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tags/tag8.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notesSlides/notesSlide23.xml" ContentType="application/vnd.openxmlformats-officedocument.presentationml.notesSlide+xml"/>
  <Override PartName="/ppt/diagrams/data6.xml" ContentType="application/vnd.openxmlformats-officedocument.drawingml.diagramData+xml"/>
  <Override PartName="/ppt/tags/tag16.xml" ContentType="application/vnd.openxmlformats-officedocument.presentationml.tags+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tags/tag9.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tags/tag1.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diagrams/data3.xml" ContentType="application/vnd.openxmlformats-officedocument.drawingml.diagramData+xml"/>
  <Override PartName="/ppt/diagrams/colors5.xml" ContentType="application/vnd.openxmlformats-officedocument.drawingml.diagramColors+xml"/>
  <Override PartName="/ppt/tags/tag13.xml" ContentType="application/vnd.openxmlformats-officedocument.presentationml.tags+xml"/>
  <Override PartName="/customXml/itemProps5.xml" ContentType="application/vnd.openxmlformats-officedocument.customXmlPropertie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tags/tag11.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diagrams/colors6.xml" ContentType="application/vnd.openxmlformats-officedocument.drawingml.diagramColors+xml"/>
  <Override PartName="/customXml/itemProps4.xml" ContentType="application/vnd.openxmlformats-officedocument.customXmlPropertie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tags/tag15.xml" ContentType="application/vnd.openxmlformats-officedocument.presentationml.tag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67"/>
  </p:notesMasterIdLst>
  <p:handoutMasterIdLst>
    <p:handoutMasterId r:id="rId68"/>
  </p:handoutMasterIdLst>
  <p:sldIdLst>
    <p:sldId id="256" r:id="rId7"/>
    <p:sldId id="346" r:id="rId8"/>
    <p:sldId id="347" r:id="rId9"/>
    <p:sldId id="274" r:id="rId10"/>
    <p:sldId id="275" r:id="rId11"/>
    <p:sldId id="276" r:id="rId12"/>
    <p:sldId id="277" r:id="rId13"/>
    <p:sldId id="322" r:id="rId14"/>
    <p:sldId id="279" r:id="rId15"/>
    <p:sldId id="280" r:id="rId16"/>
    <p:sldId id="323" r:id="rId17"/>
    <p:sldId id="324" r:id="rId18"/>
    <p:sldId id="325" r:id="rId19"/>
    <p:sldId id="326" r:id="rId20"/>
    <p:sldId id="327" r:id="rId21"/>
    <p:sldId id="328" r:id="rId22"/>
    <p:sldId id="329" r:id="rId23"/>
    <p:sldId id="285" r:id="rId24"/>
    <p:sldId id="330" r:id="rId25"/>
    <p:sldId id="331" r:id="rId26"/>
    <p:sldId id="332" r:id="rId27"/>
    <p:sldId id="288" r:id="rId28"/>
    <p:sldId id="308" r:id="rId29"/>
    <p:sldId id="290" r:id="rId30"/>
    <p:sldId id="309" r:id="rId31"/>
    <p:sldId id="292" r:id="rId32"/>
    <p:sldId id="293" r:id="rId33"/>
    <p:sldId id="294" r:id="rId34"/>
    <p:sldId id="295" r:id="rId35"/>
    <p:sldId id="296" r:id="rId36"/>
    <p:sldId id="333" r:id="rId37"/>
    <p:sldId id="334" r:id="rId38"/>
    <p:sldId id="335" r:id="rId39"/>
    <p:sldId id="336" r:id="rId40"/>
    <p:sldId id="297" r:id="rId41"/>
    <p:sldId id="310" r:id="rId42"/>
    <p:sldId id="299" r:id="rId43"/>
    <p:sldId id="311" r:id="rId44"/>
    <p:sldId id="337" r:id="rId45"/>
    <p:sldId id="338" r:id="rId46"/>
    <p:sldId id="339" r:id="rId47"/>
    <p:sldId id="340" r:id="rId48"/>
    <p:sldId id="341" r:id="rId49"/>
    <p:sldId id="342" r:id="rId50"/>
    <p:sldId id="343" r:id="rId51"/>
    <p:sldId id="306" r:id="rId52"/>
    <p:sldId id="344" r:id="rId53"/>
    <p:sldId id="348" r:id="rId54"/>
    <p:sldId id="345" r:id="rId55"/>
    <p:sldId id="313" r:id="rId56"/>
    <p:sldId id="314" r:id="rId57"/>
    <p:sldId id="315" r:id="rId58"/>
    <p:sldId id="316" r:id="rId59"/>
    <p:sldId id="317" r:id="rId60"/>
    <p:sldId id="318" r:id="rId61"/>
    <p:sldId id="312" r:id="rId62"/>
    <p:sldId id="319" r:id="rId63"/>
    <p:sldId id="320" r:id="rId64"/>
    <p:sldId id="321" r:id="rId65"/>
    <p:sldId id="307"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85370" autoAdjust="0"/>
  </p:normalViewPr>
  <p:slideViewPr>
    <p:cSldViewPr>
      <p:cViewPr varScale="1">
        <p:scale>
          <a:sx n="74" d="100"/>
          <a:sy n="74" d="100"/>
        </p:scale>
        <p:origin x="-84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5796B3-9496-4570-BD36-1F243227D2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7117E8-7D3C-4293-88E9-EFFAD398BB43}">
      <dgm:prSet phldrT="[Text]" custT="1"/>
      <dgm:spPr>
        <a:solidFill>
          <a:schemeClr val="bg1">
            <a:lumMod val="85000"/>
          </a:schemeClr>
        </a:solidFill>
      </dgm:spPr>
      <dgm:t>
        <a:bodyPr/>
        <a:lstStyle/>
        <a:p>
          <a:r>
            <a:rPr lang="en-US" sz="2000" dirty="0" smtClean="0">
              <a:solidFill>
                <a:schemeClr val="tx2"/>
              </a:solidFill>
            </a:rPr>
            <a:t>High-Integrity Applications / Safety Standards / ISO 26262 </a:t>
          </a:r>
          <a:endParaRPr lang="en-US" sz="2000" dirty="0"/>
        </a:p>
      </dgm:t>
    </dgm:pt>
    <dgm:pt modelId="{676EF8C9-9C17-4996-B332-985D8C9F102C}" type="parTrans" cxnId="{BAE92325-B39A-44DA-BD57-160B33084F3A}">
      <dgm:prSet/>
      <dgm:spPr/>
      <dgm:t>
        <a:bodyPr/>
        <a:lstStyle/>
        <a:p>
          <a:endParaRPr lang="en-US"/>
        </a:p>
      </dgm:t>
    </dgm:pt>
    <dgm:pt modelId="{6536D553-F823-47F3-AFCF-09C58B14F925}" type="sibTrans" cxnId="{BAE92325-B39A-44DA-BD57-160B33084F3A}">
      <dgm:prSet/>
      <dgm:spPr/>
      <dgm:t>
        <a:bodyPr/>
        <a:lstStyle/>
        <a:p>
          <a:endParaRPr lang="en-US"/>
        </a:p>
      </dgm:t>
    </dgm:pt>
    <dgm:pt modelId="{26CA99EE-825A-4EAA-B81B-5AF14F3FEA1E}">
      <dgm:prSet phldrT="[Text]" custT="1"/>
      <dgm:spPr>
        <a:solidFill>
          <a:schemeClr val="bg1">
            <a:lumMod val="85000"/>
          </a:schemeClr>
        </a:solidFill>
      </dgm:spPr>
      <dgm:t>
        <a:bodyPr/>
        <a:lstStyle/>
        <a:p>
          <a:r>
            <a:rPr lang="en-US" sz="2000" dirty="0" smtClean="0">
              <a:solidFill>
                <a:schemeClr val="tx2"/>
              </a:solidFill>
            </a:rPr>
            <a:t>MathWorks Support for ISO 26262</a:t>
          </a:r>
          <a:endParaRPr lang="en-US" sz="2000" dirty="0">
            <a:solidFill>
              <a:schemeClr val="tx2"/>
            </a:solidFill>
          </a:endParaRPr>
        </a:p>
      </dgm:t>
    </dgm:pt>
    <dgm:pt modelId="{128CCFCE-53F6-47F8-AF37-9691EF102F47}" type="sibTrans" cxnId="{2F83249A-C5E2-4915-8B3B-2E01F97DD69E}">
      <dgm:prSet/>
      <dgm:spPr/>
      <dgm:t>
        <a:bodyPr/>
        <a:lstStyle/>
        <a:p>
          <a:endParaRPr lang="en-US"/>
        </a:p>
      </dgm:t>
    </dgm:pt>
    <dgm:pt modelId="{5E40885A-0B4A-47CD-A513-BAF0A6C6DC99}" type="parTrans" cxnId="{2F83249A-C5E2-4915-8B3B-2E01F97DD69E}">
      <dgm:prSet/>
      <dgm:spPr/>
      <dgm:t>
        <a:bodyPr/>
        <a:lstStyle/>
        <a:p>
          <a:endParaRPr lang="en-US"/>
        </a:p>
      </dgm:t>
    </dgm:pt>
    <dgm:pt modelId="{EFFD46E2-5F8D-4395-BCB3-BD1804FAFD2E}">
      <dgm:prSet phldrT="[Text]" custT="1"/>
      <dgm:spPr>
        <a:solidFill>
          <a:schemeClr val="bg1">
            <a:lumMod val="85000"/>
          </a:schemeClr>
        </a:solidFill>
      </dgm:spPr>
      <dgm:t>
        <a:bodyPr/>
        <a:lstStyle/>
        <a:p>
          <a:r>
            <a:rPr lang="de-DE" sz="2000" dirty="0" smtClean="0">
              <a:solidFill>
                <a:schemeClr val="tx2"/>
              </a:solidFill>
            </a:rPr>
            <a:t>ISO 26262 </a:t>
          </a:r>
          <a:r>
            <a:rPr lang="de-DE" sz="2000" dirty="0" err="1" smtClean="0">
              <a:solidFill>
                <a:schemeClr val="tx2"/>
              </a:solidFill>
            </a:rPr>
            <a:t>and</a:t>
          </a:r>
          <a:r>
            <a:rPr lang="de-DE" sz="2000" dirty="0" smtClean="0">
              <a:solidFill>
                <a:schemeClr val="tx2"/>
              </a:solidFill>
            </a:rPr>
            <a:t> Model-Based Design</a:t>
          </a:r>
          <a:endParaRPr lang="en-US" sz="2000" dirty="0">
            <a:solidFill>
              <a:schemeClr val="tx2"/>
            </a:solidFill>
          </a:endParaRPr>
        </a:p>
      </dgm:t>
    </dgm:pt>
    <dgm:pt modelId="{435EEC8F-E56C-4DDC-A201-F969A7257C4A}" type="sibTrans" cxnId="{75F56DAF-CA62-4FB5-8415-FDD4A68C9A0C}">
      <dgm:prSet/>
      <dgm:spPr/>
      <dgm:t>
        <a:bodyPr/>
        <a:lstStyle/>
        <a:p>
          <a:endParaRPr lang="en-US"/>
        </a:p>
      </dgm:t>
    </dgm:pt>
    <dgm:pt modelId="{CF20AE3D-0F87-4A8B-B3FD-4077955FB248}" type="parTrans" cxnId="{75F56DAF-CA62-4FB5-8415-FDD4A68C9A0C}">
      <dgm:prSet/>
      <dgm:spPr/>
      <dgm:t>
        <a:bodyPr/>
        <a:lstStyle/>
        <a:p>
          <a:endParaRPr lang="en-US"/>
        </a:p>
      </dgm:t>
    </dgm:pt>
    <dgm:pt modelId="{E7148114-E8E1-43F7-B97D-12BCF8D0A38F}" type="pres">
      <dgm:prSet presAssocID="{275796B3-9496-4570-BD36-1F243227D218}" presName="linear" presStyleCnt="0">
        <dgm:presLayoutVars>
          <dgm:dir/>
          <dgm:animLvl val="lvl"/>
          <dgm:resizeHandles val="exact"/>
        </dgm:presLayoutVars>
      </dgm:prSet>
      <dgm:spPr/>
      <dgm:t>
        <a:bodyPr/>
        <a:lstStyle/>
        <a:p>
          <a:endParaRPr lang="en-US"/>
        </a:p>
      </dgm:t>
    </dgm:pt>
    <dgm:pt modelId="{C4802FBC-8A1D-49A7-A5BD-0DC399160031}" type="pres">
      <dgm:prSet presAssocID="{477117E8-7D3C-4293-88E9-EFFAD398BB43}" presName="parentLin" presStyleCnt="0"/>
      <dgm:spPr/>
    </dgm:pt>
    <dgm:pt modelId="{4108FD9F-0410-4250-A7BA-4AF0C8EDD26B}" type="pres">
      <dgm:prSet presAssocID="{477117E8-7D3C-4293-88E9-EFFAD398BB43}" presName="parentLeftMargin" presStyleLbl="node1" presStyleIdx="0" presStyleCnt="3"/>
      <dgm:spPr/>
      <dgm:t>
        <a:bodyPr/>
        <a:lstStyle/>
        <a:p>
          <a:endParaRPr lang="en-US"/>
        </a:p>
      </dgm:t>
    </dgm:pt>
    <dgm:pt modelId="{5CC93C77-D3BA-4BDD-A216-EB24764EE510}" type="pres">
      <dgm:prSet presAssocID="{477117E8-7D3C-4293-88E9-EFFAD398BB43}" presName="parentText" presStyleLbl="node1" presStyleIdx="0" presStyleCnt="3" custScaleX="130616">
        <dgm:presLayoutVars>
          <dgm:chMax val="0"/>
          <dgm:bulletEnabled val="1"/>
        </dgm:presLayoutVars>
      </dgm:prSet>
      <dgm:spPr/>
      <dgm:t>
        <a:bodyPr/>
        <a:lstStyle/>
        <a:p>
          <a:endParaRPr lang="en-US"/>
        </a:p>
      </dgm:t>
    </dgm:pt>
    <dgm:pt modelId="{46CECFA6-1FEE-4F8F-A582-F0C8497D737A}" type="pres">
      <dgm:prSet presAssocID="{477117E8-7D3C-4293-88E9-EFFAD398BB43}" presName="negativeSpace" presStyleCnt="0"/>
      <dgm:spPr/>
    </dgm:pt>
    <dgm:pt modelId="{D77B2701-3943-49DE-8D62-EE3E8938D6AB}" type="pres">
      <dgm:prSet presAssocID="{477117E8-7D3C-4293-88E9-EFFAD398BB43}" presName="childText" presStyleLbl="conFgAcc1" presStyleIdx="0" presStyleCnt="3">
        <dgm:presLayoutVars>
          <dgm:bulletEnabled val="1"/>
        </dgm:presLayoutVars>
      </dgm:prSet>
      <dgm:spPr>
        <a:ln>
          <a:solidFill>
            <a:schemeClr val="tx2"/>
          </a:solidFill>
        </a:ln>
      </dgm:spPr>
      <dgm:t>
        <a:bodyPr/>
        <a:lstStyle/>
        <a:p>
          <a:endParaRPr lang="en-US"/>
        </a:p>
      </dgm:t>
    </dgm:pt>
    <dgm:pt modelId="{AE04B815-8567-4DB5-B592-3444858ABB56}" type="pres">
      <dgm:prSet presAssocID="{6536D553-F823-47F3-AFCF-09C58B14F925}" presName="spaceBetweenRectangles" presStyleCnt="0"/>
      <dgm:spPr/>
    </dgm:pt>
    <dgm:pt modelId="{04F46DD9-6393-40CB-8E2C-A9F60118A837}" type="pres">
      <dgm:prSet presAssocID="{EFFD46E2-5F8D-4395-BCB3-BD1804FAFD2E}" presName="parentLin" presStyleCnt="0"/>
      <dgm:spPr/>
    </dgm:pt>
    <dgm:pt modelId="{29CC3E12-AB77-448A-AE01-6A63A18F90C3}" type="pres">
      <dgm:prSet presAssocID="{EFFD46E2-5F8D-4395-BCB3-BD1804FAFD2E}" presName="parentLeftMargin" presStyleLbl="node1" presStyleIdx="0" presStyleCnt="3"/>
      <dgm:spPr/>
      <dgm:t>
        <a:bodyPr/>
        <a:lstStyle/>
        <a:p>
          <a:endParaRPr lang="en-US"/>
        </a:p>
      </dgm:t>
    </dgm:pt>
    <dgm:pt modelId="{E38C2806-0866-48E5-A0C4-14899A0FC00C}" type="pres">
      <dgm:prSet presAssocID="{EFFD46E2-5F8D-4395-BCB3-BD1804FAFD2E}" presName="parentText" presStyleLbl="node1" presStyleIdx="1" presStyleCnt="3" custScaleX="130616">
        <dgm:presLayoutVars>
          <dgm:chMax val="0"/>
          <dgm:bulletEnabled val="1"/>
        </dgm:presLayoutVars>
      </dgm:prSet>
      <dgm:spPr/>
      <dgm:t>
        <a:bodyPr/>
        <a:lstStyle/>
        <a:p>
          <a:endParaRPr lang="en-US"/>
        </a:p>
      </dgm:t>
    </dgm:pt>
    <dgm:pt modelId="{91BCA0B0-E458-4ECC-BDA4-3A8881D4BE38}" type="pres">
      <dgm:prSet presAssocID="{EFFD46E2-5F8D-4395-BCB3-BD1804FAFD2E}" presName="negativeSpace" presStyleCnt="0"/>
      <dgm:spPr/>
    </dgm:pt>
    <dgm:pt modelId="{BAAA4944-E5BD-4C0F-8EDA-3BF9E9A6CD23}" type="pres">
      <dgm:prSet presAssocID="{EFFD46E2-5F8D-4395-BCB3-BD1804FAFD2E}" presName="childText" presStyleLbl="conFgAcc1" presStyleIdx="1" presStyleCnt="3">
        <dgm:presLayoutVars>
          <dgm:bulletEnabled val="1"/>
        </dgm:presLayoutVars>
      </dgm:prSet>
      <dgm:spPr>
        <a:ln>
          <a:solidFill>
            <a:schemeClr val="tx2"/>
          </a:solidFill>
        </a:ln>
      </dgm:spPr>
      <dgm:t>
        <a:bodyPr/>
        <a:lstStyle/>
        <a:p>
          <a:endParaRPr lang="en-US"/>
        </a:p>
      </dgm:t>
    </dgm:pt>
    <dgm:pt modelId="{BE92ABFC-BC1C-44A8-998F-94CEF22002D6}" type="pres">
      <dgm:prSet presAssocID="{435EEC8F-E56C-4DDC-A201-F969A7257C4A}" presName="spaceBetweenRectangles" presStyleCnt="0"/>
      <dgm:spPr/>
    </dgm:pt>
    <dgm:pt modelId="{B9584681-78E8-427B-8969-60961A39BD4F}" type="pres">
      <dgm:prSet presAssocID="{26CA99EE-825A-4EAA-B81B-5AF14F3FEA1E}" presName="parentLin" presStyleCnt="0"/>
      <dgm:spPr/>
    </dgm:pt>
    <dgm:pt modelId="{904A053C-DB0D-4C20-9506-F68841842861}" type="pres">
      <dgm:prSet presAssocID="{26CA99EE-825A-4EAA-B81B-5AF14F3FEA1E}" presName="parentLeftMargin" presStyleLbl="node1" presStyleIdx="1" presStyleCnt="3"/>
      <dgm:spPr/>
      <dgm:t>
        <a:bodyPr/>
        <a:lstStyle/>
        <a:p>
          <a:endParaRPr lang="en-US"/>
        </a:p>
      </dgm:t>
    </dgm:pt>
    <dgm:pt modelId="{AC06B8B4-B31F-48E8-8327-589B4DE24157}" type="pres">
      <dgm:prSet presAssocID="{26CA99EE-825A-4EAA-B81B-5AF14F3FEA1E}" presName="parentText" presStyleLbl="node1" presStyleIdx="2" presStyleCnt="3" custScaleX="130442">
        <dgm:presLayoutVars>
          <dgm:chMax val="0"/>
          <dgm:bulletEnabled val="1"/>
        </dgm:presLayoutVars>
      </dgm:prSet>
      <dgm:spPr/>
      <dgm:t>
        <a:bodyPr/>
        <a:lstStyle/>
        <a:p>
          <a:endParaRPr lang="en-US"/>
        </a:p>
      </dgm:t>
    </dgm:pt>
    <dgm:pt modelId="{EADB323A-679C-49CA-8380-630F1351CB11}" type="pres">
      <dgm:prSet presAssocID="{26CA99EE-825A-4EAA-B81B-5AF14F3FEA1E}" presName="negativeSpace" presStyleCnt="0"/>
      <dgm:spPr/>
    </dgm:pt>
    <dgm:pt modelId="{4CB5BE96-FC17-48AB-A487-713759BDAA92}" type="pres">
      <dgm:prSet presAssocID="{26CA99EE-825A-4EAA-B81B-5AF14F3FEA1E}" presName="childText" presStyleLbl="conFgAcc1" presStyleIdx="2" presStyleCnt="3">
        <dgm:presLayoutVars>
          <dgm:bulletEnabled val="1"/>
        </dgm:presLayoutVars>
      </dgm:prSet>
      <dgm:spPr>
        <a:ln>
          <a:solidFill>
            <a:schemeClr val="tx2"/>
          </a:solidFill>
        </a:ln>
      </dgm:spPr>
      <dgm:t>
        <a:bodyPr/>
        <a:lstStyle/>
        <a:p>
          <a:endParaRPr lang="en-US"/>
        </a:p>
      </dgm:t>
    </dgm:pt>
  </dgm:ptLst>
  <dgm:cxnLst>
    <dgm:cxn modelId="{495A7CB6-0921-460F-8D12-695D7641959E}" type="presOf" srcId="{26CA99EE-825A-4EAA-B81B-5AF14F3FEA1E}" destId="{AC06B8B4-B31F-48E8-8327-589B4DE24157}" srcOrd="1" destOrd="0" presId="urn:microsoft.com/office/officeart/2005/8/layout/list1"/>
    <dgm:cxn modelId="{75F56DAF-CA62-4FB5-8415-FDD4A68C9A0C}" srcId="{275796B3-9496-4570-BD36-1F243227D218}" destId="{EFFD46E2-5F8D-4395-BCB3-BD1804FAFD2E}" srcOrd="1" destOrd="0" parTransId="{CF20AE3D-0F87-4A8B-B3FD-4077955FB248}" sibTransId="{435EEC8F-E56C-4DDC-A201-F969A7257C4A}"/>
    <dgm:cxn modelId="{2E60C0D9-9732-435A-AAB0-D20085372EA7}" type="presOf" srcId="{477117E8-7D3C-4293-88E9-EFFAD398BB43}" destId="{5CC93C77-D3BA-4BDD-A216-EB24764EE510}" srcOrd="1" destOrd="0" presId="urn:microsoft.com/office/officeart/2005/8/layout/list1"/>
    <dgm:cxn modelId="{B348413C-66D5-4E70-BFB0-7EE97D053886}" type="presOf" srcId="{26CA99EE-825A-4EAA-B81B-5AF14F3FEA1E}" destId="{904A053C-DB0D-4C20-9506-F68841842861}" srcOrd="0" destOrd="0" presId="urn:microsoft.com/office/officeart/2005/8/layout/list1"/>
    <dgm:cxn modelId="{DB900E1D-C56C-47A5-B162-921CF5C280BF}" type="presOf" srcId="{477117E8-7D3C-4293-88E9-EFFAD398BB43}" destId="{4108FD9F-0410-4250-A7BA-4AF0C8EDD26B}" srcOrd="0" destOrd="0" presId="urn:microsoft.com/office/officeart/2005/8/layout/list1"/>
    <dgm:cxn modelId="{96D78C8D-5FB7-4BE8-8848-9C4A0EA90127}" type="presOf" srcId="{EFFD46E2-5F8D-4395-BCB3-BD1804FAFD2E}" destId="{29CC3E12-AB77-448A-AE01-6A63A18F90C3}" srcOrd="0" destOrd="0" presId="urn:microsoft.com/office/officeart/2005/8/layout/list1"/>
    <dgm:cxn modelId="{1A2EC2CB-9EE9-42EF-BFD5-8F30D6B91BB4}" type="presOf" srcId="{275796B3-9496-4570-BD36-1F243227D218}" destId="{E7148114-E8E1-43F7-B97D-12BCF8D0A38F}" srcOrd="0" destOrd="0" presId="urn:microsoft.com/office/officeart/2005/8/layout/list1"/>
    <dgm:cxn modelId="{BAE92325-B39A-44DA-BD57-160B33084F3A}" srcId="{275796B3-9496-4570-BD36-1F243227D218}" destId="{477117E8-7D3C-4293-88E9-EFFAD398BB43}" srcOrd="0" destOrd="0" parTransId="{676EF8C9-9C17-4996-B332-985D8C9F102C}" sibTransId="{6536D553-F823-47F3-AFCF-09C58B14F925}"/>
    <dgm:cxn modelId="{2F83249A-C5E2-4915-8B3B-2E01F97DD69E}" srcId="{275796B3-9496-4570-BD36-1F243227D218}" destId="{26CA99EE-825A-4EAA-B81B-5AF14F3FEA1E}" srcOrd="2" destOrd="0" parTransId="{5E40885A-0B4A-47CD-A513-BAF0A6C6DC99}" sibTransId="{128CCFCE-53F6-47F8-AF37-9691EF102F47}"/>
    <dgm:cxn modelId="{53B3D3CE-11AF-4E8A-A73A-2692473F8845}" type="presOf" srcId="{EFFD46E2-5F8D-4395-BCB3-BD1804FAFD2E}" destId="{E38C2806-0866-48E5-A0C4-14899A0FC00C}" srcOrd="1" destOrd="0" presId="urn:microsoft.com/office/officeart/2005/8/layout/list1"/>
    <dgm:cxn modelId="{F0851BF5-4B79-47AE-BB6F-5D0EA4EDA180}" type="presParOf" srcId="{E7148114-E8E1-43F7-B97D-12BCF8D0A38F}" destId="{C4802FBC-8A1D-49A7-A5BD-0DC399160031}" srcOrd="0" destOrd="0" presId="urn:microsoft.com/office/officeart/2005/8/layout/list1"/>
    <dgm:cxn modelId="{35BC7C4B-927D-4660-9899-DA8AA4943733}" type="presParOf" srcId="{C4802FBC-8A1D-49A7-A5BD-0DC399160031}" destId="{4108FD9F-0410-4250-A7BA-4AF0C8EDD26B}" srcOrd="0" destOrd="0" presId="urn:microsoft.com/office/officeart/2005/8/layout/list1"/>
    <dgm:cxn modelId="{9FA17DC5-D7C3-49E6-898A-D0032ADF2155}" type="presParOf" srcId="{C4802FBC-8A1D-49A7-A5BD-0DC399160031}" destId="{5CC93C77-D3BA-4BDD-A216-EB24764EE510}" srcOrd="1" destOrd="0" presId="urn:microsoft.com/office/officeart/2005/8/layout/list1"/>
    <dgm:cxn modelId="{A6301CC9-EFE2-4EDE-BA6F-58681486A736}" type="presParOf" srcId="{E7148114-E8E1-43F7-B97D-12BCF8D0A38F}" destId="{46CECFA6-1FEE-4F8F-A582-F0C8497D737A}" srcOrd="1" destOrd="0" presId="urn:microsoft.com/office/officeart/2005/8/layout/list1"/>
    <dgm:cxn modelId="{D1D6147A-DF1B-4825-9E54-B6CE7F50FBE5}" type="presParOf" srcId="{E7148114-E8E1-43F7-B97D-12BCF8D0A38F}" destId="{D77B2701-3943-49DE-8D62-EE3E8938D6AB}" srcOrd="2" destOrd="0" presId="urn:microsoft.com/office/officeart/2005/8/layout/list1"/>
    <dgm:cxn modelId="{237B2593-B623-4FE5-9E44-42E239B43A12}" type="presParOf" srcId="{E7148114-E8E1-43F7-B97D-12BCF8D0A38F}" destId="{AE04B815-8567-4DB5-B592-3444858ABB56}" srcOrd="3" destOrd="0" presId="urn:microsoft.com/office/officeart/2005/8/layout/list1"/>
    <dgm:cxn modelId="{02F44288-9B74-40C8-B148-605E21D47EA7}" type="presParOf" srcId="{E7148114-E8E1-43F7-B97D-12BCF8D0A38F}" destId="{04F46DD9-6393-40CB-8E2C-A9F60118A837}" srcOrd="4" destOrd="0" presId="urn:microsoft.com/office/officeart/2005/8/layout/list1"/>
    <dgm:cxn modelId="{A2F08E6E-6AB3-4EC8-893F-74CD32A3704B}" type="presParOf" srcId="{04F46DD9-6393-40CB-8E2C-A9F60118A837}" destId="{29CC3E12-AB77-448A-AE01-6A63A18F90C3}" srcOrd="0" destOrd="0" presId="urn:microsoft.com/office/officeart/2005/8/layout/list1"/>
    <dgm:cxn modelId="{F8377BC1-C662-422C-A93A-9DB1FFAF80D6}" type="presParOf" srcId="{04F46DD9-6393-40CB-8E2C-A9F60118A837}" destId="{E38C2806-0866-48E5-A0C4-14899A0FC00C}" srcOrd="1" destOrd="0" presId="urn:microsoft.com/office/officeart/2005/8/layout/list1"/>
    <dgm:cxn modelId="{56497363-DC5C-442F-B858-3CF1AF889EFC}" type="presParOf" srcId="{E7148114-E8E1-43F7-B97D-12BCF8D0A38F}" destId="{91BCA0B0-E458-4ECC-BDA4-3A8881D4BE38}" srcOrd="5" destOrd="0" presId="urn:microsoft.com/office/officeart/2005/8/layout/list1"/>
    <dgm:cxn modelId="{332609EB-4D88-4BE7-8A85-52E4C1440887}" type="presParOf" srcId="{E7148114-E8E1-43F7-B97D-12BCF8D0A38F}" destId="{BAAA4944-E5BD-4C0F-8EDA-3BF9E9A6CD23}" srcOrd="6" destOrd="0" presId="urn:microsoft.com/office/officeart/2005/8/layout/list1"/>
    <dgm:cxn modelId="{46EB12E2-7391-4F17-9BCA-E16843BD8CD0}" type="presParOf" srcId="{E7148114-E8E1-43F7-B97D-12BCF8D0A38F}" destId="{BE92ABFC-BC1C-44A8-998F-94CEF22002D6}" srcOrd="7" destOrd="0" presId="urn:microsoft.com/office/officeart/2005/8/layout/list1"/>
    <dgm:cxn modelId="{D991DEC3-4B95-47EB-9C6C-7D8BE2B67624}" type="presParOf" srcId="{E7148114-E8E1-43F7-B97D-12BCF8D0A38F}" destId="{B9584681-78E8-427B-8969-60961A39BD4F}" srcOrd="8" destOrd="0" presId="urn:microsoft.com/office/officeart/2005/8/layout/list1"/>
    <dgm:cxn modelId="{F2756BC9-246D-4439-B9B0-DEB42ED197BB}" type="presParOf" srcId="{B9584681-78E8-427B-8969-60961A39BD4F}" destId="{904A053C-DB0D-4C20-9506-F68841842861}" srcOrd="0" destOrd="0" presId="urn:microsoft.com/office/officeart/2005/8/layout/list1"/>
    <dgm:cxn modelId="{7F50E7A4-EC6E-4FEA-B3A5-8365F6BF88E0}" type="presParOf" srcId="{B9584681-78E8-427B-8969-60961A39BD4F}" destId="{AC06B8B4-B31F-48E8-8327-589B4DE24157}" srcOrd="1" destOrd="0" presId="urn:microsoft.com/office/officeart/2005/8/layout/list1"/>
    <dgm:cxn modelId="{04265E83-9431-48B7-AB62-B9F993246E72}" type="presParOf" srcId="{E7148114-E8E1-43F7-B97D-12BCF8D0A38F}" destId="{EADB323A-679C-49CA-8380-630F1351CB11}" srcOrd="9" destOrd="0" presId="urn:microsoft.com/office/officeart/2005/8/layout/list1"/>
    <dgm:cxn modelId="{DB4AEC98-692F-4469-AD54-3DD8FE88E891}" type="presParOf" srcId="{E7148114-E8E1-43F7-B97D-12BCF8D0A38F}" destId="{4CB5BE96-FC17-48AB-A487-713759BDAA92}"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5796B3-9496-4570-BD36-1F243227D2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7117E8-7D3C-4293-88E9-EFFAD398BB43}">
      <dgm:prSet phldrT="[Text]" custT="1"/>
      <dgm:spPr>
        <a:solidFill>
          <a:schemeClr val="bg1">
            <a:lumMod val="85000"/>
          </a:schemeClr>
        </a:solidFill>
      </dgm:spPr>
      <dgm:t>
        <a:bodyPr/>
        <a:lstStyle/>
        <a:p>
          <a:r>
            <a:rPr lang="en-US" sz="2000" b="0" kern="1200" dirty="0" smtClean="0">
              <a:solidFill>
                <a:srgbClr val="FF9900"/>
              </a:solidFill>
              <a:latin typeface="+mn-lt"/>
              <a:ea typeface="+mn-ea"/>
              <a:cs typeface="+mn-cs"/>
            </a:rPr>
            <a:t>High-Integrity Applications / Safety Standards / ISO 26262 </a:t>
          </a:r>
          <a:endParaRPr lang="en-US" sz="2000" b="0" kern="1200" dirty="0">
            <a:solidFill>
              <a:srgbClr val="FF9900"/>
            </a:solidFill>
            <a:latin typeface="+mn-lt"/>
            <a:ea typeface="+mn-ea"/>
            <a:cs typeface="+mn-cs"/>
          </a:endParaRPr>
        </a:p>
      </dgm:t>
    </dgm:pt>
    <dgm:pt modelId="{676EF8C9-9C17-4996-B332-985D8C9F102C}" type="parTrans" cxnId="{BAE92325-B39A-44DA-BD57-160B33084F3A}">
      <dgm:prSet/>
      <dgm:spPr/>
      <dgm:t>
        <a:bodyPr/>
        <a:lstStyle/>
        <a:p>
          <a:endParaRPr lang="en-US"/>
        </a:p>
      </dgm:t>
    </dgm:pt>
    <dgm:pt modelId="{6536D553-F823-47F3-AFCF-09C58B14F925}" type="sibTrans" cxnId="{BAE92325-B39A-44DA-BD57-160B33084F3A}">
      <dgm:prSet/>
      <dgm:spPr/>
      <dgm:t>
        <a:bodyPr/>
        <a:lstStyle/>
        <a:p>
          <a:endParaRPr lang="en-US"/>
        </a:p>
      </dgm:t>
    </dgm:pt>
    <dgm:pt modelId="{26CA99EE-825A-4EAA-B81B-5AF14F3FEA1E}">
      <dgm:prSet phldrT="[Text]" custT="1"/>
      <dgm:spPr>
        <a:solidFill>
          <a:schemeClr val="bg1">
            <a:lumMod val="85000"/>
          </a:schemeClr>
        </a:solidFill>
      </dgm:spPr>
      <dgm:t>
        <a:bodyPr/>
        <a:lstStyle/>
        <a:p>
          <a:r>
            <a:rPr lang="en-US" sz="2000" dirty="0" smtClean="0">
              <a:solidFill>
                <a:schemeClr val="tx2"/>
              </a:solidFill>
            </a:rPr>
            <a:t>MathWorks Support for ISO 26262</a:t>
          </a:r>
          <a:endParaRPr lang="en-US" sz="2000" dirty="0">
            <a:solidFill>
              <a:schemeClr val="tx2"/>
            </a:solidFill>
          </a:endParaRPr>
        </a:p>
      </dgm:t>
    </dgm:pt>
    <dgm:pt modelId="{128CCFCE-53F6-47F8-AF37-9691EF102F47}" type="sibTrans" cxnId="{2F83249A-C5E2-4915-8B3B-2E01F97DD69E}">
      <dgm:prSet/>
      <dgm:spPr/>
      <dgm:t>
        <a:bodyPr/>
        <a:lstStyle/>
        <a:p>
          <a:endParaRPr lang="en-US"/>
        </a:p>
      </dgm:t>
    </dgm:pt>
    <dgm:pt modelId="{5E40885A-0B4A-47CD-A513-BAF0A6C6DC99}" type="parTrans" cxnId="{2F83249A-C5E2-4915-8B3B-2E01F97DD69E}">
      <dgm:prSet/>
      <dgm:spPr/>
      <dgm:t>
        <a:bodyPr/>
        <a:lstStyle/>
        <a:p>
          <a:endParaRPr lang="en-US"/>
        </a:p>
      </dgm:t>
    </dgm:pt>
    <dgm:pt modelId="{EFFD46E2-5F8D-4395-BCB3-BD1804FAFD2E}">
      <dgm:prSet phldrT="[Text]" custT="1"/>
      <dgm:spPr>
        <a:solidFill>
          <a:schemeClr val="bg1">
            <a:lumMod val="85000"/>
          </a:schemeClr>
        </a:solidFill>
      </dgm:spPr>
      <dgm:t>
        <a:bodyPr/>
        <a:lstStyle/>
        <a:p>
          <a:r>
            <a:rPr lang="de-DE" sz="2000" dirty="0" smtClean="0">
              <a:solidFill>
                <a:schemeClr val="tx2"/>
              </a:solidFill>
            </a:rPr>
            <a:t>ISO 26262 </a:t>
          </a:r>
          <a:r>
            <a:rPr lang="de-DE" sz="2000" dirty="0" err="1" smtClean="0">
              <a:solidFill>
                <a:schemeClr val="tx2"/>
              </a:solidFill>
            </a:rPr>
            <a:t>and</a:t>
          </a:r>
          <a:r>
            <a:rPr lang="de-DE" sz="2000" dirty="0" smtClean="0">
              <a:solidFill>
                <a:schemeClr val="tx2"/>
              </a:solidFill>
            </a:rPr>
            <a:t> Model-Based Design</a:t>
          </a:r>
          <a:endParaRPr lang="en-US" sz="2000" dirty="0">
            <a:solidFill>
              <a:schemeClr val="tx2"/>
            </a:solidFill>
          </a:endParaRPr>
        </a:p>
      </dgm:t>
    </dgm:pt>
    <dgm:pt modelId="{435EEC8F-E56C-4DDC-A201-F969A7257C4A}" type="sibTrans" cxnId="{75F56DAF-CA62-4FB5-8415-FDD4A68C9A0C}">
      <dgm:prSet/>
      <dgm:spPr/>
      <dgm:t>
        <a:bodyPr/>
        <a:lstStyle/>
        <a:p>
          <a:endParaRPr lang="en-US"/>
        </a:p>
      </dgm:t>
    </dgm:pt>
    <dgm:pt modelId="{CF20AE3D-0F87-4A8B-B3FD-4077955FB248}" type="parTrans" cxnId="{75F56DAF-CA62-4FB5-8415-FDD4A68C9A0C}">
      <dgm:prSet/>
      <dgm:spPr/>
      <dgm:t>
        <a:bodyPr/>
        <a:lstStyle/>
        <a:p>
          <a:endParaRPr lang="en-US"/>
        </a:p>
      </dgm:t>
    </dgm:pt>
    <dgm:pt modelId="{E7148114-E8E1-43F7-B97D-12BCF8D0A38F}" type="pres">
      <dgm:prSet presAssocID="{275796B3-9496-4570-BD36-1F243227D218}" presName="linear" presStyleCnt="0">
        <dgm:presLayoutVars>
          <dgm:dir/>
          <dgm:animLvl val="lvl"/>
          <dgm:resizeHandles val="exact"/>
        </dgm:presLayoutVars>
      </dgm:prSet>
      <dgm:spPr/>
      <dgm:t>
        <a:bodyPr/>
        <a:lstStyle/>
        <a:p>
          <a:endParaRPr lang="en-US"/>
        </a:p>
      </dgm:t>
    </dgm:pt>
    <dgm:pt modelId="{C4802FBC-8A1D-49A7-A5BD-0DC399160031}" type="pres">
      <dgm:prSet presAssocID="{477117E8-7D3C-4293-88E9-EFFAD398BB43}" presName="parentLin" presStyleCnt="0"/>
      <dgm:spPr/>
    </dgm:pt>
    <dgm:pt modelId="{4108FD9F-0410-4250-A7BA-4AF0C8EDD26B}" type="pres">
      <dgm:prSet presAssocID="{477117E8-7D3C-4293-88E9-EFFAD398BB43}" presName="parentLeftMargin" presStyleLbl="node1" presStyleIdx="0" presStyleCnt="3"/>
      <dgm:spPr/>
      <dgm:t>
        <a:bodyPr/>
        <a:lstStyle/>
        <a:p>
          <a:endParaRPr lang="en-US"/>
        </a:p>
      </dgm:t>
    </dgm:pt>
    <dgm:pt modelId="{5CC93C77-D3BA-4BDD-A216-EB24764EE510}" type="pres">
      <dgm:prSet presAssocID="{477117E8-7D3C-4293-88E9-EFFAD398BB43}" presName="parentText" presStyleLbl="node1" presStyleIdx="0" presStyleCnt="3" custScaleX="130616">
        <dgm:presLayoutVars>
          <dgm:chMax val="0"/>
          <dgm:bulletEnabled val="1"/>
        </dgm:presLayoutVars>
      </dgm:prSet>
      <dgm:spPr/>
      <dgm:t>
        <a:bodyPr/>
        <a:lstStyle/>
        <a:p>
          <a:endParaRPr lang="en-US"/>
        </a:p>
      </dgm:t>
    </dgm:pt>
    <dgm:pt modelId="{46CECFA6-1FEE-4F8F-A582-F0C8497D737A}" type="pres">
      <dgm:prSet presAssocID="{477117E8-7D3C-4293-88E9-EFFAD398BB43}" presName="negativeSpace" presStyleCnt="0"/>
      <dgm:spPr/>
    </dgm:pt>
    <dgm:pt modelId="{D77B2701-3943-49DE-8D62-EE3E8938D6AB}" type="pres">
      <dgm:prSet presAssocID="{477117E8-7D3C-4293-88E9-EFFAD398BB43}" presName="childText" presStyleLbl="conFgAcc1" presStyleIdx="0" presStyleCnt="3">
        <dgm:presLayoutVars>
          <dgm:bulletEnabled val="1"/>
        </dgm:presLayoutVars>
      </dgm:prSet>
      <dgm:spPr>
        <a:ln>
          <a:solidFill>
            <a:schemeClr val="tx2"/>
          </a:solidFill>
        </a:ln>
      </dgm:spPr>
      <dgm:t>
        <a:bodyPr/>
        <a:lstStyle/>
        <a:p>
          <a:endParaRPr lang="en-US"/>
        </a:p>
      </dgm:t>
    </dgm:pt>
    <dgm:pt modelId="{AE04B815-8567-4DB5-B592-3444858ABB56}" type="pres">
      <dgm:prSet presAssocID="{6536D553-F823-47F3-AFCF-09C58B14F925}" presName="spaceBetweenRectangles" presStyleCnt="0"/>
      <dgm:spPr/>
    </dgm:pt>
    <dgm:pt modelId="{04F46DD9-6393-40CB-8E2C-A9F60118A837}" type="pres">
      <dgm:prSet presAssocID="{EFFD46E2-5F8D-4395-BCB3-BD1804FAFD2E}" presName="parentLin" presStyleCnt="0"/>
      <dgm:spPr/>
    </dgm:pt>
    <dgm:pt modelId="{29CC3E12-AB77-448A-AE01-6A63A18F90C3}" type="pres">
      <dgm:prSet presAssocID="{EFFD46E2-5F8D-4395-BCB3-BD1804FAFD2E}" presName="parentLeftMargin" presStyleLbl="node1" presStyleIdx="0" presStyleCnt="3"/>
      <dgm:spPr/>
      <dgm:t>
        <a:bodyPr/>
        <a:lstStyle/>
        <a:p>
          <a:endParaRPr lang="en-US"/>
        </a:p>
      </dgm:t>
    </dgm:pt>
    <dgm:pt modelId="{E38C2806-0866-48E5-A0C4-14899A0FC00C}" type="pres">
      <dgm:prSet presAssocID="{EFFD46E2-5F8D-4395-BCB3-BD1804FAFD2E}" presName="parentText" presStyleLbl="node1" presStyleIdx="1" presStyleCnt="3" custScaleX="130616">
        <dgm:presLayoutVars>
          <dgm:chMax val="0"/>
          <dgm:bulletEnabled val="1"/>
        </dgm:presLayoutVars>
      </dgm:prSet>
      <dgm:spPr/>
      <dgm:t>
        <a:bodyPr/>
        <a:lstStyle/>
        <a:p>
          <a:endParaRPr lang="en-US"/>
        </a:p>
      </dgm:t>
    </dgm:pt>
    <dgm:pt modelId="{91BCA0B0-E458-4ECC-BDA4-3A8881D4BE38}" type="pres">
      <dgm:prSet presAssocID="{EFFD46E2-5F8D-4395-BCB3-BD1804FAFD2E}" presName="negativeSpace" presStyleCnt="0"/>
      <dgm:spPr/>
    </dgm:pt>
    <dgm:pt modelId="{BAAA4944-E5BD-4C0F-8EDA-3BF9E9A6CD23}" type="pres">
      <dgm:prSet presAssocID="{EFFD46E2-5F8D-4395-BCB3-BD1804FAFD2E}" presName="childText" presStyleLbl="conFgAcc1" presStyleIdx="1" presStyleCnt="3">
        <dgm:presLayoutVars>
          <dgm:bulletEnabled val="1"/>
        </dgm:presLayoutVars>
      </dgm:prSet>
      <dgm:spPr>
        <a:ln>
          <a:solidFill>
            <a:schemeClr val="tx2"/>
          </a:solidFill>
        </a:ln>
      </dgm:spPr>
      <dgm:t>
        <a:bodyPr/>
        <a:lstStyle/>
        <a:p>
          <a:endParaRPr lang="en-US"/>
        </a:p>
      </dgm:t>
    </dgm:pt>
    <dgm:pt modelId="{BE92ABFC-BC1C-44A8-998F-94CEF22002D6}" type="pres">
      <dgm:prSet presAssocID="{435EEC8F-E56C-4DDC-A201-F969A7257C4A}" presName="spaceBetweenRectangles" presStyleCnt="0"/>
      <dgm:spPr/>
    </dgm:pt>
    <dgm:pt modelId="{B9584681-78E8-427B-8969-60961A39BD4F}" type="pres">
      <dgm:prSet presAssocID="{26CA99EE-825A-4EAA-B81B-5AF14F3FEA1E}" presName="parentLin" presStyleCnt="0"/>
      <dgm:spPr/>
    </dgm:pt>
    <dgm:pt modelId="{904A053C-DB0D-4C20-9506-F68841842861}" type="pres">
      <dgm:prSet presAssocID="{26CA99EE-825A-4EAA-B81B-5AF14F3FEA1E}" presName="parentLeftMargin" presStyleLbl="node1" presStyleIdx="1" presStyleCnt="3"/>
      <dgm:spPr/>
      <dgm:t>
        <a:bodyPr/>
        <a:lstStyle/>
        <a:p>
          <a:endParaRPr lang="en-US"/>
        </a:p>
      </dgm:t>
    </dgm:pt>
    <dgm:pt modelId="{AC06B8B4-B31F-48E8-8327-589B4DE24157}" type="pres">
      <dgm:prSet presAssocID="{26CA99EE-825A-4EAA-B81B-5AF14F3FEA1E}" presName="parentText" presStyleLbl="node1" presStyleIdx="2" presStyleCnt="3" custScaleX="130442">
        <dgm:presLayoutVars>
          <dgm:chMax val="0"/>
          <dgm:bulletEnabled val="1"/>
        </dgm:presLayoutVars>
      </dgm:prSet>
      <dgm:spPr/>
      <dgm:t>
        <a:bodyPr/>
        <a:lstStyle/>
        <a:p>
          <a:endParaRPr lang="en-US"/>
        </a:p>
      </dgm:t>
    </dgm:pt>
    <dgm:pt modelId="{EADB323A-679C-49CA-8380-630F1351CB11}" type="pres">
      <dgm:prSet presAssocID="{26CA99EE-825A-4EAA-B81B-5AF14F3FEA1E}" presName="negativeSpace" presStyleCnt="0"/>
      <dgm:spPr/>
    </dgm:pt>
    <dgm:pt modelId="{4CB5BE96-FC17-48AB-A487-713759BDAA92}" type="pres">
      <dgm:prSet presAssocID="{26CA99EE-825A-4EAA-B81B-5AF14F3FEA1E}" presName="childText" presStyleLbl="conFgAcc1" presStyleIdx="2" presStyleCnt="3">
        <dgm:presLayoutVars>
          <dgm:bulletEnabled val="1"/>
        </dgm:presLayoutVars>
      </dgm:prSet>
      <dgm:spPr>
        <a:ln>
          <a:solidFill>
            <a:schemeClr val="tx2"/>
          </a:solidFill>
        </a:ln>
      </dgm:spPr>
      <dgm:t>
        <a:bodyPr/>
        <a:lstStyle/>
        <a:p>
          <a:endParaRPr lang="en-US"/>
        </a:p>
      </dgm:t>
    </dgm:pt>
  </dgm:ptLst>
  <dgm:cxnLst>
    <dgm:cxn modelId="{75F56DAF-CA62-4FB5-8415-FDD4A68C9A0C}" srcId="{275796B3-9496-4570-BD36-1F243227D218}" destId="{EFFD46E2-5F8D-4395-BCB3-BD1804FAFD2E}" srcOrd="1" destOrd="0" parTransId="{CF20AE3D-0F87-4A8B-B3FD-4077955FB248}" sibTransId="{435EEC8F-E56C-4DDC-A201-F969A7257C4A}"/>
    <dgm:cxn modelId="{A053637D-4737-4D35-BCB6-DDFF7B055DE2}" type="presOf" srcId="{275796B3-9496-4570-BD36-1F243227D218}" destId="{E7148114-E8E1-43F7-B97D-12BCF8D0A38F}" srcOrd="0" destOrd="0" presId="urn:microsoft.com/office/officeart/2005/8/layout/list1"/>
    <dgm:cxn modelId="{D5033BD9-EBD2-4296-9C94-1AEE67652E6A}" type="presOf" srcId="{EFFD46E2-5F8D-4395-BCB3-BD1804FAFD2E}" destId="{29CC3E12-AB77-448A-AE01-6A63A18F90C3}" srcOrd="0" destOrd="0" presId="urn:microsoft.com/office/officeart/2005/8/layout/list1"/>
    <dgm:cxn modelId="{BAE92325-B39A-44DA-BD57-160B33084F3A}" srcId="{275796B3-9496-4570-BD36-1F243227D218}" destId="{477117E8-7D3C-4293-88E9-EFFAD398BB43}" srcOrd="0" destOrd="0" parTransId="{676EF8C9-9C17-4996-B332-985D8C9F102C}" sibTransId="{6536D553-F823-47F3-AFCF-09C58B14F925}"/>
    <dgm:cxn modelId="{3E54BD82-A1CA-4E70-9844-40A6AF591BCE}" type="presOf" srcId="{477117E8-7D3C-4293-88E9-EFFAD398BB43}" destId="{5CC93C77-D3BA-4BDD-A216-EB24764EE510}" srcOrd="1" destOrd="0" presId="urn:microsoft.com/office/officeart/2005/8/layout/list1"/>
    <dgm:cxn modelId="{6159A745-5D03-43F0-BFD2-5498816FD74C}" type="presOf" srcId="{26CA99EE-825A-4EAA-B81B-5AF14F3FEA1E}" destId="{904A053C-DB0D-4C20-9506-F68841842861}" srcOrd="0" destOrd="0" presId="urn:microsoft.com/office/officeart/2005/8/layout/list1"/>
    <dgm:cxn modelId="{0B3A086C-639B-4D4F-8AEA-4F8B39A59267}" type="presOf" srcId="{26CA99EE-825A-4EAA-B81B-5AF14F3FEA1E}" destId="{AC06B8B4-B31F-48E8-8327-589B4DE24157}" srcOrd="1" destOrd="0" presId="urn:microsoft.com/office/officeart/2005/8/layout/list1"/>
    <dgm:cxn modelId="{2F83249A-C5E2-4915-8B3B-2E01F97DD69E}" srcId="{275796B3-9496-4570-BD36-1F243227D218}" destId="{26CA99EE-825A-4EAA-B81B-5AF14F3FEA1E}" srcOrd="2" destOrd="0" parTransId="{5E40885A-0B4A-47CD-A513-BAF0A6C6DC99}" sibTransId="{128CCFCE-53F6-47F8-AF37-9691EF102F47}"/>
    <dgm:cxn modelId="{CE7B8708-C3FB-4540-9227-C5A919A7C5F5}" type="presOf" srcId="{477117E8-7D3C-4293-88E9-EFFAD398BB43}" destId="{4108FD9F-0410-4250-A7BA-4AF0C8EDD26B}" srcOrd="0" destOrd="0" presId="urn:microsoft.com/office/officeart/2005/8/layout/list1"/>
    <dgm:cxn modelId="{4201DDE7-5AE4-4A0B-A2E9-29FE9589C656}" type="presOf" srcId="{EFFD46E2-5F8D-4395-BCB3-BD1804FAFD2E}" destId="{E38C2806-0866-48E5-A0C4-14899A0FC00C}" srcOrd="1" destOrd="0" presId="urn:microsoft.com/office/officeart/2005/8/layout/list1"/>
    <dgm:cxn modelId="{8CF227D7-A74F-4E76-A5DA-DE20CB0F9593}" type="presParOf" srcId="{E7148114-E8E1-43F7-B97D-12BCF8D0A38F}" destId="{C4802FBC-8A1D-49A7-A5BD-0DC399160031}" srcOrd="0" destOrd="0" presId="urn:microsoft.com/office/officeart/2005/8/layout/list1"/>
    <dgm:cxn modelId="{75CBAD61-D498-458D-90AA-48F765FF0973}" type="presParOf" srcId="{C4802FBC-8A1D-49A7-A5BD-0DC399160031}" destId="{4108FD9F-0410-4250-A7BA-4AF0C8EDD26B}" srcOrd="0" destOrd="0" presId="urn:microsoft.com/office/officeart/2005/8/layout/list1"/>
    <dgm:cxn modelId="{1493218F-2765-4030-A18A-F6BEBFB098EB}" type="presParOf" srcId="{C4802FBC-8A1D-49A7-A5BD-0DC399160031}" destId="{5CC93C77-D3BA-4BDD-A216-EB24764EE510}" srcOrd="1" destOrd="0" presId="urn:microsoft.com/office/officeart/2005/8/layout/list1"/>
    <dgm:cxn modelId="{E776E9C7-5451-43F8-B8D8-58FA2ABF36D8}" type="presParOf" srcId="{E7148114-E8E1-43F7-B97D-12BCF8D0A38F}" destId="{46CECFA6-1FEE-4F8F-A582-F0C8497D737A}" srcOrd="1" destOrd="0" presId="urn:microsoft.com/office/officeart/2005/8/layout/list1"/>
    <dgm:cxn modelId="{6E3ADCBA-0FB4-47DE-B39E-456535C4EA49}" type="presParOf" srcId="{E7148114-E8E1-43F7-B97D-12BCF8D0A38F}" destId="{D77B2701-3943-49DE-8D62-EE3E8938D6AB}" srcOrd="2" destOrd="0" presId="urn:microsoft.com/office/officeart/2005/8/layout/list1"/>
    <dgm:cxn modelId="{72B503C7-54E8-41C5-A014-9A2A97087CE2}" type="presParOf" srcId="{E7148114-E8E1-43F7-B97D-12BCF8D0A38F}" destId="{AE04B815-8567-4DB5-B592-3444858ABB56}" srcOrd="3" destOrd="0" presId="urn:microsoft.com/office/officeart/2005/8/layout/list1"/>
    <dgm:cxn modelId="{68360977-8339-4788-9B66-7F9817F3F7F2}" type="presParOf" srcId="{E7148114-E8E1-43F7-B97D-12BCF8D0A38F}" destId="{04F46DD9-6393-40CB-8E2C-A9F60118A837}" srcOrd="4" destOrd="0" presId="urn:microsoft.com/office/officeart/2005/8/layout/list1"/>
    <dgm:cxn modelId="{8736FCE6-1A71-4C3F-9527-6FDA250E98ED}" type="presParOf" srcId="{04F46DD9-6393-40CB-8E2C-A9F60118A837}" destId="{29CC3E12-AB77-448A-AE01-6A63A18F90C3}" srcOrd="0" destOrd="0" presId="urn:microsoft.com/office/officeart/2005/8/layout/list1"/>
    <dgm:cxn modelId="{9777117B-96BA-4E2A-A931-CC9A53B115EC}" type="presParOf" srcId="{04F46DD9-6393-40CB-8E2C-A9F60118A837}" destId="{E38C2806-0866-48E5-A0C4-14899A0FC00C}" srcOrd="1" destOrd="0" presId="urn:microsoft.com/office/officeart/2005/8/layout/list1"/>
    <dgm:cxn modelId="{05B6271B-4CF6-48DA-A850-F89C50474489}" type="presParOf" srcId="{E7148114-E8E1-43F7-B97D-12BCF8D0A38F}" destId="{91BCA0B0-E458-4ECC-BDA4-3A8881D4BE38}" srcOrd="5" destOrd="0" presId="urn:microsoft.com/office/officeart/2005/8/layout/list1"/>
    <dgm:cxn modelId="{E71D2414-5FF8-40F1-BB1E-44ECE9F18120}" type="presParOf" srcId="{E7148114-E8E1-43F7-B97D-12BCF8D0A38F}" destId="{BAAA4944-E5BD-4C0F-8EDA-3BF9E9A6CD23}" srcOrd="6" destOrd="0" presId="urn:microsoft.com/office/officeart/2005/8/layout/list1"/>
    <dgm:cxn modelId="{6B8EC5C1-413F-451C-B24A-43A03669325C}" type="presParOf" srcId="{E7148114-E8E1-43F7-B97D-12BCF8D0A38F}" destId="{BE92ABFC-BC1C-44A8-998F-94CEF22002D6}" srcOrd="7" destOrd="0" presId="urn:microsoft.com/office/officeart/2005/8/layout/list1"/>
    <dgm:cxn modelId="{A4AF22A3-BDB4-4249-9B32-736700DFA658}" type="presParOf" srcId="{E7148114-E8E1-43F7-B97D-12BCF8D0A38F}" destId="{B9584681-78E8-427B-8969-60961A39BD4F}" srcOrd="8" destOrd="0" presId="urn:microsoft.com/office/officeart/2005/8/layout/list1"/>
    <dgm:cxn modelId="{0C012558-05BB-4262-B815-BC429780B793}" type="presParOf" srcId="{B9584681-78E8-427B-8969-60961A39BD4F}" destId="{904A053C-DB0D-4C20-9506-F68841842861}" srcOrd="0" destOrd="0" presId="urn:microsoft.com/office/officeart/2005/8/layout/list1"/>
    <dgm:cxn modelId="{7F520E55-38BF-4E63-8AB4-B92DD42635DB}" type="presParOf" srcId="{B9584681-78E8-427B-8969-60961A39BD4F}" destId="{AC06B8B4-B31F-48E8-8327-589B4DE24157}" srcOrd="1" destOrd="0" presId="urn:microsoft.com/office/officeart/2005/8/layout/list1"/>
    <dgm:cxn modelId="{33EBD39C-5AF9-4643-8D17-77EE27FED388}" type="presParOf" srcId="{E7148114-E8E1-43F7-B97D-12BCF8D0A38F}" destId="{EADB323A-679C-49CA-8380-630F1351CB11}" srcOrd="9" destOrd="0" presId="urn:microsoft.com/office/officeart/2005/8/layout/list1"/>
    <dgm:cxn modelId="{057E7CE7-0892-4F7D-967A-98449F2D94E8}" type="presParOf" srcId="{E7148114-E8E1-43F7-B97D-12BCF8D0A38F}" destId="{4CB5BE96-FC17-48AB-A487-713759BDAA92}"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68CED1-8292-4253-8DF8-7CC10F4927C0}"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CEEF6B82-D276-4053-A96A-E710F2982C0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 26262-1</a:t>
          </a:r>
          <a:endParaRPr lang="en-US" sz="1600" dirty="0"/>
        </a:p>
      </dgm:t>
    </dgm:pt>
    <dgm:pt modelId="{2AAB4416-4E88-4EAA-B382-278A31E9624F}" type="parTrans" cxnId="{E0BEDDBE-57D0-4E6A-A1D1-9EF47E4400B7}">
      <dgm:prSet/>
      <dgm:spPr/>
      <dgm:t>
        <a:bodyPr/>
        <a:lstStyle/>
        <a:p>
          <a:endParaRPr lang="en-US" sz="1600"/>
        </a:p>
      </dgm:t>
    </dgm:pt>
    <dgm:pt modelId="{3ABF82E0-0E85-4CF4-9B5C-B9F1B54EB381}" type="sibTrans" cxnId="{E0BEDDBE-57D0-4E6A-A1D1-9EF47E4400B7}">
      <dgm:prSet/>
      <dgm:spPr/>
      <dgm:t>
        <a:bodyPr/>
        <a:lstStyle/>
        <a:p>
          <a:endParaRPr lang="en-US" sz="1600"/>
        </a:p>
      </dgm:t>
    </dgm:pt>
    <dgm:pt modelId="{F1D16AED-DDC0-4DB2-BD62-7E877904AE77}">
      <dgm:prSet phldrT="[Text]" custT="1"/>
      <dgm:spPr>
        <a:solidFill>
          <a:schemeClr val="bg1">
            <a:lumMod val="85000"/>
          </a:schemeClr>
        </a:solidFill>
      </dgm:spPr>
      <dgm:t>
        <a:bodyPr/>
        <a:lstStyle/>
        <a:p>
          <a:r>
            <a:rPr lang="en-US" sz="1400" dirty="0" smtClean="0"/>
            <a:t>Vocabulary</a:t>
          </a:r>
          <a:endParaRPr lang="en-US" sz="1400" dirty="0"/>
        </a:p>
      </dgm:t>
    </dgm:pt>
    <dgm:pt modelId="{C8F7FBAD-BCA9-4076-80C9-019C105145EE}" type="parTrans" cxnId="{A5D605E8-A388-4272-A864-9C61390B9947}">
      <dgm:prSet/>
      <dgm:spPr/>
      <dgm:t>
        <a:bodyPr/>
        <a:lstStyle/>
        <a:p>
          <a:endParaRPr lang="en-US" sz="1600"/>
        </a:p>
      </dgm:t>
    </dgm:pt>
    <dgm:pt modelId="{4286616F-EE2D-4E18-AB26-AD3B1F6D72E5}" type="sibTrans" cxnId="{A5D605E8-A388-4272-A864-9C61390B9947}">
      <dgm:prSet/>
      <dgm:spPr/>
      <dgm:t>
        <a:bodyPr/>
        <a:lstStyle/>
        <a:p>
          <a:endParaRPr lang="en-US" sz="1600"/>
        </a:p>
      </dgm:t>
    </dgm:pt>
    <dgm:pt modelId="{F43E0F4B-EA76-421D-BE03-4E7BA49E273A}">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 26262-2</a:t>
          </a:r>
          <a:endParaRPr lang="en-US" sz="1600" dirty="0"/>
        </a:p>
      </dgm:t>
    </dgm:pt>
    <dgm:pt modelId="{F52D1216-DCBC-47C9-8FB1-975DA7F30F29}" type="parTrans" cxnId="{95A58B57-FB99-486A-AAF5-06B3D422E259}">
      <dgm:prSet/>
      <dgm:spPr/>
      <dgm:t>
        <a:bodyPr/>
        <a:lstStyle/>
        <a:p>
          <a:endParaRPr lang="en-US" sz="1600"/>
        </a:p>
      </dgm:t>
    </dgm:pt>
    <dgm:pt modelId="{101E604E-5F32-4037-B4CD-EE6CD54CD8CC}" type="sibTrans" cxnId="{95A58B57-FB99-486A-AAF5-06B3D422E259}">
      <dgm:prSet/>
      <dgm:spPr/>
      <dgm:t>
        <a:bodyPr/>
        <a:lstStyle/>
        <a:p>
          <a:endParaRPr lang="en-US" sz="1600"/>
        </a:p>
      </dgm:t>
    </dgm:pt>
    <dgm:pt modelId="{C22DC3A2-9B4C-44F9-8C87-D30806FC2B92}">
      <dgm:prSet phldrT="[Text]" custT="1"/>
      <dgm:spPr>
        <a:solidFill>
          <a:schemeClr val="bg1">
            <a:lumMod val="85000"/>
          </a:schemeClr>
        </a:solidFill>
      </dgm:spPr>
      <dgm:t>
        <a:bodyPr/>
        <a:lstStyle/>
        <a:p>
          <a:r>
            <a:rPr lang="en-US" sz="1400" dirty="0" smtClean="0"/>
            <a:t>Management of functional safety</a:t>
          </a:r>
          <a:endParaRPr lang="en-US" sz="1400" dirty="0"/>
        </a:p>
      </dgm:t>
    </dgm:pt>
    <dgm:pt modelId="{E4B0A325-17FA-42D3-8D35-AE7605F0C979}" type="parTrans" cxnId="{E12E9E6C-D4E1-41F8-99FB-2A91A26088B5}">
      <dgm:prSet/>
      <dgm:spPr/>
      <dgm:t>
        <a:bodyPr/>
        <a:lstStyle/>
        <a:p>
          <a:endParaRPr lang="en-US" sz="1600"/>
        </a:p>
      </dgm:t>
    </dgm:pt>
    <dgm:pt modelId="{D3998F4C-79B4-47DB-980C-DED9C8B0D3BE}" type="sibTrans" cxnId="{E12E9E6C-D4E1-41F8-99FB-2A91A26088B5}">
      <dgm:prSet/>
      <dgm:spPr/>
      <dgm:t>
        <a:bodyPr/>
        <a:lstStyle/>
        <a:p>
          <a:endParaRPr lang="en-US" sz="1600"/>
        </a:p>
      </dgm:t>
    </dgm:pt>
    <dgm:pt modelId="{19840A33-1851-4BA2-89EE-C3A1EDA3D82D}">
      <dgm:prSet phldrT="[Text]" custT="1">
        <dgm:style>
          <a:lnRef idx="0">
            <a:schemeClr val="accent5"/>
          </a:lnRef>
          <a:fillRef idx="3">
            <a:schemeClr val="accent5"/>
          </a:fillRef>
          <a:effectRef idx="3">
            <a:schemeClr val="accent5"/>
          </a:effectRef>
          <a:fontRef idx="minor">
            <a:schemeClr val="lt1"/>
          </a:fontRef>
        </dgm:style>
      </dgm:prSet>
      <dgm:spPr>
        <a:solidFill>
          <a:schemeClr val="bg1">
            <a:lumMod val="85000"/>
          </a:schemeClr>
        </a:solidFill>
        <a:ln>
          <a:solidFill>
            <a:schemeClr val="tx1"/>
          </a:solidFill>
        </a:ln>
      </dgm:spPr>
      <dgm:t>
        <a:bodyPr/>
        <a:lstStyle/>
        <a:p>
          <a:r>
            <a:rPr lang="de-DE" sz="1600" dirty="0" smtClean="0">
              <a:solidFill>
                <a:schemeClr val="tx1"/>
              </a:solidFill>
            </a:rPr>
            <a:t>ISO 26262-3</a:t>
          </a:r>
          <a:endParaRPr lang="en-US" sz="1600" dirty="0">
            <a:solidFill>
              <a:schemeClr val="tx1"/>
            </a:solidFill>
          </a:endParaRPr>
        </a:p>
      </dgm:t>
    </dgm:pt>
    <dgm:pt modelId="{6BE74B0F-1B84-489C-BD5F-CF1D5E83631B}" type="parTrans" cxnId="{216056E9-BCFC-4CA3-9816-870B19108AD3}">
      <dgm:prSet/>
      <dgm:spPr/>
      <dgm:t>
        <a:bodyPr/>
        <a:lstStyle/>
        <a:p>
          <a:endParaRPr lang="en-US" sz="1600"/>
        </a:p>
      </dgm:t>
    </dgm:pt>
    <dgm:pt modelId="{5F3235B4-E971-4836-BEA0-2C000A2A7F7C}" type="sibTrans" cxnId="{216056E9-BCFC-4CA3-9816-870B19108AD3}">
      <dgm:prSet/>
      <dgm:spPr/>
      <dgm:t>
        <a:bodyPr/>
        <a:lstStyle/>
        <a:p>
          <a:endParaRPr lang="en-US" sz="1600"/>
        </a:p>
      </dgm:t>
    </dgm:pt>
    <dgm:pt modelId="{694C12ED-47C7-4361-908D-C1F19070B5B3}">
      <dgm:prSet phldrT="[Text]" custT="1"/>
      <dgm:spPr>
        <a:solidFill>
          <a:schemeClr val="bg1">
            <a:lumMod val="85000"/>
          </a:schemeClr>
        </a:solidFill>
      </dgm:spPr>
      <dgm:t>
        <a:bodyPr/>
        <a:lstStyle/>
        <a:p>
          <a:r>
            <a:rPr lang="en-US" sz="1400" dirty="0" smtClean="0"/>
            <a:t>Concept phase</a:t>
          </a:r>
          <a:endParaRPr lang="en-US" sz="1400" dirty="0"/>
        </a:p>
      </dgm:t>
    </dgm:pt>
    <dgm:pt modelId="{A12CA914-2B82-4454-8AE7-8E7ABD3D2D03}" type="parTrans" cxnId="{E48292DD-D37E-4BD2-BFE3-73E8EFD16830}">
      <dgm:prSet/>
      <dgm:spPr/>
      <dgm:t>
        <a:bodyPr/>
        <a:lstStyle/>
        <a:p>
          <a:endParaRPr lang="en-US" sz="1600"/>
        </a:p>
      </dgm:t>
    </dgm:pt>
    <dgm:pt modelId="{2F3B82CE-8C65-4515-8B89-E4935563530A}" type="sibTrans" cxnId="{E48292DD-D37E-4BD2-BFE3-73E8EFD16830}">
      <dgm:prSet/>
      <dgm:spPr/>
      <dgm:t>
        <a:bodyPr/>
        <a:lstStyle/>
        <a:p>
          <a:endParaRPr lang="en-US" sz="1600"/>
        </a:p>
      </dgm:t>
    </dgm:pt>
    <dgm:pt modelId="{1E9E4F20-6373-473C-AC3D-21E90B819B96}">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 26262-4</a:t>
          </a:r>
          <a:endParaRPr lang="en-US" sz="1600" dirty="0"/>
        </a:p>
      </dgm:t>
    </dgm:pt>
    <dgm:pt modelId="{53070C30-CBCD-4DE6-B44F-DAB45E3F6B1C}" type="parTrans" cxnId="{86EA7A49-38E2-4F3D-AF9A-25EC80BAB3A9}">
      <dgm:prSet/>
      <dgm:spPr/>
      <dgm:t>
        <a:bodyPr/>
        <a:lstStyle/>
        <a:p>
          <a:endParaRPr lang="en-US" sz="1600"/>
        </a:p>
      </dgm:t>
    </dgm:pt>
    <dgm:pt modelId="{9EFD5FD0-6FCD-4AE8-A609-98291057A0D7}" type="sibTrans" cxnId="{86EA7A49-38E2-4F3D-AF9A-25EC80BAB3A9}">
      <dgm:prSet/>
      <dgm:spPr/>
      <dgm:t>
        <a:bodyPr/>
        <a:lstStyle/>
        <a:p>
          <a:endParaRPr lang="en-US" sz="1600"/>
        </a:p>
      </dgm:t>
    </dgm:pt>
    <dgm:pt modelId="{4479DB3F-BE49-419F-9FB0-432270C1AE54}">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 26262-5</a:t>
          </a:r>
          <a:endParaRPr lang="en-US" sz="1600" dirty="0"/>
        </a:p>
      </dgm:t>
    </dgm:pt>
    <dgm:pt modelId="{BE808B82-A1BA-4EEE-BC9C-D3D221D1AB67}" type="parTrans" cxnId="{3AE531D7-86D6-4D46-841E-75BEAEBA5225}">
      <dgm:prSet/>
      <dgm:spPr/>
      <dgm:t>
        <a:bodyPr/>
        <a:lstStyle/>
        <a:p>
          <a:endParaRPr lang="en-US" sz="1600"/>
        </a:p>
      </dgm:t>
    </dgm:pt>
    <dgm:pt modelId="{DCFD6542-4238-4E25-BAFC-CEE43D0F5848}" type="sibTrans" cxnId="{3AE531D7-86D6-4D46-841E-75BEAEBA5225}">
      <dgm:prSet/>
      <dgm:spPr/>
      <dgm:t>
        <a:bodyPr/>
        <a:lstStyle/>
        <a:p>
          <a:endParaRPr lang="en-US" sz="1600"/>
        </a:p>
      </dgm:t>
    </dgm:pt>
    <dgm:pt modelId="{48474984-C8EA-4592-9C1C-93DAAFD54F80}">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dgm:spPr>
      <dgm:t>
        <a:bodyPr/>
        <a:lstStyle/>
        <a:p>
          <a:r>
            <a:rPr lang="de-DE" sz="1600" dirty="0" smtClean="0"/>
            <a:t>ISO 26262-6</a:t>
          </a:r>
          <a:endParaRPr lang="en-US" sz="1600" dirty="0"/>
        </a:p>
      </dgm:t>
    </dgm:pt>
    <dgm:pt modelId="{E730DD83-F190-4B52-8101-9D008303D5A1}" type="parTrans" cxnId="{E29F758E-C718-456B-910E-F70AF94D43C7}">
      <dgm:prSet/>
      <dgm:spPr/>
      <dgm:t>
        <a:bodyPr/>
        <a:lstStyle/>
        <a:p>
          <a:endParaRPr lang="en-US" sz="1600"/>
        </a:p>
      </dgm:t>
    </dgm:pt>
    <dgm:pt modelId="{732FABC4-ABBF-4B1E-9C5C-61128585E95C}" type="sibTrans" cxnId="{E29F758E-C718-456B-910E-F70AF94D43C7}">
      <dgm:prSet/>
      <dgm:spPr/>
      <dgm:t>
        <a:bodyPr/>
        <a:lstStyle/>
        <a:p>
          <a:endParaRPr lang="en-US" sz="1600"/>
        </a:p>
      </dgm:t>
    </dgm:pt>
    <dgm:pt modelId="{81C0409D-F62B-43F5-9507-FC9ED774AD4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 26262-7</a:t>
          </a:r>
          <a:endParaRPr lang="en-US" sz="1600" dirty="0"/>
        </a:p>
      </dgm:t>
    </dgm:pt>
    <dgm:pt modelId="{7BA4BE07-0EDB-4D6C-83C1-38B6063B2747}" type="parTrans" cxnId="{0090C16D-EF45-4ECE-A1F7-3706B9E63276}">
      <dgm:prSet/>
      <dgm:spPr/>
      <dgm:t>
        <a:bodyPr/>
        <a:lstStyle/>
        <a:p>
          <a:endParaRPr lang="en-US" sz="1600"/>
        </a:p>
      </dgm:t>
    </dgm:pt>
    <dgm:pt modelId="{6B2144EE-B5A5-4E43-963B-95FD3113E9B0}" type="sibTrans" cxnId="{0090C16D-EF45-4ECE-A1F7-3706B9E63276}">
      <dgm:prSet/>
      <dgm:spPr/>
      <dgm:t>
        <a:bodyPr/>
        <a:lstStyle/>
        <a:p>
          <a:endParaRPr lang="en-US" sz="1600"/>
        </a:p>
      </dgm:t>
    </dgm:pt>
    <dgm:pt modelId="{3B226E9B-6C9C-4E7A-87F1-3317314C4C69}">
      <dgm:prSet phldrT="[Text]" custT="1"/>
      <dgm:spPr>
        <a:solidFill>
          <a:schemeClr val="bg1">
            <a:lumMod val="85000"/>
          </a:schemeClr>
        </a:solidFill>
      </dgm:spPr>
      <dgm:t>
        <a:bodyPr/>
        <a:lstStyle/>
        <a:p>
          <a:r>
            <a:rPr lang="en-US" sz="1400" dirty="0" smtClean="0"/>
            <a:t>Product development: system level</a:t>
          </a:r>
          <a:endParaRPr lang="en-US" sz="1400" dirty="0"/>
        </a:p>
      </dgm:t>
    </dgm:pt>
    <dgm:pt modelId="{A718C25B-C013-43EB-8394-B06934A71D3A}" type="parTrans" cxnId="{4AA7C43E-F686-4B75-A2D4-CECED4C96E38}">
      <dgm:prSet/>
      <dgm:spPr/>
      <dgm:t>
        <a:bodyPr/>
        <a:lstStyle/>
        <a:p>
          <a:endParaRPr lang="en-US" sz="1600"/>
        </a:p>
      </dgm:t>
    </dgm:pt>
    <dgm:pt modelId="{16177E79-A228-4E0C-AA1C-04421A2FA64D}" type="sibTrans" cxnId="{4AA7C43E-F686-4B75-A2D4-CECED4C96E38}">
      <dgm:prSet/>
      <dgm:spPr/>
      <dgm:t>
        <a:bodyPr/>
        <a:lstStyle/>
        <a:p>
          <a:endParaRPr lang="en-US" sz="1600"/>
        </a:p>
      </dgm:t>
    </dgm:pt>
    <dgm:pt modelId="{54A4A5DD-3F1C-4DD3-AB9E-90C5F4B4BFA5}">
      <dgm:prSet phldrT="[Text]" custT="1"/>
      <dgm:spPr>
        <a:solidFill>
          <a:schemeClr val="bg1">
            <a:lumMod val="85000"/>
          </a:schemeClr>
        </a:solidFill>
      </dgm:spPr>
      <dgm:t>
        <a:bodyPr/>
        <a:lstStyle/>
        <a:p>
          <a:r>
            <a:rPr lang="en-US" sz="1400" dirty="0" smtClean="0"/>
            <a:t>Product development: hardware level</a:t>
          </a:r>
          <a:endParaRPr lang="en-US" sz="1400" dirty="0"/>
        </a:p>
      </dgm:t>
    </dgm:pt>
    <dgm:pt modelId="{91259243-DAD0-4171-9AFC-4819E0994291}" type="parTrans" cxnId="{39F427DE-9E79-47FE-8FEF-3F3C0B1A6BFB}">
      <dgm:prSet/>
      <dgm:spPr/>
      <dgm:t>
        <a:bodyPr/>
        <a:lstStyle/>
        <a:p>
          <a:endParaRPr lang="en-US" sz="1600"/>
        </a:p>
      </dgm:t>
    </dgm:pt>
    <dgm:pt modelId="{1097D9EA-00A3-40DD-BAAE-2E07F24A30CC}" type="sibTrans" cxnId="{39F427DE-9E79-47FE-8FEF-3F3C0B1A6BFB}">
      <dgm:prSet/>
      <dgm:spPr/>
      <dgm:t>
        <a:bodyPr/>
        <a:lstStyle/>
        <a:p>
          <a:endParaRPr lang="en-US" sz="1600"/>
        </a:p>
      </dgm:t>
    </dgm:pt>
    <dgm:pt modelId="{3103BC18-D64C-42BF-8581-F15D95852EF4}">
      <dgm:prSet phldrT="[Text]" custT="1"/>
      <dgm:spPr>
        <a:solidFill>
          <a:srgbClr val="FF9900"/>
        </a:solidFill>
      </dgm:spPr>
      <dgm:t>
        <a:bodyPr/>
        <a:lstStyle/>
        <a:p>
          <a:r>
            <a:rPr lang="en-US" sz="1400" dirty="0" smtClean="0"/>
            <a:t>Product development: software level</a:t>
          </a:r>
          <a:endParaRPr lang="en-US" sz="1400" dirty="0"/>
        </a:p>
      </dgm:t>
    </dgm:pt>
    <dgm:pt modelId="{F2ECD500-C7F2-4363-AF89-9348B6646DD5}" type="parTrans" cxnId="{E1DEDB26-27DB-40E3-8EFA-D4566AA3054E}">
      <dgm:prSet/>
      <dgm:spPr/>
      <dgm:t>
        <a:bodyPr/>
        <a:lstStyle/>
        <a:p>
          <a:endParaRPr lang="en-US" sz="1600"/>
        </a:p>
      </dgm:t>
    </dgm:pt>
    <dgm:pt modelId="{71162AE3-3084-4543-9EA2-0CD056DB6897}" type="sibTrans" cxnId="{E1DEDB26-27DB-40E3-8EFA-D4566AA3054E}">
      <dgm:prSet/>
      <dgm:spPr/>
      <dgm:t>
        <a:bodyPr/>
        <a:lstStyle/>
        <a:p>
          <a:endParaRPr lang="en-US" sz="1600"/>
        </a:p>
      </dgm:t>
    </dgm:pt>
    <dgm:pt modelId="{E383DBD4-0641-4251-A2C8-B5880C5A502E}">
      <dgm:prSet phldrT="[Text]" custT="1"/>
      <dgm:spPr>
        <a:solidFill>
          <a:schemeClr val="bg1">
            <a:lumMod val="85000"/>
          </a:schemeClr>
        </a:solidFill>
      </dgm:spPr>
      <dgm:t>
        <a:bodyPr/>
        <a:lstStyle/>
        <a:p>
          <a:r>
            <a:rPr lang="en-US" sz="1400" dirty="0" smtClean="0"/>
            <a:t>Production and operation</a:t>
          </a:r>
          <a:endParaRPr lang="en-US" sz="1400" dirty="0"/>
        </a:p>
      </dgm:t>
    </dgm:pt>
    <dgm:pt modelId="{B90B62E4-6CF3-451B-9FF0-5EFFB2BDAE37}" type="parTrans" cxnId="{CF4AF272-2821-4C25-B59A-5A5B7507A1F9}">
      <dgm:prSet/>
      <dgm:spPr/>
      <dgm:t>
        <a:bodyPr/>
        <a:lstStyle/>
        <a:p>
          <a:endParaRPr lang="en-US" sz="1600"/>
        </a:p>
      </dgm:t>
    </dgm:pt>
    <dgm:pt modelId="{E7A36ECF-D329-40D7-A78F-0EF98C500ACF}" type="sibTrans" cxnId="{CF4AF272-2821-4C25-B59A-5A5B7507A1F9}">
      <dgm:prSet/>
      <dgm:spPr/>
      <dgm:t>
        <a:bodyPr/>
        <a:lstStyle/>
        <a:p>
          <a:endParaRPr lang="en-US" sz="1600"/>
        </a:p>
      </dgm:t>
    </dgm:pt>
    <dgm:pt modelId="{C0232DB9-E583-4987-8894-6D2FEF612E22}">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dgm:spPr>
      <dgm:t>
        <a:bodyPr/>
        <a:lstStyle/>
        <a:p>
          <a:r>
            <a:rPr lang="de-DE" sz="1600" dirty="0" smtClean="0">
              <a:solidFill>
                <a:schemeClr val="tx1"/>
              </a:solidFill>
            </a:rPr>
            <a:t>ISO 26262-8</a:t>
          </a:r>
          <a:endParaRPr lang="en-US" sz="1600" dirty="0">
            <a:solidFill>
              <a:schemeClr val="tx1"/>
            </a:solidFill>
          </a:endParaRPr>
        </a:p>
      </dgm:t>
    </dgm:pt>
    <dgm:pt modelId="{C11FACD4-DC88-42F7-A6E7-855252939F5C}" type="parTrans" cxnId="{3B0980FC-6E6F-42C0-BF96-91ECB258CBFF}">
      <dgm:prSet/>
      <dgm:spPr/>
      <dgm:t>
        <a:bodyPr/>
        <a:lstStyle/>
        <a:p>
          <a:endParaRPr lang="en-US"/>
        </a:p>
      </dgm:t>
    </dgm:pt>
    <dgm:pt modelId="{05403F83-A18B-431B-AA20-88C1260B2360}" type="sibTrans" cxnId="{3B0980FC-6E6F-42C0-BF96-91ECB258CBFF}">
      <dgm:prSet/>
      <dgm:spPr/>
      <dgm:t>
        <a:bodyPr/>
        <a:lstStyle/>
        <a:p>
          <a:endParaRPr lang="en-US"/>
        </a:p>
      </dgm:t>
    </dgm:pt>
    <dgm:pt modelId="{7BAFC048-5A16-4D8D-BD1B-69D432E29579}">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a:t>
          </a:r>
          <a:r>
            <a:rPr lang="de-DE" sz="1200" dirty="0" smtClean="0"/>
            <a:t> </a:t>
          </a:r>
          <a:r>
            <a:rPr lang="de-DE" sz="1600" dirty="0" smtClean="0"/>
            <a:t>26262-9</a:t>
          </a:r>
          <a:endParaRPr lang="en-US" sz="1600" dirty="0"/>
        </a:p>
      </dgm:t>
    </dgm:pt>
    <dgm:pt modelId="{5BD1AC9E-7AF8-4AD8-BA33-CEB128971860}" type="parTrans" cxnId="{5EA33E14-367D-478A-BE4F-8529CB8E631B}">
      <dgm:prSet/>
      <dgm:spPr/>
      <dgm:t>
        <a:bodyPr/>
        <a:lstStyle/>
        <a:p>
          <a:endParaRPr lang="en-US"/>
        </a:p>
      </dgm:t>
    </dgm:pt>
    <dgm:pt modelId="{B6F7EEEE-5861-4272-8162-F4F1374DCE55}" type="sibTrans" cxnId="{5EA33E14-367D-478A-BE4F-8529CB8E631B}">
      <dgm:prSet/>
      <dgm:spPr/>
      <dgm:t>
        <a:bodyPr/>
        <a:lstStyle/>
        <a:p>
          <a:endParaRPr lang="en-US"/>
        </a:p>
      </dgm:t>
    </dgm:pt>
    <dgm:pt modelId="{34BAB5EB-0162-4AFD-AE7C-B41D26EA907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ISO</a:t>
          </a:r>
          <a:r>
            <a:rPr lang="de-DE" sz="1200" dirty="0" smtClean="0"/>
            <a:t> </a:t>
          </a:r>
          <a:r>
            <a:rPr lang="de-DE" sz="1600" dirty="0" smtClean="0"/>
            <a:t>26262-10</a:t>
          </a:r>
          <a:endParaRPr lang="en-US" sz="1600" dirty="0"/>
        </a:p>
      </dgm:t>
    </dgm:pt>
    <dgm:pt modelId="{6AE02707-CA9D-48E2-8624-5793F14ADBEC}" type="parTrans" cxnId="{1FF595D2-D5CF-4085-B814-7D71D7C47E0C}">
      <dgm:prSet/>
      <dgm:spPr/>
      <dgm:t>
        <a:bodyPr/>
        <a:lstStyle/>
        <a:p>
          <a:endParaRPr lang="en-US"/>
        </a:p>
      </dgm:t>
    </dgm:pt>
    <dgm:pt modelId="{5EFFA440-CB7A-4F80-AB35-961BD51FA595}" type="sibTrans" cxnId="{1FF595D2-D5CF-4085-B814-7D71D7C47E0C}">
      <dgm:prSet/>
      <dgm:spPr/>
      <dgm:t>
        <a:bodyPr/>
        <a:lstStyle/>
        <a:p>
          <a:endParaRPr lang="en-US"/>
        </a:p>
      </dgm:t>
    </dgm:pt>
    <dgm:pt modelId="{F5C099B9-EA02-43EF-937E-D031FE7C584C}">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a:ln>
          <a:noFill/>
        </a:ln>
      </dgm:spPr>
      <dgm:t>
        <a:bodyPr/>
        <a:lstStyle/>
        <a:p>
          <a:r>
            <a:rPr lang="en-US" sz="1400" dirty="0" smtClean="0">
              <a:solidFill>
                <a:schemeClr val="tx1"/>
              </a:solidFill>
            </a:rPr>
            <a:t>Supporting processes</a:t>
          </a:r>
          <a:endParaRPr lang="en-US" sz="1400" dirty="0">
            <a:solidFill>
              <a:schemeClr val="tx1"/>
            </a:solidFill>
          </a:endParaRPr>
        </a:p>
      </dgm:t>
    </dgm:pt>
    <dgm:pt modelId="{26ED21D7-6EEA-4B3D-9929-4FE8A979ABC6}" type="parTrans" cxnId="{DC9EC66B-13B3-4F59-82E6-AD5520498F4B}">
      <dgm:prSet/>
      <dgm:spPr/>
      <dgm:t>
        <a:bodyPr/>
        <a:lstStyle/>
        <a:p>
          <a:endParaRPr lang="en-US"/>
        </a:p>
      </dgm:t>
    </dgm:pt>
    <dgm:pt modelId="{C0E77485-2FDA-483E-896D-9EBF1841213A}" type="sibTrans" cxnId="{DC9EC66B-13B3-4F59-82E6-AD5520498F4B}">
      <dgm:prSet/>
      <dgm:spPr/>
      <dgm:t>
        <a:bodyPr/>
        <a:lstStyle/>
        <a:p>
          <a:endParaRPr lang="en-US"/>
        </a:p>
      </dgm:t>
    </dgm:pt>
    <dgm:pt modelId="{411222A6-5E51-4228-8544-C79997122AB9}">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ASIL-oriented and safety-oriented analyses</a:t>
          </a:r>
          <a:endParaRPr lang="en-US" sz="1400" dirty="0"/>
        </a:p>
      </dgm:t>
    </dgm:pt>
    <dgm:pt modelId="{379F6D3C-4EB6-4250-9F80-6B7D411D555A}" type="parTrans" cxnId="{4C871715-8BF5-4A30-B992-7FC045C5E1A4}">
      <dgm:prSet/>
      <dgm:spPr/>
      <dgm:t>
        <a:bodyPr/>
        <a:lstStyle/>
        <a:p>
          <a:endParaRPr lang="en-US"/>
        </a:p>
      </dgm:t>
    </dgm:pt>
    <dgm:pt modelId="{E261F931-B078-4592-AB79-D62B3394DCFA}" type="sibTrans" cxnId="{4C871715-8BF5-4A30-B992-7FC045C5E1A4}">
      <dgm:prSet/>
      <dgm:spPr/>
      <dgm:t>
        <a:bodyPr/>
        <a:lstStyle/>
        <a:p>
          <a:endParaRPr lang="en-US"/>
        </a:p>
      </dgm:t>
    </dgm:pt>
    <dgm:pt modelId="{A68C035E-FE96-48C7-9DFE-E91B5F003461}">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Guideline</a:t>
          </a:r>
          <a:endParaRPr lang="en-US" sz="1400" dirty="0"/>
        </a:p>
      </dgm:t>
    </dgm:pt>
    <dgm:pt modelId="{C343D91B-DF12-4DD9-B46B-E62665CD7127}" type="parTrans" cxnId="{724BA0E2-3B6F-42AF-9950-00C2A37A52F2}">
      <dgm:prSet/>
      <dgm:spPr/>
      <dgm:t>
        <a:bodyPr/>
        <a:lstStyle/>
        <a:p>
          <a:endParaRPr lang="en-US"/>
        </a:p>
      </dgm:t>
    </dgm:pt>
    <dgm:pt modelId="{5EA13325-1061-4CEC-ABA1-DEA9385B3889}" type="sibTrans" cxnId="{724BA0E2-3B6F-42AF-9950-00C2A37A52F2}">
      <dgm:prSet/>
      <dgm:spPr/>
      <dgm:t>
        <a:bodyPr/>
        <a:lstStyle/>
        <a:p>
          <a:endParaRPr lang="en-US"/>
        </a:p>
      </dgm:t>
    </dgm:pt>
    <dgm:pt modelId="{8EA17EB3-4ADA-4959-A7B3-81190C3C05AF}" type="pres">
      <dgm:prSet presAssocID="{7268CED1-8292-4253-8DF8-7CC10F4927C0}" presName="Name0" presStyleCnt="0">
        <dgm:presLayoutVars>
          <dgm:dir/>
          <dgm:animLvl val="lvl"/>
          <dgm:resizeHandles val="exact"/>
        </dgm:presLayoutVars>
      </dgm:prSet>
      <dgm:spPr/>
      <dgm:t>
        <a:bodyPr/>
        <a:lstStyle/>
        <a:p>
          <a:endParaRPr lang="en-US"/>
        </a:p>
      </dgm:t>
    </dgm:pt>
    <dgm:pt modelId="{51456100-A12F-4A51-B08C-61D6C6896DAB}" type="pres">
      <dgm:prSet presAssocID="{CEEF6B82-D276-4053-A96A-E710F2982C03}" presName="linNode" presStyleCnt="0"/>
      <dgm:spPr/>
      <dgm:t>
        <a:bodyPr/>
        <a:lstStyle/>
        <a:p>
          <a:endParaRPr lang="en-US"/>
        </a:p>
      </dgm:t>
    </dgm:pt>
    <dgm:pt modelId="{A5D939B6-2B31-44A9-9135-6CAD27D95ED0}" type="pres">
      <dgm:prSet presAssocID="{CEEF6B82-D276-4053-A96A-E710F2982C03}" presName="parentText" presStyleLbl="node1" presStyleIdx="0" presStyleCnt="10" custScaleX="67787" custLinFactNeighborX="-2278" custLinFactNeighborY="-2871">
        <dgm:presLayoutVars>
          <dgm:chMax val="1"/>
          <dgm:bulletEnabled val="1"/>
        </dgm:presLayoutVars>
      </dgm:prSet>
      <dgm:spPr/>
      <dgm:t>
        <a:bodyPr/>
        <a:lstStyle/>
        <a:p>
          <a:endParaRPr lang="en-US"/>
        </a:p>
      </dgm:t>
    </dgm:pt>
    <dgm:pt modelId="{40C03C4A-9318-438A-B2B9-04FA1E345B3A}" type="pres">
      <dgm:prSet presAssocID="{CEEF6B82-D276-4053-A96A-E710F2982C03}" presName="descendantText" presStyleLbl="alignAccFollowNode1" presStyleIdx="0" presStyleCnt="10" custScaleX="74635">
        <dgm:presLayoutVars>
          <dgm:bulletEnabled val="1"/>
        </dgm:presLayoutVars>
      </dgm:prSet>
      <dgm:spPr/>
      <dgm:t>
        <a:bodyPr/>
        <a:lstStyle/>
        <a:p>
          <a:endParaRPr lang="en-US"/>
        </a:p>
      </dgm:t>
    </dgm:pt>
    <dgm:pt modelId="{9A698095-51CE-4AED-B929-27D2EC989F03}" type="pres">
      <dgm:prSet presAssocID="{3ABF82E0-0E85-4CF4-9B5C-B9F1B54EB381}" presName="sp" presStyleCnt="0"/>
      <dgm:spPr/>
      <dgm:t>
        <a:bodyPr/>
        <a:lstStyle/>
        <a:p>
          <a:endParaRPr lang="en-US"/>
        </a:p>
      </dgm:t>
    </dgm:pt>
    <dgm:pt modelId="{94342FD3-B86C-4622-8381-6D3F227695EF}" type="pres">
      <dgm:prSet presAssocID="{F43E0F4B-EA76-421D-BE03-4E7BA49E273A}" presName="linNode" presStyleCnt="0"/>
      <dgm:spPr/>
      <dgm:t>
        <a:bodyPr/>
        <a:lstStyle/>
        <a:p>
          <a:endParaRPr lang="en-US"/>
        </a:p>
      </dgm:t>
    </dgm:pt>
    <dgm:pt modelId="{CB920349-EDEE-4794-AE0D-AA9155B1C567}" type="pres">
      <dgm:prSet presAssocID="{F43E0F4B-EA76-421D-BE03-4E7BA49E273A}" presName="parentText" presStyleLbl="node1" presStyleIdx="1" presStyleCnt="10" custScaleX="67787" custLinFactNeighborX="-2278" custLinFactNeighborY="2877">
        <dgm:presLayoutVars>
          <dgm:chMax val="1"/>
          <dgm:bulletEnabled val="1"/>
        </dgm:presLayoutVars>
      </dgm:prSet>
      <dgm:spPr/>
      <dgm:t>
        <a:bodyPr/>
        <a:lstStyle/>
        <a:p>
          <a:endParaRPr lang="en-US"/>
        </a:p>
      </dgm:t>
    </dgm:pt>
    <dgm:pt modelId="{43C5C577-B531-41C1-81E2-902B99DBEF95}" type="pres">
      <dgm:prSet presAssocID="{F43E0F4B-EA76-421D-BE03-4E7BA49E273A}" presName="descendantText" presStyleLbl="alignAccFollowNode1" presStyleIdx="1" presStyleCnt="10" custScaleX="74635">
        <dgm:presLayoutVars>
          <dgm:bulletEnabled val="1"/>
        </dgm:presLayoutVars>
      </dgm:prSet>
      <dgm:spPr/>
      <dgm:t>
        <a:bodyPr/>
        <a:lstStyle/>
        <a:p>
          <a:endParaRPr lang="en-US"/>
        </a:p>
      </dgm:t>
    </dgm:pt>
    <dgm:pt modelId="{BD8EE5FD-917C-4C4D-A2DC-D73C40ED31D3}" type="pres">
      <dgm:prSet presAssocID="{101E604E-5F32-4037-B4CD-EE6CD54CD8CC}" presName="sp" presStyleCnt="0"/>
      <dgm:spPr/>
      <dgm:t>
        <a:bodyPr/>
        <a:lstStyle/>
        <a:p>
          <a:endParaRPr lang="en-US"/>
        </a:p>
      </dgm:t>
    </dgm:pt>
    <dgm:pt modelId="{F60401BA-8E8F-4EC4-81A0-6C713D996F0E}" type="pres">
      <dgm:prSet presAssocID="{19840A33-1851-4BA2-89EE-C3A1EDA3D82D}" presName="linNode" presStyleCnt="0"/>
      <dgm:spPr/>
      <dgm:t>
        <a:bodyPr/>
        <a:lstStyle/>
        <a:p>
          <a:endParaRPr lang="en-US"/>
        </a:p>
      </dgm:t>
    </dgm:pt>
    <dgm:pt modelId="{9CF11B59-F785-4BB7-B8FA-BEE592F03A4E}" type="pres">
      <dgm:prSet presAssocID="{19840A33-1851-4BA2-89EE-C3A1EDA3D82D}" presName="parentText" presStyleLbl="node1" presStyleIdx="2" presStyleCnt="10" custScaleX="67787" custLinFactNeighborX="-2278" custLinFactNeighborY="2877">
        <dgm:presLayoutVars>
          <dgm:chMax val="1"/>
          <dgm:bulletEnabled val="1"/>
        </dgm:presLayoutVars>
      </dgm:prSet>
      <dgm:spPr/>
      <dgm:t>
        <a:bodyPr/>
        <a:lstStyle/>
        <a:p>
          <a:endParaRPr lang="en-US"/>
        </a:p>
      </dgm:t>
    </dgm:pt>
    <dgm:pt modelId="{24E10560-2109-4382-B6DB-63B3E75C56E3}" type="pres">
      <dgm:prSet presAssocID="{19840A33-1851-4BA2-89EE-C3A1EDA3D82D}" presName="descendantText" presStyleLbl="alignAccFollowNode1" presStyleIdx="2" presStyleCnt="10" custScaleX="74635">
        <dgm:presLayoutVars>
          <dgm:bulletEnabled val="1"/>
        </dgm:presLayoutVars>
      </dgm:prSet>
      <dgm:spPr/>
      <dgm:t>
        <a:bodyPr/>
        <a:lstStyle/>
        <a:p>
          <a:endParaRPr lang="en-US"/>
        </a:p>
      </dgm:t>
    </dgm:pt>
    <dgm:pt modelId="{7D84DCD7-DD48-4FCD-A40B-9481392C712B}" type="pres">
      <dgm:prSet presAssocID="{5F3235B4-E971-4836-BEA0-2C000A2A7F7C}" presName="sp" presStyleCnt="0"/>
      <dgm:spPr/>
      <dgm:t>
        <a:bodyPr/>
        <a:lstStyle/>
        <a:p>
          <a:endParaRPr lang="en-US"/>
        </a:p>
      </dgm:t>
    </dgm:pt>
    <dgm:pt modelId="{F2E3A01A-5C03-451E-B019-54E8DD4C2EB9}" type="pres">
      <dgm:prSet presAssocID="{1E9E4F20-6373-473C-AC3D-21E90B819B96}" presName="linNode" presStyleCnt="0"/>
      <dgm:spPr/>
      <dgm:t>
        <a:bodyPr/>
        <a:lstStyle/>
        <a:p>
          <a:endParaRPr lang="en-US"/>
        </a:p>
      </dgm:t>
    </dgm:pt>
    <dgm:pt modelId="{20299ACD-31A4-4B56-96F6-EF9AEA965D2F}" type="pres">
      <dgm:prSet presAssocID="{1E9E4F20-6373-473C-AC3D-21E90B819B96}" presName="parentText" presStyleLbl="node1" presStyleIdx="3" presStyleCnt="10" custScaleX="67787" custLinFactNeighborX="-2278" custLinFactNeighborY="2877">
        <dgm:presLayoutVars>
          <dgm:chMax val="1"/>
          <dgm:bulletEnabled val="1"/>
        </dgm:presLayoutVars>
      </dgm:prSet>
      <dgm:spPr/>
      <dgm:t>
        <a:bodyPr/>
        <a:lstStyle/>
        <a:p>
          <a:endParaRPr lang="en-US"/>
        </a:p>
      </dgm:t>
    </dgm:pt>
    <dgm:pt modelId="{57DC45CA-7A39-45A4-8BBA-D2CF33A3DDDA}" type="pres">
      <dgm:prSet presAssocID="{1E9E4F20-6373-473C-AC3D-21E90B819B96}" presName="descendantText" presStyleLbl="alignAccFollowNode1" presStyleIdx="3" presStyleCnt="10" custScaleX="74635">
        <dgm:presLayoutVars>
          <dgm:bulletEnabled val="1"/>
        </dgm:presLayoutVars>
      </dgm:prSet>
      <dgm:spPr/>
      <dgm:t>
        <a:bodyPr/>
        <a:lstStyle/>
        <a:p>
          <a:endParaRPr lang="en-US"/>
        </a:p>
      </dgm:t>
    </dgm:pt>
    <dgm:pt modelId="{04955CE7-0DF3-44FE-93D8-50F4FA82502D}" type="pres">
      <dgm:prSet presAssocID="{9EFD5FD0-6FCD-4AE8-A609-98291057A0D7}" presName="sp" presStyleCnt="0"/>
      <dgm:spPr/>
      <dgm:t>
        <a:bodyPr/>
        <a:lstStyle/>
        <a:p>
          <a:endParaRPr lang="en-US"/>
        </a:p>
      </dgm:t>
    </dgm:pt>
    <dgm:pt modelId="{14AACE65-2DFD-4FF5-8C9D-9AE7ACB17E05}" type="pres">
      <dgm:prSet presAssocID="{4479DB3F-BE49-419F-9FB0-432270C1AE54}" presName="linNode" presStyleCnt="0"/>
      <dgm:spPr/>
      <dgm:t>
        <a:bodyPr/>
        <a:lstStyle/>
        <a:p>
          <a:endParaRPr lang="en-US"/>
        </a:p>
      </dgm:t>
    </dgm:pt>
    <dgm:pt modelId="{B87393C5-8FD0-4037-BE88-287051B7A80C}" type="pres">
      <dgm:prSet presAssocID="{4479DB3F-BE49-419F-9FB0-432270C1AE54}" presName="parentText" presStyleLbl="node1" presStyleIdx="4" presStyleCnt="10" custScaleX="67787" custLinFactNeighborX="-2278" custLinFactNeighborY="2877">
        <dgm:presLayoutVars>
          <dgm:chMax val="1"/>
          <dgm:bulletEnabled val="1"/>
        </dgm:presLayoutVars>
      </dgm:prSet>
      <dgm:spPr/>
      <dgm:t>
        <a:bodyPr/>
        <a:lstStyle/>
        <a:p>
          <a:endParaRPr lang="en-US"/>
        </a:p>
      </dgm:t>
    </dgm:pt>
    <dgm:pt modelId="{5EB7398C-6C8E-4D42-949A-F7FB87A26EAC}" type="pres">
      <dgm:prSet presAssocID="{4479DB3F-BE49-419F-9FB0-432270C1AE54}" presName="descendantText" presStyleLbl="alignAccFollowNode1" presStyleIdx="4" presStyleCnt="10" custScaleX="74635">
        <dgm:presLayoutVars>
          <dgm:bulletEnabled val="1"/>
        </dgm:presLayoutVars>
      </dgm:prSet>
      <dgm:spPr/>
      <dgm:t>
        <a:bodyPr/>
        <a:lstStyle/>
        <a:p>
          <a:endParaRPr lang="en-US"/>
        </a:p>
      </dgm:t>
    </dgm:pt>
    <dgm:pt modelId="{AA489506-FEDA-45A7-A68F-E4C994C466BF}" type="pres">
      <dgm:prSet presAssocID="{DCFD6542-4238-4E25-BAFC-CEE43D0F5848}" presName="sp" presStyleCnt="0"/>
      <dgm:spPr/>
      <dgm:t>
        <a:bodyPr/>
        <a:lstStyle/>
        <a:p>
          <a:endParaRPr lang="en-US"/>
        </a:p>
      </dgm:t>
    </dgm:pt>
    <dgm:pt modelId="{4C9FEDC9-71B9-42E1-B10A-B2FC07BC1C56}" type="pres">
      <dgm:prSet presAssocID="{48474984-C8EA-4592-9C1C-93DAAFD54F80}" presName="linNode" presStyleCnt="0"/>
      <dgm:spPr/>
      <dgm:t>
        <a:bodyPr/>
        <a:lstStyle/>
        <a:p>
          <a:endParaRPr lang="en-US"/>
        </a:p>
      </dgm:t>
    </dgm:pt>
    <dgm:pt modelId="{840E16A3-05E6-4233-8E65-6C9A840F0B5F}" type="pres">
      <dgm:prSet presAssocID="{48474984-C8EA-4592-9C1C-93DAAFD54F80}" presName="parentText" presStyleLbl="node1" presStyleIdx="5" presStyleCnt="10" custScaleX="67787" custLinFactNeighborX="-2278" custLinFactNeighborY="2877">
        <dgm:presLayoutVars>
          <dgm:chMax val="1"/>
          <dgm:bulletEnabled val="1"/>
        </dgm:presLayoutVars>
      </dgm:prSet>
      <dgm:spPr/>
      <dgm:t>
        <a:bodyPr/>
        <a:lstStyle/>
        <a:p>
          <a:endParaRPr lang="en-US"/>
        </a:p>
      </dgm:t>
    </dgm:pt>
    <dgm:pt modelId="{B4236758-DBAE-45F6-976B-36F6DD3CDEE5}" type="pres">
      <dgm:prSet presAssocID="{48474984-C8EA-4592-9C1C-93DAAFD54F80}" presName="descendantText" presStyleLbl="alignAccFollowNode1" presStyleIdx="5" presStyleCnt="10" custScaleX="74635">
        <dgm:presLayoutVars>
          <dgm:bulletEnabled val="1"/>
        </dgm:presLayoutVars>
      </dgm:prSet>
      <dgm:spPr/>
      <dgm:t>
        <a:bodyPr/>
        <a:lstStyle/>
        <a:p>
          <a:endParaRPr lang="en-US"/>
        </a:p>
      </dgm:t>
    </dgm:pt>
    <dgm:pt modelId="{CDD38D02-CD36-4D07-B422-DD7863286004}" type="pres">
      <dgm:prSet presAssocID="{732FABC4-ABBF-4B1E-9C5C-61128585E95C}" presName="sp" presStyleCnt="0"/>
      <dgm:spPr/>
      <dgm:t>
        <a:bodyPr/>
        <a:lstStyle/>
        <a:p>
          <a:endParaRPr lang="en-US"/>
        </a:p>
      </dgm:t>
    </dgm:pt>
    <dgm:pt modelId="{FBB334CB-0C25-43F9-AB27-50EE4964B89C}" type="pres">
      <dgm:prSet presAssocID="{81C0409D-F62B-43F5-9507-FC9ED774AD42}" presName="linNode" presStyleCnt="0"/>
      <dgm:spPr/>
      <dgm:t>
        <a:bodyPr/>
        <a:lstStyle/>
        <a:p>
          <a:endParaRPr lang="en-US"/>
        </a:p>
      </dgm:t>
    </dgm:pt>
    <dgm:pt modelId="{5648E8B3-3EFE-4D8C-A589-8E978809883A}" type="pres">
      <dgm:prSet presAssocID="{81C0409D-F62B-43F5-9507-FC9ED774AD42}" presName="parentText" presStyleLbl="node1" presStyleIdx="6" presStyleCnt="10" custScaleX="67787" custLinFactNeighborX="-2443" custLinFactNeighborY="62">
        <dgm:presLayoutVars>
          <dgm:chMax val="1"/>
          <dgm:bulletEnabled val="1"/>
        </dgm:presLayoutVars>
      </dgm:prSet>
      <dgm:spPr/>
      <dgm:t>
        <a:bodyPr/>
        <a:lstStyle/>
        <a:p>
          <a:endParaRPr lang="en-US"/>
        </a:p>
      </dgm:t>
    </dgm:pt>
    <dgm:pt modelId="{23D7D7A4-7F4D-412F-9C75-F226C1DB32CE}" type="pres">
      <dgm:prSet presAssocID="{81C0409D-F62B-43F5-9507-FC9ED774AD42}" presName="descendantText" presStyleLbl="alignAccFollowNode1" presStyleIdx="6" presStyleCnt="10" custScaleX="74635">
        <dgm:presLayoutVars>
          <dgm:bulletEnabled val="1"/>
        </dgm:presLayoutVars>
      </dgm:prSet>
      <dgm:spPr/>
      <dgm:t>
        <a:bodyPr/>
        <a:lstStyle/>
        <a:p>
          <a:endParaRPr lang="en-US"/>
        </a:p>
      </dgm:t>
    </dgm:pt>
    <dgm:pt modelId="{01E0D9EB-645A-4127-816B-A7D2378C46F7}" type="pres">
      <dgm:prSet presAssocID="{6B2144EE-B5A5-4E43-963B-95FD3113E9B0}" presName="sp" presStyleCnt="0"/>
      <dgm:spPr/>
      <dgm:t>
        <a:bodyPr/>
        <a:lstStyle/>
        <a:p>
          <a:endParaRPr lang="en-US"/>
        </a:p>
      </dgm:t>
    </dgm:pt>
    <dgm:pt modelId="{A940A544-D2D9-498D-AB94-6984A7C4777E}" type="pres">
      <dgm:prSet presAssocID="{C0232DB9-E583-4987-8894-6D2FEF612E22}" presName="linNode" presStyleCnt="0"/>
      <dgm:spPr/>
      <dgm:t>
        <a:bodyPr/>
        <a:lstStyle/>
        <a:p>
          <a:endParaRPr lang="en-US"/>
        </a:p>
      </dgm:t>
    </dgm:pt>
    <dgm:pt modelId="{E40B142B-9811-40C7-9FC6-6F4FD9186B31}" type="pres">
      <dgm:prSet presAssocID="{C0232DB9-E583-4987-8894-6D2FEF612E22}" presName="parentText" presStyleLbl="node1" presStyleIdx="7" presStyleCnt="10" custScaleX="67787" custLinFactNeighborX="-2278" custLinFactNeighborY="1376">
        <dgm:presLayoutVars>
          <dgm:chMax val="1"/>
          <dgm:bulletEnabled val="1"/>
        </dgm:presLayoutVars>
      </dgm:prSet>
      <dgm:spPr/>
      <dgm:t>
        <a:bodyPr/>
        <a:lstStyle/>
        <a:p>
          <a:endParaRPr lang="en-US"/>
        </a:p>
      </dgm:t>
    </dgm:pt>
    <dgm:pt modelId="{420D60B6-5DDD-4E12-97A3-1231ADE68059}" type="pres">
      <dgm:prSet presAssocID="{C0232DB9-E583-4987-8894-6D2FEF612E22}" presName="descendantText" presStyleLbl="alignAccFollowNode1" presStyleIdx="7" presStyleCnt="10" custScaleX="75510">
        <dgm:presLayoutVars>
          <dgm:bulletEnabled val="1"/>
        </dgm:presLayoutVars>
      </dgm:prSet>
      <dgm:spPr/>
      <dgm:t>
        <a:bodyPr/>
        <a:lstStyle/>
        <a:p>
          <a:endParaRPr lang="en-US"/>
        </a:p>
      </dgm:t>
    </dgm:pt>
    <dgm:pt modelId="{3268C25E-C6A5-4FA6-9858-B5030E4E6F2E}" type="pres">
      <dgm:prSet presAssocID="{05403F83-A18B-431B-AA20-88C1260B2360}" presName="sp" presStyleCnt="0"/>
      <dgm:spPr/>
      <dgm:t>
        <a:bodyPr/>
        <a:lstStyle/>
        <a:p>
          <a:endParaRPr lang="en-US"/>
        </a:p>
      </dgm:t>
    </dgm:pt>
    <dgm:pt modelId="{90C86076-0E09-4C80-830D-017F7996F092}" type="pres">
      <dgm:prSet presAssocID="{7BAFC048-5A16-4D8D-BD1B-69D432E29579}" presName="linNode" presStyleCnt="0"/>
      <dgm:spPr/>
      <dgm:t>
        <a:bodyPr/>
        <a:lstStyle/>
        <a:p>
          <a:endParaRPr lang="en-US"/>
        </a:p>
      </dgm:t>
    </dgm:pt>
    <dgm:pt modelId="{11A12A7E-FE5D-4AAC-A1D2-0D09F11AB2B3}" type="pres">
      <dgm:prSet presAssocID="{7BAFC048-5A16-4D8D-BD1B-69D432E29579}" presName="parentText" presStyleLbl="node1" presStyleIdx="8" presStyleCnt="10" custScaleX="67787" custLinFactNeighborX="-2278" custLinFactNeighborY="1376">
        <dgm:presLayoutVars>
          <dgm:chMax val="1"/>
          <dgm:bulletEnabled val="1"/>
        </dgm:presLayoutVars>
      </dgm:prSet>
      <dgm:spPr/>
      <dgm:t>
        <a:bodyPr/>
        <a:lstStyle/>
        <a:p>
          <a:endParaRPr lang="en-US"/>
        </a:p>
      </dgm:t>
    </dgm:pt>
    <dgm:pt modelId="{57287531-A96C-46D2-B39C-3487C3058614}" type="pres">
      <dgm:prSet presAssocID="{7BAFC048-5A16-4D8D-BD1B-69D432E29579}" presName="descendantText" presStyleLbl="alignAccFollowNode1" presStyleIdx="8" presStyleCnt="10" custScaleX="75510">
        <dgm:presLayoutVars>
          <dgm:bulletEnabled val="1"/>
        </dgm:presLayoutVars>
      </dgm:prSet>
      <dgm:spPr/>
      <dgm:t>
        <a:bodyPr/>
        <a:lstStyle/>
        <a:p>
          <a:endParaRPr lang="en-US"/>
        </a:p>
      </dgm:t>
    </dgm:pt>
    <dgm:pt modelId="{39C00CF8-5977-47D5-9D14-E21EF20D933F}" type="pres">
      <dgm:prSet presAssocID="{B6F7EEEE-5861-4272-8162-F4F1374DCE55}" presName="sp" presStyleCnt="0"/>
      <dgm:spPr/>
      <dgm:t>
        <a:bodyPr/>
        <a:lstStyle/>
        <a:p>
          <a:endParaRPr lang="en-US"/>
        </a:p>
      </dgm:t>
    </dgm:pt>
    <dgm:pt modelId="{AE83FE0C-EB74-4E80-A327-A3ADD8263C37}" type="pres">
      <dgm:prSet presAssocID="{34BAB5EB-0162-4AFD-AE7C-B41D26EA9072}" presName="linNode" presStyleCnt="0"/>
      <dgm:spPr/>
      <dgm:t>
        <a:bodyPr/>
        <a:lstStyle/>
        <a:p>
          <a:endParaRPr lang="en-US"/>
        </a:p>
      </dgm:t>
    </dgm:pt>
    <dgm:pt modelId="{A0E85660-D8F4-4B9B-BCB5-992F80D6A878}" type="pres">
      <dgm:prSet presAssocID="{34BAB5EB-0162-4AFD-AE7C-B41D26EA9072}" presName="parentText" presStyleLbl="node1" presStyleIdx="9" presStyleCnt="10" custScaleX="67787" custLinFactNeighborX="-2278" custLinFactNeighborY="1376">
        <dgm:presLayoutVars>
          <dgm:chMax val="1"/>
          <dgm:bulletEnabled val="1"/>
        </dgm:presLayoutVars>
      </dgm:prSet>
      <dgm:spPr/>
      <dgm:t>
        <a:bodyPr/>
        <a:lstStyle/>
        <a:p>
          <a:endParaRPr lang="en-US"/>
        </a:p>
      </dgm:t>
    </dgm:pt>
    <dgm:pt modelId="{2828336A-31AD-4429-82C6-0834E7981501}" type="pres">
      <dgm:prSet presAssocID="{34BAB5EB-0162-4AFD-AE7C-B41D26EA9072}" presName="descendantText" presStyleLbl="alignAccFollowNode1" presStyleIdx="9" presStyleCnt="10" custScaleX="75510">
        <dgm:presLayoutVars>
          <dgm:bulletEnabled val="1"/>
        </dgm:presLayoutVars>
      </dgm:prSet>
      <dgm:spPr/>
      <dgm:t>
        <a:bodyPr/>
        <a:lstStyle/>
        <a:p>
          <a:endParaRPr lang="en-US"/>
        </a:p>
      </dgm:t>
    </dgm:pt>
  </dgm:ptLst>
  <dgm:cxnLst>
    <dgm:cxn modelId="{162885F9-6249-413B-89EE-E2BAF2885204}" type="presOf" srcId="{F5C099B9-EA02-43EF-937E-D031FE7C584C}" destId="{420D60B6-5DDD-4E12-97A3-1231ADE68059}" srcOrd="0" destOrd="0" presId="urn:microsoft.com/office/officeart/2005/8/layout/vList5"/>
    <dgm:cxn modelId="{39F427DE-9E79-47FE-8FEF-3F3C0B1A6BFB}" srcId="{4479DB3F-BE49-419F-9FB0-432270C1AE54}" destId="{54A4A5DD-3F1C-4DD3-AB9E-90C5F4B4BFA5}" srcOrd="0" destOrd="0" parTransId="{91259243-DAD0-4171-9AFC-4819E0994291}" sibTransId="{1097D9EA-00A3-40DD-BAAE-2E07F24A30CC}"/>
    <dgm:cxn modelId="{E0BEDDBE-57D0-4E6A-A1D1-9EF47E4400B7}" srcId="{7268CED1-8292-4253-8DF8-7CC10F4927C0}" destId="{CEEF6B82-D276-4053-A96A-E710F2982C03}" srcOrd="0" destOrd="0" parTransId="{2AAB4416-4E88-4EAA-B382-278A31E9624F}" sibTransId="{3ABF82E0-0E85-4CF4-9B5C-B9F1B54EB381}"/>
    <dgm:cxn modelId="{CF4AF272-2821-4C25-B59A-5A5B7507A1F9}" srcId="{81C0409D-F62B-43F5-9507-FC9ED774AD42}" destId="{E383DBD4-0641-4251-A2C8-B5880C5A502E}" srcOrd="0" destOrd="0" parTransId="{B90B62E4-6CF3-451B-9FF0-5EFFB2BDAE37}" sibTransId="{E7A36ECF-D329-40D7-A78F-0EF98C500ACF}"/>
    <dgm:cxn modelId="{95A58B57-FB99-486A-AAF5-06B3D422E259}" srcId="{7268CED1-8292-4253-8DF8-7CC10F4927C0}" destId="{F43E0F4B-EA76-421D-BE03-4E7BA49E273A}" srcOrd="1" destOrd="0" parTransId="{F52D1216-DCBC-47C9-8FB1-975DA7F30F29}" sibTransId="{101E604E-5F32-4037-B4CD-EE6CD54CD8CC}"/>
    <dgm:cxn modelId="{F287F824-2C48-4471-8598-08EFADACAA83}" type="presOf" srcId="{7BAFC048-5A16-4D8D-BD1B-69D432E29579}" destId="{11A12A7E-FE5D-4AAC-A1D2-0D09F11AB2B3}" srcOrd="0" destOrd="0" presId="urn:microsoft.com/office/officeart/2005/8/layout/vList5"/>
    <dgm:cxn modelId="{8A1FDF17-13F1-43A0-8106-657480EB7216}" type="presOf" srcId="{F43E0F4B-EA76-421D-BE03-4E7BA49E273A}" destId="{CB920349-EDEE-4794-AE0D-AA9155B1C567}" srcOrd="0" destOrd="0" presId="urn:microsoft.com/office/officeart/2005/8/layout/vList5"/>
    <dgm:cxn modelId="{18B0B6C2-F33F-43C8-9D3F-98C1A79FC3B1}" type="presOf" srcId="{34BAB5EB-0162-4AFD-AE7C-B41D26EA9072}" destId="{A0E85660-D8F4-4B9B-BCB5-992F80D6A878}" srcOrd="0" destOrd="0" presId="urn:microsoft.com/office/officeart/2005/8/layout/vList5"/>
    <dgm:cxn modelId="{4C871715-8BF5-4A30-B992-7FC045C5E1A4}" srcId="{7BAFC048-5A16-4D8D-BD1B-69D432E29579}" destId="{411222A6-5E51-4228-8544-C79997122AB9}" srcOrd="0" destOrd="0" parTransId="{379F6D3C-4EB6-4250-9F80-6B7D411D555A}" sibTransId="{E261F931-B078-4592-AB79-D62B3394DCFA}"/>
    <dgm:cxn modelId="{DDEDB40C-1E76-4EB9-AFCC-C250E50783DF}" type="presOf" srcId="{E383DBD4-0641-4251-A2C8-B5880C5A502E}" destId="{23D7D7A4-7F4D-412F-9C75-F226C1DB32CE}" srcOrd="0" destOrd="0" presId="urn:microsoft.com/office/officeart/2005/8/layout/vList5"/>
    <dgm:cxn modelId="{7EA3CD27-871C-40E8-B5B1-61AAF83D7567}" type="presOf" srcId="{81C0409D-F62B-43F5-9507-FC9ED774AD42}" destId="{5648E8B3-3EFE-4D8C-A589-8E978809883A}" srcOrd="0" destOrd="0" presId="urn:microsoft.com/office/officeart/2005/8/layout/vList5"/>
    <dgm:cxn modelId="{061BD2C6-930D-4265-9B1C-DD3004B1DA63}" type="presOf" srcId="{411222A6-5E51-4228-8544-C79997122AB9}" destId="{57287531-A96C-46D2-B39C-3487C3058614}" srcOrd="0" destOrd="0" presId="urn:microsoft.com/office/officeart/2005/8/layout/vList5"/>
    <dgm:cxn modelId="{5EA33E14-367D-478A-BE4F-8529CB8E631B}" srcId="{7268CED1-8292-4253-8DF8-7CC10F4927C0}" destId="{7BAFC048-5A16-4D8D-BD1B-69D432E29579}" srcOrd="8" destOrd="0" parTransId="{5BD1AC9E-7AF8-4AD8-BA33-CEB128971860}" sibTransId="{B6F7EEEE-5861-4272-8162-F4F1374DCE55}"/>
    <dgm:cxn modelId="{79CABC29-3CD7-4B33-94DD-CB7344EB9130}" type="presOf" srcId="{4479DB3F-BE49-419F-9FB0-432270C1AE54}" destId="{B87393C5-8FD0-4037-BE88-287051B7A80C}" srcOrd="0" destOrd="0" presId="urn:microsoft.com/office/officeart/2005/8/layout/vList5"/>
    <dgm:cxn modelId="{E29F758E-C718-456B-910E-F70AF94D43C7}" srcId="{7268CED1-8292-4253-8DF8-7CC10F4927C0}" destId="{48474984-C8EA-4592-9C1C-93DAAFD54F80}" srcOrd="5" destOrd="0" parTransId="{E730DD83-F190-4B52-8101-9D008303D5A1}" sibTransId="{732FABC4-ABBF-4B1E-9C5C-61128585E95C}"/>
    <dgm:cxn modelId="{A5307B8C-1AEF-4681-9EFB-CB21FA38CD23}" type="presOf" srcId="{C22DC3A2-9B4C-44F9-8C87-D30806FC2B92}" destId="{43C5C577-B531-41C1-81E2-902B99DBEF95}" srcOrd="0" destOrd="0" presId="urn:microsoft.com/office/officeart/2005/8/layout/vList5"/>
    <dgm:cxn modelId="{216056E9-BCFC-4CA3-9816-870B19108AD3}" srcId="{7268CED1-8292-4253-8DF8-7CC10F4927C0}" destId="{19840A33-1851-4BA2-89EE-C3A1EDA3D82D}" srcOrd="2" destOrd="0" parTransId="{6BE74B0F-1B84-489C-BD5F-CF1D5E83631B}" sibTransId="{5F3235B4-E971-4836-BEA0-2C000A2A7F7C}"/>
    <dgm:cxn modelId="{EB098375-1D9B-4713-A985-1B9823CD6998}" type="presOf" srcId="{F1D16AED-DDC0-4DB2-BD62-7E877904AE77}" destId="{40C03C4A-9318-438A-B2B9-04FA1E345B3A}" srcOrd="0" destOrd="0" presId="urn:microsoft.com/office/officeart/2005/8/layout/vList5"/>
    <dgm:cxn modelId="{4B808C12-CF56-4BCF-A916-2DAC147A3A9A}" type="presOf" srcId="{54A4A5DD-3F1C-4DD3-AB9E-90C5F4B4BFA5}" destId="{5EB7398C-6C8E-4D42-949A-F7FB87A26EAC}" srcOrd="0" destOrd="0" presId="urn:microsoft.com/office/officeart/2005/8/layout/vList5"/>
    <dgm:cxn modelId="{1FF595D2-D5CF-4085-B814-7D71D7C47E0C}" srcId="{7268CED1-8292-4253-8DF8-7CC10F4927C0}" destId="{34BAB5EB-0162-4AFD-AE7C-B41D26EA9072}" srcOrd="9" destOrd="0" parTransId="{6AE02707-CA9D-48E2-8624-5793F14ADBEC}" sibTransId="{5EFFA440-CB7A-4F80-AB35-961BD51FA595}"/>
    <dgm:cxn modelId="{E48292DD-D37E-4BD2-BFE3-73E8EFD16830}" srcId="{19840A33-1851-4BA2-89EE-C3A1EDA3D82D}" destId="{694C12ED-47C7-4361-908D-C1F19070B5B3}" srcOrd="0" destOrd="0" parTransId="{A12CA914-2B82-4454-8AE7-8E7ABD3D2D03}" sibTransId="{2F3B82CE-8C65-4515-8B89-E4935563530A}"/>
    <dgm:cxn modelId="{59B75936-5484-4608-9FDB-D01FB834D919}" type="presOf" srcId="{3103BC18-D64C-42BF-8581-F15D95852EF4}" destId="{B4236758-DBAE-45F6-976B-36F6DD3CDEE5}" srcOrd="0" destOrd="0" presId="urn:microsoft.com/office/officeart/2005/8/layout/vList5"/>
    <dgm:cxn modelId="{3E860D57-F184-4CE4-8668-4A4C80E7454A}" type="presOf" srcId="{A68C035E-FE96-48C7-9DFE-E91B5F003461}" destId="{2828336A-31AD-4429-82C6-0834E7981501}" srcOrd="0" destOrd="0" presId="urn:microsoft.com/office/officeart/2005/8/layout/vList5"/>
    <dgm:cxn modelId="{E111A6E3-9621-42A2-8F95-6997FE2B4645}" type="presOf" srcId="{C0232DB9-E583-4987-8894-6D2FEF612E22}" destId="{E40B142B-9811-40C7-9FC6-6F4FD9186B31}" srcOrd="0" destOrd="0" presId="urn:microsoft.com/office/officeart/2005/8/layout/vList5"/>
    <dgm:cxn modelId="{3B0980FC-6E6F-42C0-BF96-91ECB258CBFF}" srcId="{7268CED1-8292-4253-8DF8-7CC10F4927C0}" destId="{C0232DB9-E583-4987-8894-6D2FEF612E22}" srcOrd="7" destOrd="0" parTransId="{C11FACD4-DC88-42F7-A6E7-855252939F5C}" sibTransId="{05403F83-A18B-431B-AA20-88C1260B2360}"/>
    <dgm:cxn modelId="{3AE531D7-86D6-4D46-841E-75BEAEBA5225}" srcId="{7268CED1-8292-4253-8DF8-7CC10F4927C0}" destId="{4479DB3F-BE49-419F-9FB0-432270C1AE54}" srcOrd="4" destOrd="0" parTransId="{BE808B82-A1BA-4EEE-BC9C-D3D221D1AB67}" sibTransId="{DCFD6542-4238-4E25-BAFC-CEE43D0F5848}"/>
    <dgm:cxn modelId="{E12E9E6C-D4E1-41F8-99FB-2A91A26088B5}" srcId="{F43E0F4B-EA76-421D-BE03-4E7BA49E273A}" destId="{C22DC3A2-9B4C-44F9-8C87-D30806FC2B92}" srcOrd="0" destOrd="0" parTransId="{E4B0A325-17FA-42D3-8D35-AE7605F0C979}" sibTransId="{D3998F4C-79B4-47DB-980C-DED9C8B0D3BE}"/>
    <dgm:cxn modelId="{E1DEDB26-27DB-40E3-8EFA-D4566AA3054E}" srcId="{48474984-C8EA-4592-9C1C-93DAAFD54F80}" destId="{3103BC18-D64C-42BF-8581-F15D95852EF4}" srcOrd="0" destOrd="0" parTransId="{F2ECD500-C7F2-4363-AF89-9348B6646DD5}" sibTransId="{71162AE3-3084-4543-9EA2-0CD056DB6897}"/>
    <dgm:cxn modelId="{E42351D9-D0A1-4033-8666-A8A9FAAC00C5}" type="presOf" srcId="{1E9E4F20-6373-473C-AC3D-21E90B819B96}" destId="{20299ACD-31A4-4B56-96F6-EF9AEA965D2F}" srcOrd="0" destOrd="0" presId="urn:microsoft.com/office/officeart/2005/8/layout/vList5"/>
    <dgm:cxn modelId="{A5D605E8-A388-4272-A864-9C61390B9947}" srcId="{CEEF6B82-D276-4053-A96A-E710F2982C03}" destId="{F1D16AED-DDC0-4DB2-BD62-7E877904AE77}" srcOrd="0" destOrd="0" parTransId="{C8F7FBAD-BCA9-4076-80C9-019C105145EE}" sibTransId="{4286616F-EE2D-4E18-AB26-AD3B1F6D72E5}"/>
    <dgm:cxn modelId="{86EA7A49-38E2-4F3D-AF9A-25EC80BAB3A9}" srcId="{7268CED1-8292-4253-8DF8-7CC10F4927C0}" destId="{1E9E4F20-6373-473C-AC3D-21E90B819B96}" srcOrd="3" destOrd="0" parTransId="{53070C30-CBCD-4DE6-B44F-DAB45E3F6B1C}" sibTransId="{9EFD5FD0-6FCD-4AE8-A609-98291057A0D7}"/>
    <dgm:cxn modelId="{0090C16D-EF45-4ECE-A1F7-3706B9E63276}" srcId="{7268CED1-8292-4253-8DF8-7CC10F4927C0}" destId="{81C0409D-F62B-43F5-9507-FC9ED774AD42}" srcOrd="6" destOrd="0" parTransId="{7BA4BE07-0EDB-4D6C-83C1-38B6063B2747}" sibTransId="{6B2144EE-B5A5-4E43-963B-95FD3113E9B0}"/>
    <dgm:cxn modelId="{EB032682-83B6-493E-96A8-EF3B81A95913}" type="presOf" srcId="{7268CED1-8292-4253-8DF8-7CC10F4927C0}" destId="{8EA17EB3-4ADA-4959-A7B3-81190C3C05AF}" srcOrd="0" destOrd="0" presId="urn:microsoft.com/office/officeart/2005/8/layout/vList5"/>
    <dgm:cxn modelId="{724BA0E2-3B6F-42AF-9950-00C2A37A52F2}" srcId="{34BAB5EB-0162-4AFD-AE7C-B41D26EA9072}" destId="{A68C035E-FE96-48C7-9DFE-E91B5F003461}" srcOrd="0" destOrd="0" parTransId="{C343D91B-DF12-4DD9-B46B-E62665CD7127}" sibTransId="{5EA13325-1061-4CEC-ABA1-DEA9385B3889}"/>
    <dgm:cxn modelId="{0CF302F4-00C5-4518-A30C-B442B0E766E2}" type="presOf" srcId="{3B226E9B-6C9C-4E7A-87F1-3317314C4C69}" destId="{57DC45CA-7A39-45A4-8BBA-D2CF33A3DDDA}" srcOrd="0" destOrd="0" presId="urn:microsoft.com/office/officeart/2005/8/layout/vList5"/>
    <dgm:cxn modelId="{BE4DCA08-C721-4427-B580-6D96596CF6C4}" type="presOf" srcId="{19840A33-1851-4BA2-89EE-C3A1EDA3D82D}" destId="{9CF11B59-F785-4BB7-B8FA-BEE592F03A4E}" srcOrd="0" destOrd="0" presId="urn:microsoft.com/office/officeart/2005/8/layout/vList5"/>
    <dgm:cxn modelId="{76A3A78D-BB9D-4B0E-82F8-985A299A789B}" type="presOf" srcId="{694C12ED-47C7-4361-908D-C1F19070B5B3}" destId="{24E10560-2109-4382-B6DB-63B3E75C56E3}" srcOrd="0" destOrd="0" presId="urn:microsoft.com/office/officeart/2005/8/layout/vList5"/>
    <dgm:cxn modelId="{4AA7C43E-F686-4B75-A2D4-CECED4C96E38}" srcId="{1E9E4F20-6373-473C-AC3D-21E90B819B96}" destId="{3B226E9B-6C9C-4E7A-87F1-3317314C4C69}" srcOrd="0" destOrd="0" parTransId="{A718C25B-C013-43EB-8394-B06934A71D3A}" sibTransId="{16177E79-A228-4E0C-AA1C-04421A2FA64D}"/>
    <dgm:cxn modelId="{1A40D0A3-049B-4357-8F46-AF0B3DD26B6C}" type="presOf" srcId="{CEEF6B82-D276-4053-A96A-E710F2982C03}" destId="{A5D939B6-2B31-44A9-9135-6CAD27D95ED0}" srcOrd="0" destOrd="0" presId="urn:microsoft.com/office/officeart/2005/8/layout/vList5"/>
    <dgm:cxn modelId="{86EAE7E2-AFFF-497A-9843-E04EC9FA5912}" type="presOf" srcId="{48474984-C8EA-4592-9C1C-93DAAFD54F80}" destId="{840E16A3-05E6-4233-8E65-6C9A840F0B5F}" srcOrd="0" destOrd="0" presId="urn:microsoft.com/office/officeart/2005/8/layout/vList5"/>
    <dgm:cxn modelId="{DC9EC66B-13B3-4F59-82E6-AD5520498F4B}" srcId="{C0232DB9-E583-4987-8894-6D2FEF612E22}" destId="{F5C099B9-EA02-43EF-937E-D031FE7C584C}" srcOrd="0" destOrd="0" parTransId="{26ED21D7-6EEA-4B3D-9929-4FE8A979ABC6}" sibTransId="{C0E77485-2FDA-483E-896D-9EBF1841213A}"/>
    <dgm:cxn modelId="{841D125B-CE2A-4451-B5CA-8159BE88A4D1}" type="presParOf" srcId="{8EA17EB3-4ADA-4959-A7B3-81190C3C05AF}" destId="{51456100-A12F-4A51-B08C-61D6C6896DAB}" srcOrd="0" destOrd="0" presId="urn:microsoft.com/office/officeart/2005/8/layout/vList5"/>
    <dgm:cxn modelId="{F10FD3A9-D50A-41A0-9955-4FFE628EB7F7}" type="presParOf" srcId="{51456100-A12F-4A51-B08C-61D6C6896DAB}" destId="{A5D939B6-2B31-44A9-9135-6CAD27D95ED0}" srcOrd="0" destOrd="0" presId="urn:microsoft.com/office/officeart/2005/8/layout/vList5"/>
    <dgm:cxn modelId="{3C022B09-C684-4954-A935-98EB6A9D1719}" type="presParOf" srcId="{51456100-A12F-4A51-B08C-61D6C6896DAB}" destId="{40C03C4A-9318-438A-B2B9-04FA1E345B3A}" srcOrd="1" destOrd="0" presId="urn:microsoft.com/office/officeart/2005/8/layout/vList5"/>
    <dgm:cxn modelId="{356FF61B-B0C9-4FDF-B0A5-99E16265CA1E}" type="presParOf" srcId="{8EA17EB3-4ADA-4959-A7B3-81190C3C05AF}" destId="{9A698095-51CE-4AED-B929-27D2EC989F03}" srcOrd="1" destOrd="0" presId="urn:microsoft.com/office/officeart/2005/8/layout/vList5"/>
    <dgm:cxn modelId="{27F086D3-2A14-4276-B99A-2464BCB4F539}" type="presParOf" srcId="{8EA17EB3-4ADA-4959-A7B3-81190C3C05AF}" destId="{94342FD3-B86C-4622-8381-6D3F227695EF}" srcOrd="2" destOrd="0" presId="urn:microsoft.com/office/officeart/2005/8/layout/vList5"/>
    <dgm:cxn modelId="{144CEF0A-B270-4A26-876F-023EF3D85CD5}" type="presParOf" srcId="{94342FD3-B86C-4622-8381-6D3F227695EF}" destId="{CB920349-EDEE-4794-AE0D-AA9155B1C567}" srcOrd="0" destOrd="0" presId="urn:microsoft.com/office/officeart/2005/8/layout/vList5"/>
    <dgm:cxn modelId="{11B94D5F-065C-47B8-A0E4-641EABD3607D}" type="presParOf" srcId="{94342FD3-B86C-4622-8381-6D3F227695EF}" destId="{43C5C577-B531-41C1-81E2-902B99DBEF95}" srcOrd="1" destOrd="0" presId="urn:microsoft.com/office/officeart/2005/8/layout/vList5"/>
    <dgm:cxn modelId="{80EC0F4B-4662-4D95-AB01-2C3F4A617A47}" type="presParOf" srcId="{8EA17EB3-4ADA-4959-A7B3-81190C3C05AF}" destId="{BD8EE5FD-917C-4C4D-A2DC-D73C40ED31D3}" srcOrd="3" destOrd="0" presId="urn:microsoft.com/office/officeart/2005/8/layout/vList5"/>
    <dgm:cxn modelId="{2E09BD9C-F64B-4C34-B219-09E9D4726CDA}" type="presParOf" srcId="{8EA17EB3-4ADA-4959-A7B3-81190C3C05AF}" destId="{F60401BA-8E8F-4EC4-81A0-6C713D996F0E}" srcOrd="4" destOrd="0" presId="urn:microsoft.com/office/officeart/2005/8/layout/vList5"/>
    <dgm:cxn modelId="{84C0EE8B-9835-461D-A65D-083903905AC9}" type="presParOf" srcId="{F60401BA-8E8F-4EC4-81A0-6C713D996F0E}" destId="{9CF11B59-F785-4BB7-B8FA-BEE592F03A4E}" srcOrd="0" destOrd="0" presId="urn:microsoft.com/office/officeart/2005/8/layout/vList5"/>
    <dgm:cxn modelId="{A27F8AC4-850C-4CE6-9AF2-368BEC2BD7D1}" type="presParOf" srcId="{F60401BA-8E8F-4EC4-81A0-6C713D996F0E}" destId="{24E10560-2109-4382-B6DB-63B3E75C56E3}" srcOrd="1" destOrd="0" presId="urn:microsoft.com/office/officeart/2005/8/layout/vList5"/>
    <dgm:cxn modelId="{9BD18237-8F05-4318-8784-DF350EA1CC8C}" type="presParOf" srcId="{8EA17EB3-4ADA-4959-A7B3-81190C3C05AF}" destId="{7D84DCD7-DD48-4FCD-A40B-9481392C712B}" srcOrd="5" destOrd="0" presId="urn:microsoft.com/office/officeart/2005/8/layout/vList5"/>
    <dgm:cxn modelId="{9B909FAC-796D-41C1-97C8-1C39F2F67A83}" type="presParOf" srcId="{8EA17EB3-4ADA-4959-A7B3-81190C3C05AF}" destId="{F2E3A01A-5C03-451E-B019-54E8DD4C2EB9}" srcOrd="6" destOrd="0" presId="urn:microsoft.com/office/officeart/2005/8/layout/vList5"/>
    <dgm:cxn modelId="{E09A7A71-3D03-49F0-B138-9BEBC7CC8CF2}" type="presParOf" srcId="{F2E3A01A-5C03-451E-B019-54E8DD4C2EB9}" destId="{20299ACD-31A4-4B56-96F6-EF9AEA965D2F}" srcOrd="0" destOrd="0" presId="urn:microsoft.com/office/officeart/2005/8/layout/vList5"/>
    <dgm:cxn modelId="{74AD1F8C-4BE1-42E1-B2BD-8F1637F098BD}" type="presParOf" srcId="{F2E3A01A-5C03-451E-B019-54E8DD4C2EB9}" destId="{57DC45CA-7A39-45A4-8BBA-D2CF33A3DDDA}" srcOrd="1" destOrd="0" presId="urn:microsoft.com/office/officeart/2005/8/layout/vList5"/>
    <dgm:cxn modelId="{2887F58D-727B-449F-80C4-432BD53966D6}" type="presParOf" srcId="{8EA17EB3-4ADA-4959-A7B3-81190C3C05AF}" destId="{04955CE7-0DF3-44FE-93D8-50F4FA82502D}" srcOrd="7" destOrd="0" presId="urn:microsoft.com/office/officeart/2005/8/layout/vList5"/>
    <dgm:cxn modelId="{ABBB2ABF-15FE-4B1B-BA5E-9EA16C44F68F}" type="presParOf" srcId="{8EA17EB3-4ADA-4959-A7B3-81190C3C05AF}" destId="{14AACE65-2DFD-4FF5-8C9D-9AE7ACB17E05}" srcOrd="8" destOrd="0" presId="urn:microsoft.com/office/officeart/2005/8/layout/vList5"/>
    <dgm:cxn modelId="{3B72B3B9-AA92-4960-9781-56B824738B89}" type="presParOf" srcId="{14AACE65-2DFD-4FF5-8C9D-9AE7ACB17E05}" destId="{B87393C5-8FD0-4037-BE88-287051B7A80C}" srcOrd="0" destOrd="0" presId="urn:microsoft.com/office/officeart/2005/8/layout/vList5"/>
    <dgm:cxn modelId="{F3F3B750-54CE-4DA1-BF43-F8A917614972}" type="presParOf" srcId="{14AACE65-2DFD-4FF5-8C9D-9AE7ACB17E05}" destId="{5EB7398C-6C8E-4D42-949A-F7FB87A26EAC}" srcOrd="1" destOrd="0" presId="urn:microsoft.com/office/officeart/2005/8/layout/vList5"/>
    <dgm:cxn modelId="{4B37646F-AE94-4FE7-911A-822B1C461592}" type="presParOf" srcId="{8EA17EB3-4ADA-4959-A7B3-81190C3C05AF}" destId="{AA489506-FEDA-45A7-A68F-E4C994C466BF}" srcOrd="9" destOrd="0" presId="urn:microsoft.com/office/officeart/2005/8/layout/vList5"/>
    <dgm:cxn modelId="{D8DBAD98-44C3-4039-97C8-F951C91EC7B0}" type="presParOf" srcId="{8EA17EB3-4ADA-4959-A7B3-81190C3C05AF}" destId="{4C9FEDC9-71B9-42E1-B10A-B2FC07BC1C56}" srcOrd="10" destOrd="0" presId="urn:microsoft.com/office/officeart/2005/8/layout/vList5"/>
    <dgm:cxn modelId="{A3E7245D-622F-475D-AEB6-523A8DF64334}" type="presParOf" srcId="{4C9FEDC9-71B9-42E1-B10A-B2FC07BC1C56}" destId="{840E16A3-05E6-4233-8E65-6C9A840F0B5F}" srcOrd="0" destOrd="0" presId="urn:microsoft.com/office/officeart/2005/8/layout/vList5"/>
    <dgm:cxn modelId="{E61DAA55-E549-4F92-B674-F5B4D083C559}" type="presParOf" srcId="{4C9FEDC9-71B9-42E1-B10A-B2FC07BC1C56}" destId="{B4236758-DBAE-45F6-976B-36F6DD3CDEE5}" srcOrd="1" destOrd="0" presId="urn:microsoft.com/office/officeart/2005/8/layout/vList5"/>
    <dgm:cxn modelId="{EAADD430-E4FF-4581-A2AF-6A339262D986}" type="presParOf" srcId="{8EA17EB3-4ADA-4959-A7B3-81190C3C05AF}" destId="{CDD38D02-CD36-4D07-B422-DD7863286004}" srcOrd="11" destOrd="0" presId="urn:microsoft.com/office/officeart/2005/8/layout/vList5"/>
    <dgm:cxn modelId="{3AB2B41F-DA62-48B2-9F5D-0B81B2940CA0}" type="presParOf" srcId="{8EA17EB3-4ADA-4959-A7B3-81190C3C05AF}" destId="{FBB334CB-0C25-43F9-AB27-50EE4964B89C}" srcOrd="12" destOrd="0" presId="urn:microsoft.com/office/officeart/2005/8/layout/vList5"/>
    <dgm:cxn modelId="{8B514329-1FC9-40E2-A9FB-E833832823CE}" type="presParOf" srcId="{FBB334CB-0C25-43F9-AB27-50EE4964B89C}" destId="{5648E8B3-3EFE-4D8C-A589-8E978809883A}" srcOrd="0" destOrd="0" presId="urn:microsoft.com/office/officeart/2005/8/layout/vList5"/>
    <dgm:cxn modelId="{382A1B34-132E-4E88-AAEF-1373159CD42B}" type="presParOf" srcId="{FBB334CB-0C25-43F9-AB27-50EE4964B89C}" destId="{23D7D7A4-7F4D-412F-9C75-F226C1DB32CE}" srcOrd="1" destOrd="0" presId="urn:microsoft.com/office/officeart/2005/8/layout/vList5"/>
    <dgm:cxn modelId="{B78A0A25-6170-4BCB-8BA1-4BE4C6577D1E}" type="presParOf" srcId="{8EA17EB3-4ADA-4959-A7B3-81190C3C05AF}" destId="{01E0D9EB-645A-4127-816B-A7D2378C46F7}" srcOrd="13" destOrd="0" presId="urn:microsoft.com/office/officeart/2005/8/layout/vList5"/>
    <dgm:cxn modelId="{038F7CE1-13B4-4A9C-86D3-4966D23325AC}" type="presParOf" srcId="{8EA17EB3-4ADA-4959-A7B3-81190C3C05AF}" destId="{A940A544-D2D9-498D-AB94-6984A7C4777E}" srcOrd="14" destOrd="0" presId="urn:microsoft.com/office/officeart/2005/8/layout/vList5"/>
    <dgm:cxn modelId="{E6B930C0-8046-42A4-9BC6-1580350A2410}" type="presParOf" srcId="{A940A544-D2D9-498D-AB94-6984A7C4777E}" destId="{E40B142B-9811-40C7-9FC6-6F4FD9186B31}" srcOrd="0" destOrd="0" presId="urn:microsoft.com/office/officeart/2005/8/layout/vList5"/>
    <dgm:cxn modelId="{439CEE43-F3D1-4C54-B45D-AE83CBC7976C}" type="presParOf" srcId="{A940A544-D2D9-498D-AB94-6984A7C4777E}" destId="{420D60B6-5DDD-4E12-97A3-1231ADE68059}" srcOrd="1" destOrd="0" presId="urn:microsoft.com/office/officeart/2005/8/layout/vList5"/>
    <dgm:cxn modelId="{471A76AD-8C6F-48B5-9ADC-7E2A4D521443}" type="presParOf" srcId="{8EA17EB3-4ADA-4959-A7B3-81190C3C05AF}" destId="{3268C25E-C6A5-4FA6-9858-B5030E4E6F2E}" srcOrd="15" destOrd="0" presId="urn:microsoft.com/office/officeart/2005/8/layout/vList5"/>
    <dgm:cxn modelId="{3D49A65E-737B-4010-AEA4-ACA7AEC9BA68}" type="presParOf" srcId="{8EA17EB3-4ADA-4959-A7B3-81190C3C05AF}" destId="{90C86076-0E09-4C80-830D-017F7996F092}" srcOrd="16" destOrd="0" presId="urn:microsoft.com/office/officeart/2005/8/layout/vList5"/>
    <dgm:cxn modelId="{5E8C8300-F484-4E17-9BF7-87CB7A98B819}" type="presParOf" srcId="{90C86076-0E09-4C80-830D-017F7996F092}" destId="{11A12A7E-FE5D-4AAC-A1D2-0D09F11AB2B3}" srcOrd="0" destOrd="0" presId="urn:microsoft.com/office/officeart/2005/8/layout/vList5"/>
    <dgm:cxn modelId="{9E7D9E26-7402-4DA4-B753-0F9C914E71DE}" type="presParOf" srcId="{90C86076-0E09-4C80-830D-017F7996F092}" destId="{57287531-A96C-46D2-B39C-3487C3058614}" srcOrd="1" destOrd="0" presId="urn:microsoft.com/office/officeart/2005/8/layout/vList5"/>
    <dgm:cxn modelId="{ECB301A3-96E3-42F8-865A-370D57DF694C}" type="presParOf" srcId="{8EA17EB3-4ADA-4959-A7B3-81190C3C05AF}" destId="{39C00CF8-5977-47D5-9D14-E21EF20D933F}" srcOrd="17" destOrd="0" presId="urn:microsoft.com/office/officeart/2005/8/layout/vList5"/>
    <dgm:cxn modelId="{5C856502-F7D5-423B-9192-017B2B9407CF}" type="presParOf" srcId="{8EA17EB3-4ADA-4959-A7B3-81190C3C05AF}" destId="{AE83FE0C-EB74-4E80-A327-A3ADD8263C37}" srcOrd="18" destOrd="0" presId="urn:microsoft.com/office/officeart/2005/8/layout/vList5"/>
    <dgm:cxn modelId="{80144BE7-4890-4CBA-8C34-F9E7362DF74F}" type="presParOf" srcId="{AE83FE0C-EB74-4E80-A327-A3ADD8263C37}" destId="{A0E85660-D8F4-4B9B-BCB5-992F80D6A878}" srcOrd="0" destOrd="0" presId="urn:microsoft.com/office/officeart/2005/8/layout/vList5"/>
    <dgm:cxn modelId="{58DD0D81-6B53-492D-B05E-4E72252C1220}" type="presParOf" srcId="{AE83FE0C-EB74-4E80-A327-A3ADD8263C37}" destId="{2828336A-31AD-4429-82C6-0834E7981501}"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796B3-9496-4570-BD36-1F243227D2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7117E8-7D3C-4293-88E9-EFFAD398BB43}">
      <dgm:prSet phldrT="[Text]" custT="1"/>
      <dgm:spPr>
        <a:solidFill>
          <a:schemeClr val="bg1">
            <a:lumMod val="85000"/>
          </a:schemeClr>
        </a:solidFill>
      </dgm:spPr>
      <dgm:t>
        <a:bodyPr/>
        <a:lstStyle/>
        <a:p>
          <a:r>
            <a:rPr lang="en-US" sz="2000" dirty="0" smtClean="0">
              <a:solidFill>
                <a:schemeClr val="tx2"/>
              </a:solidFill>
            </a:rPr>
            <a:t>High-Integrity Applications / Safety Standards / ISO 26262 </a:t>
          </a:r>
          <a:endParaRPr lang="en-US" sz="2000" dirty="0">
            <a:solidFill>
              <a:schemeClr val="tx2"/>
            </a:solidFill>
          </a:endParaRPr>
        </a:p>
      </dgm:t>
    </dgm:pt>
    <dgm:pt modelId="{676EF8C9-9C17-4996-B332-985D8C9F102C}" type="parTrans" cxnId="{BAE92325-B39A-44DA-BD57-160B33084F3A}">
      <dgm:prSet/>
      <dgm:spPr/>
      <dgm:t>
        <a:bodyPr/>
        <a:lstStyle/>
        <a:p>
          <a:endParaRPr lang="en-US"/>
        </a:p>
      </dgm:t>
    </dgm:pt>
    <dgm:pt modelId="{6536D553-F823-47F3-AFCF-09C58B14F925}" type="sibTrans" cxnId="{BAE92325-B39A-44DA-BD57-160B33084F3A}">
      <dgm:prSet/>
      <dgm:spPr/>
      <dgm:t>
        <a:bodyPr/>
        <a:lstStyle/>
        <a:p>
          <a:endParaRPr lang="en-US"/>
        </a:p>
      </dgm:t>
    </dgm:pt>
    <dgm:pt modelId="{26CA99EE-825A-4EAA-B81B-5AF14F3FEA1E}">
      <dgm:prSet phldrT="[Text]" custT="1"/>
      <dgm:spPr>
        <a:solidFill>
          <a:schemeClr val="bg1">
            <a:lumMod val="85000"/>
          </a:schemeClr>
        </a:solidFill>
      </dgm:spPr>
      <dgm:t>
        <a:bodyPr/>
        <a:lstStyle/>
        <a:p>
          <a:r>
            <a:rPr lang="en-US" sz="2000" dirty="0" smtClean="0">
              <a:solidFill>
                <a:schemeClr val="tx2"/>
              </a:solidFill>
            </a:rPr>
            <a:t>MathWorks Support for ISO 26262</a:t>
          </a:r>
          <a:endParaRPr lang="en-US" sz="2000" dirty="0">
            <a:solidFill>
              <a:schemeClr val="tx2"/>
            </a:solidFill>
          </a:endParaRPr>
        </a:p>
      </dgm:t>
    </dgm:pt>
    <dgm:pt modelId="{128CCFCE-53F6-47F8-AF37-9691EF102F47}" type="sibTrans" cxnId="{2F83249A-C5E2-4915-8B3B-2E01F97DD69E}">
      <dgm:prSet/>
      <dgm:spPr/>
      <dgm:t>
        <a:bodyPr/>
        <a:lstStyle/>
        <a:p>
          <a:endParaRPr lang="en-US"/>
        </a:p>
      </dgm:t>
    </dgm:pt>
    <dgm:pt modelId="{5E40885A-0B4A-47CD-A513-BAF0A6C6DC99}" type="parTrans" cxnId="{2F83249A-C5E2-4915-8B3B-2E01F97DD69E}">
      <dgm:prSet/>
      <dgm:spPr/>
      <dgm:t>
        <a:bodyPr/>
        <a:lstStyle/>
        <a:p>
          <a:endParaRPr lang="en-US"/>
        </a:p>
      </dgm:t>
    </dgm:pt>
    <dgm:pt modelId="{EFFD46E2-5F8D-4395-BCB3-BD1804FAFD2E}">
      <dgm:prSet phldrT="[Text]" custT="1"/>
      <dgm:spPr>
        <a:solidFill>
          <a:schemeClr val="bg1">
            <a:lumMod val="85000"/>
          </a:schemeClr>
        </a:solidFill>
      </dgm:spPr>
      <dgm:t>
        <a:bodyPr/>
        <a:lstStyle/>
        <a:p>
          <a:r>
            <a:rPr lang="de-DE" sz="2000" b="0" kern="1200" dirty="0" smtClean="0">
              <a:solidFill>
                <a:srgbClr val="FF9900"/>
              </a:solidFill>
              <a:latin typeface="+mn-lt"/>
              <a:ea typeface="+mn-ea"/>
              <a:cs typeface="+mn-cs"/>
            </a:rPr>
            <a:t>ISO 26262 </a:t>
          </a:r>
          <a:r>
            <a:rPr lang="de-DE" sz="2000" b="0" kern="1200" dirty="0" err="1" smtClean="0">
              <a:solidFill>
                <a:srgbClr val="FF9900"/>
              </a:solidFill>
              <a:latin typeface="+mn-lt"/>
              <a:ea typeface="+mn-ea"/>
              <a:cs typeface="+mn-cs"/>
            </a:rPr>
            <a:t>and</a:t>
          </a:r>
          <a:r>
            <a:rPr lang="de-DE" sz="2000" b="0" kern="1200" dirty="0" smtClean="0">
              <a:solidFill>
                <a:srgbClr val="FF9900"/>
              </a:solidFill>
              <a:latin typeface="+mn-lt"/>
              <a:ea typeface="+mn-ea"/>
              <a:cs typeface="+mn-cs"/>
            </a:rPr>
            <a:t> Model-Based Design</a:t>
          </a:r>
          <a:endParaRPr lang="en-US" sz="2000" b="0" kern="1200" dirty="0">
            <a:solidFill>
              <a:srgbClr val="FF9900"/>
            </a:solidFill>
            <a:latin typeface="+mn-lt"/>
            <a:ea typeface="+mn-ea"/>
            <a:cs typeface="+mn-cs"/>
          </a:endParaRPr>
        </a:p>
      </dgm:t>
    </dgm:pt>
    <dgm:pt modelId="{435EEC8F-E56C-4DDC-A201-F969A7257C4A}" type="sibTrans" cxnId="{75F56DAF-CA62-4FB5-8415-FDD4A68C9A0C}">
      <dgm:prSet/>
      <dgm:spPr/>
      <dgm:t>
        <a:bodyPr/>
        <a:lstStyle/>
        <a:p>
          <a:endParaRPr lang="en-US"/>
        </a:p>
      </dgm:t>
    </dgm:pt>
    <dgm:pt modelId="{CF20AE3D-0F87-4A8B-B3FD-4077955FB248}" type="parTrans" cxnId="{75F56DAF-CA62-4FB5-8415-FDD4A68C9A0C}">
      <dgm:prSet/>
      <dgm:spPr/>
      <dgm:t>
        <a:bodyPr/>
        <a:lstStyle/>
        <a:p>
          <a:endParaRPr lang="en-US"/>
        </a:p>
      </dgm:t>
    </dgm:pt>
    <dgm:pt modelId="{E7148114-E8E1-43F7-B97D-12BCF8D0A38F}" type="pres">
      <dgm:prSet presAssocID="{275796B3-9496-4570-BD36-1F243227D218}" presName="linear" presStyleCnt="0">
        <dgm:presLayoutVars>
          <dgm:dir/>
          <dgm:animLvl val="lvl"/>
          <dgm:resizeHandles val="exact"/>
        </dgm:presLayoutVars>
      </dgm:prSet>
      <dgm:spPr/>
      <dgm:t>
        <a:bodyPr/>
        <a:lstStyle/>
        <a:p>
          <a:endParaRPr lang="en-US"/>
        </a:p>
      </dgm:t>
    </dgm:pt>
    <dgm:pt modelId="{C4802FBC-8A1D-49A7-A5BD-0DC399160031}" type="pres">
      <dgm:prSet presAssocID="{477117E8-7D3C-4293-88E9-EFFAD398BB43}" presName="parentLin" presStyleCnt="0"/>
      <dgm:spPr/>
    </dgm:pt>
    <dgm:pt modelId="{4108FD9F-0410-4250-A7BA-4AF0C8EDD26B}" type="pres">
      <dgm:prSet presAssocID="{477117E8-7D3C-4293-88E9-EFFAD398BB43}" presName="parentLeftMargin" presStyleLbl="node1" presStyleIdx="0" presStyleCnt="3"/>
      <dgm:spPr/>
      <dgm:t>
        <a:bodyPr/>
        <a:lstStyle/>
        <a:p>
          <a:endParaRPr lang="en-US"/>
        </a:p>
      </dgm:t>
    </dgm:pt>
    <dgm:pt modelId="{5CC93C77-D3BA-4BDD-A216-EB24764EE510}" type="pres">
      <dgm:prSet presAssocID="{477117E8-7D3C-4293-88E9-EFFAD398BB43}" presName="parentText" presStyleLbl="node1" presStyleIdx="0" presStyleCnt="3" custScaleX="130616">
        <dgm:presLayoutVars>
          <dgm:chMax val="0"/>
          <dgm:bulletEnabled val="1"/>
        </dgm:presLayoutVars>
      </dgm:prSet>
      <dgm:spPr/>
      <dgm:t>
        <a:bodyPr/>
        <a:lstStyle/>
        <a:p>
          <a:endParaRPr lang="en-US"/>
        </a:p>
      </dgm:t>
    </dgm:pt>
    <dgm:pt modelId="{46CECFA6-1FEE-4F8F-A582-F0C8497D737A}" type="pres">
      <dgm:prSet presAssocID="{477117E8-7D3C-4293-88E9-EFFAD398BB43}" presName="negativeSpace" presStyleCnt="0"/>
      <dgm:spPr/>
    </dgm:pt>
    <dgm:pt modelId="{D77B2701-3943-49DE-8D62-EE3E8938D6AB}" type="pres">
      <dgm:prSet presAssocID="{477117E8-7D3C-4293-88E9-EFFAD398BB43}" presName="childText" presStyleLbl="conFgAcc1" presStyleIdx="0" presStyleCnt="3">
        <dgm:presLayoutVars>
          <dgm:bulletEnabled val="1"/>
        </dgm:presLayoutVars>
      </dgm:prSet>
      <dgm:spPr>
        <a:ln>
          <a:solidFill>
            <a:schemeClr val="tx2"/>
          </a:solidFill>
        </a:ln>
      </dgm:spPr>
      <dgm:t>
        <a:bodyPr/>
        <a:lstStyle/>
        <a:p>
          <a:endParaRPr lang="en-US"/>
        </a:p>
      </dgm:t>
    </dgm:pt>
    <dgm:pt modelId="{AE04B815-8567-4DB5-B592-3444858ABB56}" type="pres">
      <dgm:prSet presAssocID="{6536D553-F823-47F3-AFCF-09C58B14F925}" presName="spaceBetweenRectangles" presStyleCnt="0"/>
      <dgm:spPr/>
    </dgm:pt>
    <dgm:pt modelId="{04F46DD9-6393-40CB-8E2C-A9F60118A837}" type="pres">
      <dgm:prSet presAssocID="{EFFD46E2-5F8D-4395-BCB3-BD1804FAFD2E}" presName="parentLin" presStyleCnt="0"/>
      <dgm:spPr/>
    </dgm:pt>
    <dgm:pt modelId="{29CC3E12-AB77-448A-AE01-6A63A18F90C3}" type="pres">
      <dgm:prSet presAssocID="{EFFD46E2-5F8D-4395-BCB3-BD1804FAFD2E}" presName="parentLeftMargin" presStyleLbl="node1" presStyleIdx="0" presStyleCnt="3"/>
      <dgm:spPr/>
      <dgm:t>
        <a:bodyPr/>
        <a:lstStyle/>
        <a:p>
          <a:endParaRPr lang="en-US"/>
        </a:p>
      </dgm:t>
    </dgm:pt>
    <dgm:pt modelId="{E38C2806-0866-48E5-A0C4-14899A0FC00C}" type="pres">
      <dgm:prSet presAssocID="{EFFD46E2-5F8D-4395-BCB3-BD1804FAFD2E}" presName="parentText" presStyleLbl="node1" presStyleIdx="1" presStyleCnt="3" custScaleX="130616">
        <dgm:presLayoutVars>
          <dgm:chMax val="0"/>
          <dgm:bulletEnabled val="1"/>
        </dgm:presLayoutVars>
      </dgm:prSet>
      <dgm:spPr/>
      <dgm:t>
        <a:bodyPr/>
        <a:lstStyle/>
        <a:p>
          <a:endParaRPr lang="en-US"/>
        </a:p>
      </dgm:t>
    </dgm:pt>
    <dgm:pt modelId="{91BCA0B0-E458-4ECC-BDA4-3A8881D4BE38}" type="pres">
      <dgm:prSet presAssocID="{EFFD46E2-5F8D-4395-BCB3-BD1804FAFD2E}" presName="negativeSpace" presStyleCnt="0"/>
      <dgm:spPr/>
    </dgm:pt>
    <dgm:pt modelId="{BAAA4944-E5BD-4C0F-8EDA-3BF9E9A6CD23}" type="pres">
      <dgm:prSet presAssocID="{EFFD46E2-5F8D-4395-BCB3-BD1804FAFD2E}" presName="childText" presStyleLbl="conFgAcc1" presStyleIdx="1" presStyleCnt="3">
        <dgm:presLayoutVars>
          <dgm:bulletEnabled val="1"/>
        </dgm:presLayoutVars>
      </dgm:prSet>
      <dgm:spPr>
        <a:ln>
          <a:solidFill>
            <a:schemeClr val="tx2"/>
          </a:solidFill>
        </a:ln>
      </dgm:spPr>
      <dgm:t>
        <a:bodyPr/>
        <a:lstStyle/>
        <a:p>
          <a:endParaRPr lang="en-US"/>
        </a:p>
      </dgm:t>
    </dgm:pt>
    <dgm:pt modelId="{BE92ABFC-BC1C-44A8-998F-94CEF22002D6}" type="pres">
      <dgm:prSet presAssocID="{435EEC8F-E56C-4DDC-A201-F969A7257C4A}" presName="spaceBetweenRectangles" presStyleCnt="0"/>
      <dgm:spPr/>
    </dgm:pt>
    <dgm:pt modelId="{B9584681-78E8-427B-8969-60961A39BD4F}" type="pres">
      <dgm:prSet presAssocID="{26CA99EE-825A-4EAA-B81B-5AF14F3FEA1E}" presName="parentLin" presStyleCnt="0"/>
      <dgm:spPr/>
    </dgm:pt>
    <dgm:pt modelId="{904A053C-DB0D-4C20-9506-F68841842861}" type="pres">
      <dgm:prSet presAssocID="{26CA99EE-825A-4EAA-B81B-5AF14F3FEA1E}" presName="parentLeftMargin" presStyleLbl="node1" presStyleIdx="1" presStyleCnt="3"/>
      <dgm:spPr/>
      <dgm:t>
        <a:bodyPr/>
        <a:lstStyle/>
        <a:p>
          <a:endParaRPr lang="en-US"/>
        </a:p>
      </dgm:t>
    </dgm:pt>
    <dgm:pt modelId="{AC06B8B4-B31F-48E8-8327-589B4DE24157}" type="pres">
      <dgm:prSet presAssocID="{26CA99EE-825A-4EAA-B81B-5AF14F3FEA1E}" presName="parentText" presStyleLbl="node1" presStyleIdx="2" presStyleCnt="3" custScaleX="130442">
        <dgm:presLayoutVars>
          <dgm:chMax val="0"/>
          <dgm:bulletEnabled val="1"/>
        </dgm:presLayoutVars>
      </dgm:prSet>
      <dgm:spPr/>
      <dgm:t>
        <a:bodyPr/>
        <a:lstStyle/>
        <a:p>
          <a:endParaRPr lang="en-US"/>
        </a:p>
      </dgm:t>
    </dgm:pt>
    <dgm:pt modelId="{EADB323A-679C-49CA-8380-630F1351CB11}" type="pres">
      <dgm:prSet presAssocID="{26CA99EE-825A-4EAA-B81B-5AF14F3FEA1E}" presName="negativeSpace" presStyleCnt="0"/>
      <dgm:spPr/>
    </dgm:pt>
    <dgm:pt modelId="{4CB5BE96-FC17-48AB-A487-713759BDAA92}" type="pres">
      <dgm:prSet presAssocID="{26CA99EE-825A-4EAA-B81B-5AF14F3FEA1E}" presName="childText" presStyleLbl="conFgAcc1" presStyleIdx="2" presStyleCnt="3">
        <dgm:presLayoutVars>
          <dgm:bulletEnabled val="1"/>
        </dgm:presLayoutVars>
      </dgm:prSet>
      <dgm:spPr>
        <a:ln>
          <a:solidFill>
            <a:schemeClr val="tx2"/>
          </a:solidFill>
        </a:ln>
      </dgm:spPr>
      <dgm:t>
        <a:bodyPr/>
        <a:lstStyle/>
        <a:p>
          <a:endParaRPr lang="en-US"/>
        </a:p>
      </dgm:t>
    </dgm:pt>
  </dgm:ptLst>
  <dgm:cxnLst>
    <dgm:cxn modelId="{75F56DAF-CA62-4FB5-8415-FDD4A68C9A0C}" srcId="{275796B3-9496-4570-BD36-1F243227D218}" destId="{EFFD46E2-5F8D-4395-BCB3-BD1804FAFD2E}" srcOrd="1" destOrd="0" parTransId="{CF20AE3D-0F87-4A8B-B3FD-4077955FB248}" sibTransId="{435EEC8F-E56C-4DDC-A201-F969A7257C4A}"/>
    <dgm:cxn modelId="{6DC07E7F-4DCB-426D-9DAE-CA2A2655B8D5}" type="presOf" srcId="{26CA99EE-825A-4EAA-B81B-5AF14F3FEA1E}" destId="{904A053C-DB0D-4C20-9506-F68841842861}" srcOrd="0" destOrd="0" presId="urn:microsoft.com/office/officeart/2005/8/layout/list1"/>
    <dgm:cxn modelId="{A6B149EF-9FE8-4D2E-BD11-E6B7A4542644}" type="presOf" srcId="{26CA99EE-825A-4EAA-B81B-5AF14F3FEA1E}" destId="{AC06B8B4-B31F-48E8-8327-589B4DE24157}" srcOrd="1" destOrd="0" presId="urn:microsoft.com/office/officeart/2005/8/layout/list1"/>
    <dgm:cxn modelId="{E738AB83-B754-4C77-BADC-17EF4FEA89B0}" type="presOf" srcId="{477117E8-7D3C-4293-88E9-EFFAD398BB43}" destId="{5CC93C77-D3BA-4BDD-A216-EB24764EE510}" srcOrd="1" destOrd="0" presId="urn:microsoft.com/office/officeart/2005/8/layout/list1"/>
    <dgm:cxn modelId="{D70CAE92-7910-4345-A98E-B937616332A6}" type="presOf" srcId="{275796B3-9496-4570-BD36-1F243227D218}" destId="{E7148114-E8E1-43F7-B97D-12BCF8D0A38F}" srcOrd="0" destOrd="0" presId="urn:microsoft.com/office/officeart/2005/8/layout/list1"/>
    <dgm:cxn modelId="{606A846F-D94D-499E-9EB5-83200DB3605B}" type="presOf" srcId="{EFFD46E2-5F8D-4395-BCB3-BD1804FAFD2E}" destId="{29CC3E12-AB77-448A-AE01-6A63A18F90C3}" srcOrd="0" destOrd="0" presId="urn:microsoft.com/office/officeart/2005/8/layout/list1"/>
    <dgm:cxn modelId="{8990E8E6-EEA1-4428-8973-F3E5F28AA053}" type="presOf" srcId="{EFFD46E2-5F8D-4395-BCB3-BD1804FAFD2E}" destId="{E38C2806-0866-48E5-A0C4-14899A0FC00C}" srcOrd="1" destOrd="0" presId="urn:microsoft.com/office/officeart/2005/8/layout/list1"/>
    <dgm:cxn modelId="{BAE92325-B39A-44DA-BD57-160B33084F3A}" srcId="{275796B3-9496-4570-BD36-1F243227D218}" destId="{477117E8-7D3C-4293-88E9-EFFAD398BB43}" srcOrd="0" destOrd="0" parTransId="{676EF8C9-9C17-4996-B332-985D8C9F102C}" sibTransId="{6536D553-F823-47F3-AFCF-09C58B14F925}"/>
    <dgm:cxn modelId="{2F83249A-C5E2-4915-8B3B-2E01F97DD69E}" srcId="{275796B3-9496-4570-BD36-1F243227D218}" destId="{26CA99EE-825A-4EAA-B81B-5AF14F3FEA1E}" srcOrd="2" destOrd="0" parTransId="{5E40885A-0B4A-47CD-A513-BAF0A6C6DC99}" sibTransId="{128CCFCE-53F6-47F8-AF37-9691EF102F47}"/>
    <dgm:cxn modelId="{96BB68E9-6A12-48D1-A7E7-D5479FA3F0FB}" type="presOf" srcId="{477117E8-7D3C-4293-88E9-EFFAD398BB43}" destId="{4108FD9F-0410-4250-A7BA-4AF0C8EDD26B}" srcOrd="0" destOrd="0" presId="urn:microsoft.com/office/officeart/2005/8/layout/list1"/>
    <dgm:cxn modelId="{E62C691F-2BFB-4108-A3F8-8D2C5A466A1C}" type="presParOf" srcId="{E7148114-E8E1-43F7-B97D-12BCF8D0A38F}" destId="{C4802FBC-8A1D-49A7-A5BD-0DC399160031}" srcOrd="0" destOrd="0" presId="urn:microsoft.com/office/officeart/2005/8/layout/list1"/>
    <dgm:cxn modelId="{64DD04E1-F7A8-4435-9251-9DF3C5BF16A3}" type="presParOf" srcId="{C4802FBC-8A1D-49A7-A5BD-0DC399160031}" destId="{4108FD9F-0410-4250-A7BA-4AF0C8EDD26B}" srcOrd="0" destOrd="0" presId="urn:microsoft.com/office/officeart/2005/8/layout/list1"/>
    <dgm:cxn modelId="{6C65702C-0183-469D-BD8F-BED8AD47483A}" type="presParOf" srcId="{C4802FBC-8A1D-49A7-A5BD-0DC399160031}" destId="{5CC93C77-D3BA-4BDD-A216-EB24764EE510}" srcOrd="1" destOrd="0" presId="urn:microsoft.com/office/officeart/2005/8/layout/list1"/>
    <dgm:cxn modelId="{95572983-37DB-4A46-9757-1F0A547EA046}" type="presParOf" srcId="{E7148114-E8E1-43F7-B97D-12BCF8D0A38F}" destId="{46CECFA6-1FEE-4F8F-A582-F0C8497D737A}" srcOrd="1" destOrd="0" presId="urn:microsoft.com/office/officeart/2005/8/layout/list1"/>
    <dgm:cxn modelId="{FA3BE69E-1050-40D9-B767-C16810DA5B20}" type="presParOf" srcId="{E7148114-E8E1-43F7-B97D-12BCF8D0A38F}" destId="{D77B2701-3943-49DE-8D62-EE3E8938D6AB}" srcOrd="2" destOrd="0" presId="urn:microsoft.com/office/officeart/2005/8/layout/list1"/>
    <dgm:cxn modelId="{27BD0780-15B3-40E7-94DF-FA9B2E3F243D}" type="presParOf" srcId="{E7148114-E8E1-43F7-B97D-12BCF8D0A38F}" destId="{AE04B815-8567-4DB5-B592-3444858ABB56}" srcOrd="3" destOrd="0" presId="urn:microsoft.com/office/officeart/2005/8/layout/list1"/>
    <dgm:cxn modelId="{9D149B84-92A8-456A-91DF-4BFE70EC0BEF}" type="presParOf" srcId="{E7148114-E8E1-43F7-B97D-12BCF8D0A38F}" destId="{04F46DD9-6393-40CB-8E2C-A9F60118A837}" srcOrd="4" destOrd="0" presId="urn:microsoft.com/office/officeart/2005/8/layout/list1"/>
    <dgm:cxn modelId="{93DD4589-E4BD-416B-AABC-1D4F38A226E6}" type="presParOf" srcId="{04F46DD9-6393-40CB-8E2C-A9F60118A837}" destId="{29CC3E12-AB77-448A-AE01-6A63A18F90C3}" srcOrd="0" destOrd="0" presId="urn:microsoft.com/office/officeart/2005/8/layout/list1"/>
    <dgm:cxn modelId="{A9FAEADC-BFA7-4AA1-A227-5EED7724A2B7}" type="presParOf" srcId="{04F46DD9-6393-40CB-8E2C-A9F60118A837}" destId="{E38C2806-0866-48E5-A0C4-14899A0FC00C}" srcOrd="1" destOrd="0" presId="urn:microsoft.com/office/officeart/2005/8/layout/list1"/>
    <dgm:cxn modelId="{712769FD-F689-4CA5-B88B-B59159280E50}" type="presParOf" srcId="{E7148114-E8E1-43F7-B97D-12BCF8D0A38F}" destId="{91BCA0B0-E458-4ECC-BDA4-3A8881D4BE38}" srcOrd="5" destOrd="0" presId="urn:microsoft.com/office/officeart/2005/8/layout/list1"/>
    <dgm:cxn modelId="{CC0F35D3-B125-4D41-B15D-FF5CCEBE8CE8}" type="presParOf" srcId="{E7148114-E8E1-43F7-B97D-12BCF8D0A38F}" destId="{BAAA4944-E5BD-4C0F-8EDA-3BF9E9A6CD23}" srcOrd="6" destOrd="0" presId="urn:microsoft.com/office/officeart/2005/8/layout/list1"/>
    <dgm:cxn modelId="{8C4E888E-C73D-4B1A-8F7D-6A44ECF3D59E}" type="presParOf" srcId="{E7148114-E8E1-43F7-B97D-12BCF8D0A38F}" destId="{BE92ABFC-BC1C-44A8-998F-94CEF22002D6}" srcOrd="7" destOrd="0" presId="urn:microsoft.com/office/officeart/2005/8/layout/list1"/>
    <dgm:cxn modelId="{54178A18-F4CC-4DA3-8318-8F71E0CBA119}" type="presParOf" srcId="{E7148114-E8E1-43F7-B97D-12BCF8D0A38F}" destId="{B9584681-78E8-427B-8969-60961A39BD4F}" srcOrd="8" destOrd="0" presId="urn:microsoft.com/office/officeart/2005/8/layout/list1"/>
    <dgm:cxn modelId="{B3EBD6DB-7A40-4AC0-81DA-D4D9FDA9A8A7}" type="presParOf" srcId="{B9584681-78E8-427B-8969-60961A39BD4F}" destId="{904A053C-DB0D-4C20-9506-F68841842861}" srcOrd="0" destOrd="0" presId="urn:microsoft.com/office/officeart/2005/8/layout/list1"/>
    <dgm:cxn modelId="{748A41B2-A8A9-42A4-BFE8-FFF682BBF8EA}" type="presParOf" srcId="{B9584681-78E8-427B-8969-60961A39BD4F}" destId="{AC06B8B4-B31F-48E8-8327-589B4DE24157}" srcOrd="1" destOrd="0" presId="urn:microsoft.com/office/officeart/2005/8/layout/list1"/>
    <dgm:cxn modelId="{E9DA98DB-C472-41E6-ADA7-A2F67425CF96}" type="presParOf" srcId="{E7148114-E8E1-43F7-B97D-12BCF8D0A38F}" destId="{EADB323A-679C-49CA-8380-630F1351CB11}" srcOrd="9" destOrd="0" presId="urn:microsoft.com/office/officeart/2005/8/layout/list1"/>
    <dgm:cxn modelId="{B9D8CD41-8479-4122-92E3-7FCEB4F33DF5}" type="presParOf" srcId="{E7148114-E8E1-43F7-B97D-12BCF8D0A38F}" destId="{4CB5BE96-FC17-48AB-A487-713759BDAA92}"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5796B3-9496-4570-BD36-1F243227D2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7117E8-7D3C-4293-88E9-EFFAD398BB43}">
      <dgm:prSet phldrT="[Text]" custT="1"/>
      <dgm:spPr>
        <a:solidFill>
          <a:schemeClr val="bg1">
            <a:lumMod val="85000"/>
          </a:schemeClr>
        </a:solidFill>
      </dgm:spPr>
      <dgm:t>
        <a:bodyPr/>
        <a:lstStyle/>
        <a:p>
          <a:r>
            <a:rPr lang="en-US" sz="2000" dirty="0" smtClean="0">
              <a:solidFill>
                <a:schemeClr val="tx2"/>
              </a:solidFill>
            </a:rPr>
            <a:t>High-Integrity Applications / Safety Standards / ISO 26262 </a:t>
          </a:r>
          <a:endParaRPr lang="en-US" sz="2000" dirty="0">
            <a:solidFill>
              <a:schemeClr val="tx2"/>
            </a:solidFill>
          </a:endParaRPr>
        </a:p>
      </dgm:t>
    </dgm:pt>
    <dgm:pt modelId="{676EF8C9-9C17-4996-B332-985D8C9F102C}" type="parTrans" cxnId="{BAE92325-B39A-44DA-BD57-160B33084F3A}">
      <dgm:prSet/>
      <dgm:spPr/>
      <dgm:t>
        <a:bodyPr/>
        <a:lstStyle/>
        <a:p>
          <a:endParaRPr lang="en-US"/>
        </a:p>
      </dgm:t>
    </dgm:pt>
    <dgm:pt modelId="{6536D553-F823-47F3-AFCF-09C58B14F925}" type="sibTrans" cxnId="{BAE92325-B39A-44DA-BD57-160B33084F3A}">
      <dgm:prSet/>
      <dgm:spPr/>
      <dgm:t>
        <a:bodyPr/>
        <a:lstStyle/>
        <a:p>
          <a:endParaRPr lang="en-US"/>
        </a:p>
      </dgm:t>
    </dgm:pt>
    <dgm:pt modelId="{26CA99EE-825A-4EAA-B81B-5AF14F3FEA1E}">
      <dgm:prSet phldrT="[Text]" custT="1"/>
      <dgm:spPr>
        <a:solidFill>
          <a:schemeClr val="bg1">
            <a:lumMod val="85000"/>
          </a:schemeClr>
        </a:solidFill>
      </dgm:spPr>
      <dgm:t>
        <a:bodyPr/>
        <a:lstStyle/>
        <a:p>
          <a:r>
            <a:rPr lang="en-US" sz="2000" b="0" kern="1200" dirty="0" smtClean="0">
              <a:solidFill>
                <a:srgbClr val="FF9900"/>
              </a:solidFill>
              <a:latin typeface="+mn-lt"/>
              <a:ea typeface="+mn-ea"/>
              <a:cs typeface="+mn-cs"/>
            </a:rPr>
            <a:t>MathWorks Support for ISO 26262</a:t>
          </a:r>
          <a:endParaRPr lang="en-US" sz="2000" b="0" kern="1200" dirty="0">
            <a:solidFill>
              <a:srgbClr val="FF9900"/>
            </a:solidFill>
            <a:latin typeface="+mn-lt"/>
            <a:ea typeface="+mn-ea"/>
            <a:cs typeface="+mn-cs"/>
          </a:endParaRPr>
        </a:p>
      </dgm:t>
    </dgm:pt>
    <dgm:pt modelId="{128CCFCE-53F6-47F8-AF37-9691EF102F47}" type="sibTrans" cxnId="{2F83249A-C5E2-4915-8B3B-2E01F97DD69E}">
      <dgm:prSet/>
      <dgm:spPr/>
      <dgm:t>
        <a:bodyPr/>
        <a:lstStyle/>
        <a:p>
          <a:endParaRPr lang="en-US"/>
        </a:p>
      </dgm:t>
    </dgm:pt>
    <dgm:pt modelId="{5E40885A-0B4A-47CD-A513-BAF0A6C6DC99}" type="parTrans" cxnId="{2F83249A-C5E2-4915-8B3B-2E01F97DD69E}">
      <dgm:prSet/>
      <dgm:spPr/>
      <dgm:t>
        <a:bodyPr/>
        <a:lstStyle/>
        <a:p>
          <a:endParaRPr lang="en-US"/>
        </a:p>
      </dgm:t>
    </dgm:pt>
    <dgm:pt modelId="{EFFD46E2-5F8D-4395-BCB3-BD1804FAFD2E}">
      <dgm:prSet phldrT="[Text]" custT="1"/>
      <dgm:spPr>
        <a:solidFill>
          <a:schemeClr val="bg1">
            <a:lumMod val="85000"/>
          </a:schemeClr>
        </a:solidFill>
      </dgm:spPr>
      <dgm:t>
        <a:bodyPr/>
        <a:lstStyle/>
        <a:p>
          <a:r>
            <a:rPr lang="de-DE" sz="2000" dirty="0" smtClean="0">
              <a:solidFill>
                <a:schemeClr val="tx2"/>
              </a:solidFill>
            </a:rPr>
            <a:t>ISO 26262 </a:t>
          </a:r>
          <a:r>
            <a:rPr lang="de-DE" sz="2000" dirty="0" err="1" smtClean="0">
              <a:solidFill>
                <a:schemeClr val="tx2"/>
              </a:solidFill>
            </a:rPr>
            <a:t>and</a:t>
          </a:r>
          <a:r>
            <a:rPr lang="de-DE" sz="2000" dirty="0" smtClean="0">
              <a:solidFill>
                <a:schemeClr val="tx2"/>
              </a:solidFill>
            </a:rPr>
            <a:t> Model-Based Design</a:t>
          </a:r>
          <a:endParaRPr lang="en-US" sz="2000" dirty="0">
            <a:solidFill>
              <a:schemeClr val="tx2"/>
            </a:solidFill>
          </a:endParaRPr>
        </a:p>
      </dgm:t>
    </dgm:pt>
    <dgm:pt modelId="{435EEC8F-E56C-4DDC-A201-F969A7257C4A}" type="sibTrans" cxnId="{75F56DAF-CA62-4FB5-8415-FDD4A68C9A0C}">
      <dgm:prSet/>
      <dgm:spPr/>
      <dgm:t>
        <a:bodyPr/>
        <a:lstStyle/>
        <a:p>
          <a:endParaRPr lang="en-US"/>
        </a:p>
      </dgm:t>
    </dgm:pt>
    <dgm:pt modelId="{CF20AE3D-0F87-4A8B-B3FD-4077955FB248}" type="parTrans" cxnId="{75F56DAF-CA62-4FB5-8415-FDD4A68C9A0C}">
      <dgm:prSet/>
      <dgm:spPr/>
      <dgm:t>
        <a:bodyPr/>
        <a:lstStyle/>
        <a:p>
          <a:endParaRPr lang="en-US"/>
        </a:p>
      </dgm:t>
    </dgm:pt>
    <dgm:pt modelId="{8103F0CE-3065-464F-8495-0944AE76394E}">
      <dgm:prSet phldrT="[Text]" custT="1"/>
      <dgm:spPr>
        <a:noFill/>
      </dgm:spPr>
      <dgm:t>
        <a:bodyPr/>
        <a:lstStyle/>
        <a:p>
          <a:r>
            <a:rPr lang="en-US" sz="2000" dirty="0" smtClean="0">
              <a:solidFill>
                <a:schemeClr val="tx2"/>
              </a:solidFill>
            </a:rPr>
            <a:t>Tool Qualification Support</a:t>
          </a:r>
          <a:endParaRPr lang="en-US" sz="2000" dirty="0">
            <a:solidFill>
              <a:schemeClr val="tx2"/>
            </a:solidFill>
          </a:endParaRPr>
        </a:p>
      </dgm:t>
    </dgm:pt>
    <dgm:pt modelId="{4111667E-0B67-4698-9C3B-B3A4CC9A78D4}" type="parTrans" cxnId="{344F4223-923B-4F31-8DFE-CB37B5973570}">
      <dgm:prSet/>
      <dgm:spPr/>
    </dgm:pt>
    <dgm:pt modelId="{C5A4E518-B52D-49B0-9B48-53EC721AE9B2}" type="sibTrans" cxnId="{344F4223-923B-4F31-8DFE-CB37B5973570}">
      <dgm:prSet/>
      <dgm:spPr/>
    </dgm:pt>
    <dgm:pt modelId="{4B03DF83-FAE3-4CBD-9132-69C32F07D694}">
      <dgm:prSet phldrT="[Text]" custT="1"/>
      <dgm:spPr>
        <a:noFill/>
        <a:ln>
          <a:solidFill>
            <a:schemeClr val="tx2"/>
          </a:solidFill>
        </a:ln>
      </dgm:spPr>
      <dgm:t>
        <a:bodyPr/>
        <a:lstStyle/>
        <a:p>
          <a:r>
            <a:rPr lang="en-US" sz="2000" b="0" kern="1200" dirty="0" smtClean="0">
              <a:solidFill>
                <a:srgbClr val="FF9900"/>
              </a:solidFill>
              <a:latin typeface="+mn-lt"/>
              <a:ea typeface="+mn-ea"/>
              <a:cs typeface="+mn-cs"/>
            </a:rPr>
            <a:t>Model-Based Design Workflow and Tool Chain</a:t>
          </a:r>
          <a:endParaRPr lang="en-US" sz="2000" b="0" kern="1200" dirty="0">
            <a:solidFill>
              <a:srgbClr val="FF9900"/>
            </a:solidFill>
            <a:latin typeface="+mn-lt"/>
            <a:ea typeface="+mn-ea"/>
            <a:cs typeface="+mn-cs"/>
          </a:endParaRPr>
        </a:p>
      </dgm:t>
    </dgm:pt>
    <dgm:pt modelId="{95AF3627-5B8C-40D3-8B27-AF4F71EE68FE}" type="parTrans" cxnId="{2C4AD7F2-67AA-403C-B0DE-6FEA4BA4BEFC}">
      <dgm:prSet/>
      <dgm:spPr/>
    </dgm:pt>
    <dgm:pt modelId="{FE964403-842B-421D-A89A-1729C791D7D6}" type="sibTrans" cxnId="{2C4AD7F2-67AA-403C-B0DE-6FEA4BA4BEFC}">
      <dgm:prSet/>
      <dgm:spPr/>
    </dgm:pt>
    <dgm:pt modelId="{E7148114-E8E1-43F7-B97D-12BCF8D0A38F}" type="pres">
      <dgm:prSet presAssocID="{275796B3-9496-4570-BD36-1F243227D218}" presName="linear" presStyleCnt="0">
        <dgm:presLayoutVars>
          <dgm:dir/>
          <dgm:animLvl val="lvl"/>
          <dgm:resizeHandles val="exact"/>
        </dgm:presLayoutVars>
      </dgm:prSet>
      <dgm:spPr/>
      <dgm:t>
        <a:bodyPr/>
        <a:lstStyle/>
        <a:p>
          <a:endParaRPr lang="en-US"/>
        </a:p>
      </dgm:t>
    </dgm:pt>
    <dgm:pt modelId="{C4802FBC-8A1D-49A7-A5BD-0DC399160031}" type="pres">
      <dgm:prSet presAssocID="{477117E8-7D3C-4293-88E9-EFFAD398BB43}" presName="parentLin" presStyleCnt="0"/>
      <dgm:spPr/>
    </dgm:pt>
    <dgm:pt modelId="{4108FD9F-0410-4250-A7BA-4AF0C8EDD26B}" type="pres">
      <dgm:prSet presAssocID="{477117E8-7D3C-4293-88E9-EFFAD398BB43}" presName="parentLeftMargin" presStyleLbl="node1" presStyleIdx="0" presStyleCnt="3"/>
      <dgm:spPr/>
      <dgm:t>
        <a:bodyPr/>
        <a:lstStyle/>
        <a:p>
          <a:endParaRPr lang="en-US"/>
        </a:p>
      </dgm:t>
    </dgm:pt>
    <dgm:pt modelId="{5CC93C77-D3BA-4BDD-A216-EB24764EE510}" type="pres">
      <dgm:prSet presAssocID="{477117E8-7D3C-4293-88E9-EFFAD398BB43}" presName="parentText" presStyleLbl="node1" presStyleIdx="0" presStyleCnt="3" custScaleX="130616">
        <dgm:presLayoutVars>
          <dgm:chMax val="0"/>
          <dgm:bulletEnabled val="1"/>
        </dgm:presLayoutVars>
      </dgm:prSet>
      <dgm:spPr/>
      <dgm:t>
        <a:bodyPr/>
        <a:lstStyle/>
        <a:p>
          <a:endParaRPr lang="en-US"/>
        </a:p>
      </dgm:t>
    </dgm:pt>
    <dgm:pt modelId="{46CECFA6-1FEE-4F8F-A582-F0C8497D737A}" type="pres">
      <dgm:prSet presAssocID="{477117E8-7D3C-4293-88E9-EFFAD398BB43}" presName="negativeSpace" presStyleCnt="0"/>
      <dgm:spPr/>
    </dgm:pt>
    <dgm:pt modelId="{D77B2701-3943-49DE-8D62-EE3E8938D6AB}" type="pres">
      <dgm:prSet presAssocID="{477117E8-7D3C-4293-88E9-EFFAD398BB43}" presName="childText" presStyleLbl="conFgAcc1" presStyleIdx="0" presStyleCnt="3">
        <dgm:presLayoutVars>
          <dgm:bulletEnabled val="1"/>
        </dgm:presLayoutVars>
      </dgm:prSet>
      <dgm:spPr>
        <a:ln>
          <a:solidFill>
            <a:schemeClr val="tx2"/>
          </a:solidFill>
        </a:ln>
      </dgm:spPr>
      <dgm:t>
        <a:bodyPr/>
        <a:lstStyle/>
        <a:p>
          <a:endParaRPr lang="en-US"/>
        </a:p>
      </dgm:t>
    </dgm:pt>
    <dgm:pt modelId="{AE04B815-8567-4DB5-B592-3444858ABB56}" type="pres">
      <dgm:prSet presAssocID="{6536D553-F823-47F3-AFCF-09C58B14F925}" presName="spaceBetweenRectangles" presStyleCnt="0"/>
      <dgm:spPr/>
    </dgm:pt>
    <dgm:pt modelId="{04F46DD9-6393-40CB-8E2C-A9F60118A837}" type="pres">
      <dgm:prSet presAssocID="{EFFD46E2-5F8D-4395-BCB3-BD1804FAFD2E}" presName="parentLin" presStyleCnt="0"/>
      <dgm:spPr/>
    </dgm:pt>
    <dgm:pt modelId="{29CC3E12-AB77-448A-AE01-6A63A18F90C3}" type="pres">
      <dgm:prSet presAssocID="{EFFD46E2-5F8D-4395-BCB3-BD1804FAFD2E}" presName="parentLeftMargin" presStyleLbl="node1" presStyleIdx="0" presStyleCnt="3"/>
      <dgm:spPr/>
      <dgm:t>
        <a:bodyPr/>
        <a:lstStyle/>
        <a:p>
          <a:endParaRPr lang="en-US"/>
        </a:p>
      </dgm:t>
    </dgm:pt>
    <dgm:pt modelId="{E38C2806-0866-48E5-A0C4-14899A0FC00C}" type="pres">
      <dgm:prSet presAssocID="{EFFD46E2-5F8D-4395-BCB3-BD1804FAFD2E}" presName="parentText" presStyleLbl="node1" presStyleIdx="1" presStyleCnt="3" custScaleX="130616">
        <dgm:presLayoutVars>
          <dgm:chMax val="0"/>
          <dgm:bulletEnabled val="1"/>
        </dgm:presLayoutVars>
      </dgm:prSet>
      <dgm:spPr/>
      <dgm:t>
        <a:bodyPr/>
        <a:lstStyle/>
        <a:p>
          <a:endParaRPr lang="en-US"/>
        </a:p>
      </dgm:t>
    </dgm:pt>
    <dgm:pt modelId="{91BCA0B0-E458-4ECC-BDA4-3A8881D4BE38}" type="pres">
      <dgm:prSet presAssocID="{EFFD46E2-5F8D-4395-BCB3-BD1804FAFD2E}" presName="negativeSpace" presStyleCnt="0"/>
      <dgm:spPr/>
    </dgm:pt>
    <dgm:pt modelId="{BAAA4944-E5BD-4C0F-8EDA-3BF9E9A6CD23}" type="pres">
      <dgm:prSet presAssocID="{EFFD46E2-5F8D-4395-BCB3-BD1804FAFD2E}" presName="childText" presStyleLbl="conFgAcc1" presStyleIdx="1" presStyleCnt="3">
        <dgm:presLayoutVars>
          <dgm:bulletEnabled val="1"/>
        </dgm:presLayoutVars>
      </dgm:prSet>
      <dgm:spPr>
        <a:ln>
          <a:solidFill>
            <a:schemeClr val="tx2"/>
          </a:solidFill>
        </a:ln>
      </dgm:spPr>
      <dgm:t>
        <a:bodyPr/>
        <a:lstStyle/>
        <a:p>
          <a:endParaRPr lang="en-US"/>
        </a:p>
      </dgm:t>
    </dgm:pt>
    <dgm:pt modelId="{BE92ABFC-BC1C-44A8-998F-94CEF22002D6}" type="pres">
      <dgm:prSet presAssocID="{435EEC8F-E56C-4DDC-A201-F969A7257C4A}" presName="spaceBetweenRectangles" presStyleCnt="0"/>
      <dgm:spPr/>
    </dgm:pt>
    <dgm:pt modelId="{B9584681-78E8-427B-8969-60961A39BD4F}" type="pres">
      <dgm:prSet presAssocID="{26CA99EE-825A-4EAA-B81B-5AF14F3FEA1E}" presName="parentLin" presStyleCnt="0"/>
      <dgm:spPr/>
    </dgm:pt>
    <dgm:pt modelId="{904A053C-DB0D-4C20-9506-F68841842861}" type="pres">
      <dgm:prSet presAssocID="{26CA99EE-825A-4EAA-B81B-5AF14F3FEA1E}" presName="parentLeftMargin" presStyleLbl="node1" presStyleIdx="1" presStyleCnt="3"/>
      <dgm:spPr/>
      <dgm:t>
        <a:bodyPr/>
        <a:lstStyle/>
        <a:p>
          <a:endParaRPr lang="en-US"/>
        </a:p>
      </dgm:t>
    </dgm:pt>
    <dgm:pt modelId="{AC06B8B4-B31F-48E8-8327-589B4DE24157}" type="pres">
      <dgm:prSet presAssocID="{26CA99EE-825A-4EAA-B81B-5AF14F3FEA1E}" presName="parentText" presStyleLbl="node1" presStyleIdx="2" presStyleCnt="3" custScaleX="130442">
        <dgm:presLayoutVars>
          <dgm:chMax val="0"/>
          <dgm:bulletEnabled val="1"/>
        </dgm:presLayoutVars>
      </dgm:prSet>
      <dgm:spPr/>
      <dgm:t>
        <a:bodyPr/>
        <a:lstStyle/>
        <a:p>
          <a:endParaRPr lang="en-US"/>
        </a:p>
      </dgm:t>
    </dgm:pt>
    <dgm:pt modelId="{EADB323A-679C-49CA-8380-630F1351CB11}" type="pres">
      <dgm:prSet presAssocID="{26CA99EE-825A-4EAA-B81B-5AF14F3FEA1E}" presName="negativeSpace" presStyleCnt="0"/>
      <dgm:spPr/>
    </dgm:pt>
    <dgm:pt modelId="{4CB5BE96-FC17-48AB-A487-713759BDAA92}" type="pres">
      <dgm:prSet presAssocID="{26CA99EE-825A-4EAA-B81B-5AF14F3FEA1E}" presName="childText" presStyleLbl="conFgAcc1" presStyleIdx="2" presStyleCnt="3">
        <dgm:presLayoutVars>
          <dgm:bulletEnabled val="1"/>
        </dgm:presLayoutVars>
      </dgm:prSet>
      <dgm:spPr/>
      <dgm:t>
        <a:bodyPr/>
        <a:lstStyle/>
        <a:p>
          <a:endParaRPr lang="en-US"/>
        </a:p>
      </dgm:t>
    </dgm:pt>
  </dgm:ptLst>
  <dgm:cxnLst>
    <dgm:cxn modelId="{2C4AD7F2-67AA-403C-B0DE-6FEA4BA4BEFC}" srcId="{26CA99EE-825A-4EAA-B81B-5AF14F3FEA1E}" destId="{4B03DF83-FAE3-4CBD-9132-69C32F07D694}" srcOrd="0" destOrd="0" parTransId="{95AF3627-5B8C-40D3-8B27-AF4F71EE68FE}" sibTransId="{FE964403-842B-421D-A89A-1729C791D7D6}"/>
    <dgm:cxn modelId="{75F56DAF-CA62-4FB5-8415-FDD4A68C9A0C}" srcId="{275796B3-9496-4570-BD36-1F243227D218}" destId="{EFFD46E2-5F8D-4395-BCB3-BD1804FAFD2E}" srcOrd="1" destOrd="0" parTransId="{CF20AE3D-0F87-4A8B-B3FD-4077955FB248}" sibTransId="{435EEC8F-E56C-4DDC-A201-F969A7257C4A}"/>
    <dgm:cxn modelId="{CB7F2F46-D111-4911-B238-620E1DE52FC8}" type="presOf" srcId="{8103F0CE-3065-464F-8495-0944AE76394E}" destId="{4CB5BE96-FC17-48AB-A487-713759BDAA92}" srcOrd="0" destOrd="1" presId="urn:microsoft.com/office/officeart/2005/8/layout/list1"/>
    <dgm:cxn modelId="{D248D4CB-63C2-4BA2-90BE-04D4FB4039FD}" type="presOf" srcId="{275796B3-9496-4570-BD36-1F243227D218}" destId="{E7148114-E8E1-43F7-B97D-12BCF8D0A38F}" srcOrd="0" destOrd="0" presId="urn:microsoft.com/office/officeart/2005/8/layout/list1"/>
    <dgm:cxn modelId="{585E45F0-6683-48B4-92A1-ACD325F16EE4}" type="presOf" srcId="{26CA99EE-825A-4EAA-B81B-5AF14F3FEA1E}" destId="{AC06B8B4-B31F-48E8-8327-589B4DE24157}" srcOrd="1" destOrd="0" presId="urn:microsoft.com/office/officeart/2005/8/layout/list1"/>
    <dgm:cxn modelId="{BAE92325-B39A-44DA-BD57-160B33084F3A}" srcId="{275796B3-9496-4570-BD36-1F243227D218}" destId="{477117E8-7D3C-4293-88E9-EFFAD398BB43}" srcOrd="0" destOrd="0" parTransId="{676EF8C9-9C17-4996-B332-985D8C9F102C}" sibTransId="{6536D553-F823-47F3-AFCF-09C58B14F925}"/>
    <dgm:cxn modelId="{35FD5ABE-50B6-48BA-BD46-0F938794CC43}" type="presOf" srcId="{4B03DF83-FAE3-4CBD-9132-69C32F07D694}" destId="{4CB5BE96-FC17-48AB-A487-713759BDAA92}" srcOrd="0" destOrd="0" presId="urn:microsoft.com/office/officeart/2005/8/layout/list1"/>
    <dgm:cxn modelId="{2F83249A-C5E2-4915-8B3B-2E01F97DD69E}" srcId="{275796B3-9496-4570-BD36-1F243227D218}" destId="{26CA99EE-825A-4EAA-B81B-5AF14F3FEA1E}" srcOrd="2" destOrd="0" parTransId="{5E40885A-0B4A-47CD-A513-BAF0A6C6DC99}" sibTransId="{128CCFCE-53F6-47F8-AF37-9691EF102F47}"/>
    <dgm:cxn modelId="{FD247726-5674-4B1E-B8B1-AC18CB731630}" type="presOf" srcId="{477117E8-7D3C-4293-88E9-EFFAD398BB43}" destId="{4108FD9F-0410-4250-A7BA-4AF0C8EDD26B}" srcOrd="0" destOrd="0" presId="urn:microsoft.com/office/officeart/2005/8/layout/list1"/>
    <dgm:cxn modelId="{F46B6A18-7390-4175-A590-CDC14F321AE8}" type="presOf" srcId="{26CA99EE-825A-4EAA-B81B-5AF14F3FEA1E}" destId="{904A053C-DB0D-4C20-9506-F68841842861}" srcOrd="0" destOrd="0" presId="urn:microsoft.com/office/officeart/2005/8/layout/list1"/>
    <dgm:cxn modelId="{DEA353AE-091A-4BFC-AC01-03BDF1AEC1B8}" type="presOf" srcId="{EFFD46E2-5F8D-4395-BCB3-BD1804FAFD2E}" destId="{29CC3E12-AB77-448A-AE01-6A63A18F90C3}" srcOrd="0" destOrd="0" presId="urn:microsoft.com/office/officeart/2005/8/layout/list1"/>
    <dgm:cxn modelId="{4FF24647-96A1-4663-A8D4-2EBDF1C6CA6A}" type="presOf" srcId="{477117E8-7D3C-4293-88E9-EFFAD398BB43}" destId="{5CC93C77-D3BA-4BDD-A216-EB24764EE510}" srcOrd="1" destOrd="0" presId="urn:microsoft.com/office/officeart/2005/8/layout/list1"/>
    <dgm:cxn modelId="{344F4223-923B-4F31-8DFE-CB37B5973570}" srcId="{26CA99EE-825A-4EAA-B81B-5AF14F3FEA1E}" destId="{8103F0CE-3065-464F-8495-0944AE76394E}" srcOrd="1" destOrd="0" parTransId="{4111667E-0B67-4698-9C3B-B3A4CC9A78D4}" sibTransId="{C5A4E518-B52D-49B0-9B48-53EC721AE9B2}"/>
    <dgm:cxn modelId="{360CB4C0-A43A-413E-813A-6CC2783A8632}" type="presOf" srcId="{EFFD46E2-5F8D-4395-BCB3-BD1804FAFD2E}" destId="{E38C2806-0866-48E5-A0C4-14899A0FC00C}" srcOrd="1" destOrd="0" presId="urn:microsoft.com/office/officeart/2005/8/layout/list1"/>
    <dgm:cxn modelId="{48A5BD83-FE0A-460D-AD8D-3DBE25EAC900}" type="presParOf" srcId="{E7148114-E8E1-43F7-B97D-12BCF8D0A38F}" destId="{C4802FBC-8A1D-49A7-A5BD-0DC399160031}" srcOrd="0" destOrd="0" presId="urn:microsoft.com/office/officeart/2005/8/layout/list1"/>
    <dgm:cxn modelId="{92C46AF9-BEC3-4CE9-8D05-CC97561250C6}" type="presParOf" srcId="{C4802FBC-8A1D-49A7-A5BD-0DC399160031}" destId="{4108FD9F-0410-4250-A7BA-4AF0C8EDD26B}" srcOrd="0" destOrd="0" presId="urn:microsoft.com/office/officeart/2005/8/layout/list1"/>
    <dgm:cxn modelId="{F5F53BC3-ECB9-4EBA-B42E-AEA95A271AE6}" type="presParOf" srcId="{C4802FBC-8A1D-49A7-A5BD-0DC399160031}" destId="{5CC93C77-D3BA-4BDD-A216-EB24764EE510}" srcOrd="1" destOrd="0" presId="urn:microsoft.com/office/officeart/2005/8/layout/list1"/>
    <dgm:cxn modelId="{2CE44827-3F8A-4536-B40E-5B12D53609FA}" type="presParOf" srcId="{E7148114-E8E1-43F7-B97D-12BCF8D0A38F}" destId="{46CECFA6-1FEE-4F8F-A582-F0C8497D737A}" srcOrd="1" destOrd="0" presId="urn:microsoft.com/office/officeart/2005/8/layout/list1"/>
    <dgm:cxn modelId="{676D4577-0375-4E95-B407-CD98CA633438}" type="presParOf" srcId="{E7148114-E8E1-43F7-B97D-12BCF8D0A38F}" destId="{D77B2701-3943-49DE-8D62-EE3E8938D6AB}" srcOrd="2" destOrd="0" presId="urn:microsoft.com/office/officeart/2005/8/layout/list1"/>
    <dgm:cxn modelId="{86D7E68A-C82D-4856-8826-C5D8BEEAE455}" type="presParOf" srcId="{E7148114-E8E1-43F7-B97D-12BCF8D0A38F}" destId="{AE04B815-8567-4DB5-B592-3444858ABB56}" srcOrd="3" destOrd="0" presId="urn:microsoft.com/office/officeart/2005/8/layout/list1"/>
    <dgm:cxn modelId="{219AC41A-91C8-4578-ADB1-C942D1EA1049}" type="presParOf" srcId="{E7148114-E8E1-43F7-B97D-12BCF8D0A38F}" destId="{04F46DD9-6393-40CB-8E2C-A9F60118A837}" srcOrd="4" destOrd="0" presId="urn:microsoft.com/office/officeart/2005/8/layout/list1"/>
    <dgm:cxn modelId="{F54CFF14-44CB-4D29-B44D-11D74FD5BFAC}" type="presParOf" srcId="{04F46DD9-6393-40CB-8E2C-A9F60118A837}" destId="{29CC3E12-AB77-448A-AE01-6A63A18F90C3}" srcOrd="0" destOrd="0" presId="urn:microsoft.com/office/officeart/2005/8/layout/list1"/>
    <dgm:cxn modelId="{2F951D42-F3C5-4E32-A83D-BF3DDD7CA404}" type="presParOf" srcId="{04F46DD9-6393-40CB-8E2C-A9F60118A837}" destId="{E38C2806-0866-48E5-A0C4-14899A0FC00C}" srcOrd="1" destOrd="0" presId="urn:microsoft.com/office/officeart/2005/8/layout/list1"/>
    <dgm:cxn modelId="{62A76321-AC4D-493A-B1FA-C1BEBF3F9E32}" type="presParOf" srcId="{E7148114-E8E1-43F7-B97D-12BCF8D0A38F}" destId="{91BCA0B0-E458-4ECC-BDA4-3A8881D4BE38}" srcOrd="5" destOrd="0" presId="urn:microsoft.com/office/officeart/2005/8/layout/list1"/>
    <dgm:cxn modelId="{6DE712F6-F6B0-4E82-A38C-F14DA87AAC56}" type="presParOf" srcId="{E7148114-E8E1-43F7-B97D-12BCF8D0A38F}" destId="{BAAA4944-E5BD-4C0F-8EDA-3BF9E9A6CD23}" srcOrd="6" destOrd="0" presId="urn:microsoft.com/office/officeart/2005/8/layout/list1"/>
    <dgm:cxn modelId="{A35225A9-DAC8-4677-88D8-7E4915295AC8}" type="presParOf" srcId="{E7148114-E8E1-43F7-B97D-12BCF8D0A38F}" destId="{BE92ABFC-BC1C-44A8-998F-94CEF22002D6}" srcOrd="7" destOrd="0" presId="urn:microsoft.com/office/officeart/2005/8/layout/list1"/>
    <dgm:cxn modelId="{2CE92AF8-E534-4F04-8BF9-5E1B9A42276A}" type="presParOf" srcId="{E7148114-E8E1-43F7-B97D-12BCF8D0A38F}" destId="{B9584681-78E8-427B-8969-60961A39BD4F}" srcOrd="8" destOrd="0" presId="urn:microsoft.com/office/officeart/2005/8/layout/list1"/>
    <dgm:cxn modelId="{BE6DD1C8-A614-4DDB-8BFC-103ACDEF5BEA}" type="presParOf" srcId="{B9584681-78E8-427B-8969-60961A39BD4F}" destId="{904A053C-DB0D-4C20-9506-F68841842861}" srcOrd="0" destOrd="0" presId="urn:microsoft.com/office/officeart/2005/8/layout/list1"/>
    <dgm:cxn modelId="{0F7B0EFB-D592-4F5C-B13F-253D28D050AE}" type="presParOf" srcId="{B9584681-78E8-427B-8969-60961A39BD4F}" destId="{AC06B8B4-B31F-48E8-8327-589B4DE24157}" srcOrd="1" destOrd="0" presId="urn:microsoft.com/office/officeart/2005/8/layout/list1"/>
    <dgm:cxn modelId="{9E61DF24-4D68-43C7-9856-B6C6459B64AB}" type="presParOf" srcId="{E7148114-E8E1-43F7-B97D-12BCF8D0A38F}" destId="{EADB323A-679C-49CA-8380-630F1351CB11}" srcOrd="9" destOrd="0" presId="urn:microsoft.com/office/officeart/2005/8/layout/list1"/>
    <dgm:cxn modelId="{1B65EFD6-FB97-4759-B11C-8AAD324FD65B}" type="presParOf" srcId="{E7148114-E8E1-43F7-B97D-12BCF8D0A38F}" destId="{4CB5BE96-FC17-48AB-A487-713759BDAA92}"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5796B3-9496-4570-BD36-1F243227D21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7117E8-7D3C-4293-88E9-EFFAD398BB43}">
      <dgm:prSet phldrT="[Text]" custT="1"/>
      <dgm:spPr>
        <a:solidFill>
          <a:schemeClr val="bg1">
            <a:lumMod val="85000"/>
          </a:schemeClr>
        </a:solidFill>
      </dgm:spPr>
      <dgm:t>
        <a:bodyPr/>
        <a:lstStyle/>
        <a:p>
          <a:r>
            <a:rPr lang="en-US" sz="2000" dirty="0" smtClean="0">
              <a:solidFill>
                <a:schemeClr val="tx2"/>
              </a:solidFill>
            </a:rPr>
            <a:t>High-Integrity Applications / Safety Standards / ISO 26262 </a:t>
          </a:r>
          <a:endParaRPr lang="en-US" sz="2000" dirty="0">
            <a:solidFill>
              <a:schemeClr val="tx2"/>
            </a:solidFill>
          </a:endParaRPr>
        </a:p>
      </dgm:t>
    </dgm:pt>
    <dgm:pt modelId="{676EF8C9-9C17-4996-B332-985D8C9F102C}" type="parTrans" cxnId="{BAE92325-B39A-44DA-BD57-160B33084F3A}">
      <dgm:prSet/>
      <dgm:spPr/>
      <dgm:t>
        <a:bodyPr/>
        <a:lstStyle/>
        <a:p>
          <a:endParaRPr lang="en-US"/>
        </a:p>
      </dgm:t>
    </dgm:pt>
    <dgm:pt modelId="{6536D553-F823-47F3-AFCF-09C58B14F925}" type="sibTrans" cxnId="{BAE92325-B39A-44DA-BD57-160B33084F3A}">
      <dgm:prSet/>
      <dgm:spPr/>
      <dgm:t>
        <a:bodyPr/>
        <a:lstStyle/>
        <a:p>
          <a:endParaRPr lang="en-US"/>
        </a:p>
      </dgm:t>
    </dgm:pt>
    <dgm:pt modelId="{26CA99EE-825A-4EAA-B81B-5AF14F3FEA1E}">
      <dgm:prSet phldrT="[Text]" custT="1"/>
      <dgm:spPr>
        <a:solidFill>
          <a:schemeClr val="bg1">
            <a:lumMod val="85000"/>
          </a:schemeClr>
        </a:solidFill>
      </dgm:spPr>
      <dgm:t>
        <a:bodyPr/>
        <a:lstStyle/>
        <a:p>
          <a:r>
            <a:rPr lang="en-US" sz="2000" b="0" kern="1200" dirty="0" smtClean="0">
              <a:solidFill>
                <a:srgbClr val="FF9900"/>
              </a:solidFill>
              <a:latin typeface="+mn-lt"/>
              <a:ea typeface="+mn-ea"/>
              <a:cs typeface="+mn-cs"/>
            </a:rPr>
            <a:t>MathWorks Support for ISO 26262</a:t>
          </a:r>
          <a:endParaRPr lang="en-US" sz="2000" b="0" kern="1200" dirty="0">
            <a:solidFill>
              <a:srgbClr val="FF9900"/>
            </a:solidFill>
            <a:latin typeface="+mn-lt"/>
            <a:ea typeface="+mn-ea"/>
            <a:cs typeface="+mn-cs"/>
          </a:endParaRPr>
        </a:p>
      </dgm:t>
    </dgm:pt>
    <dgm:pt modelId="{128CCFCE-53F6-47F8-AF37-9691EF102F47}" type="sibTrans" cxnId="{2F83249A-C5E2-4915-8B3B-2E01F97DD69E}">
      <dgm:prSet/>
      <dgm:spPr/>
      <dgm:t>
        <a:bodyPr/>
        <a:lstStyle/>
        <a:p>
          <a:endParaRPr lang="en-US"/>
        </a:p>
      </dgm:t>
    </dgm:pt>
    <dgm:pt modelId="{5E40885A-0B4A-47CD-A513-BAF0A6C6DC99}" type="parTrans" cxnId="{2F83249A-C5E2-4915-8B3B-2E01F97DD69E}">
      <dgm:prSet/>
      <dgm:spPr/>
      <dgm:t>
        <a:bodyPr/>
        <a:lstStyle/>
        <a:p>
          <a:endParaRPr lang="en-US"/>
        </a:p>
      </dgm:t>
    </dgm:pt>
    <dgm:pt modelId="{EFFD46E2-5F8D-4395-BCB3-BD1804FAFD2E}">
      <dgm:prSet phldrT="[Text]" custT="1"/>
      <dgm:spPr>
        <a:solidFill>
          <a:schemeClr val="bg1">
            <a:lumMod val="85000"/>
          </a:schemeClr>
        </a:solidFill>
      </dgm:spPr>
      <dgm:t>
        <a:bodyPr/>
        <a:lstStyle/>
        <a:p>
          <a:r>
            <a:rPr lang="de-DE" sz="2000" dirty="0" smtClean="0">
              <a:solidFill>
                <a:schemeClr val="tx2"/>
              </a:solidFill>
            </a:rPr>
            <a:t>ISO 26262 </a:t>
          </a:r>
          <a:r>
            <a:rPr lang="de-DE" sz="2000" dirty="0" err="1" smtClean="0">
              <a:solidFill>
                <a:schemeClr val="tx2"/>
              </a:solidFill>
            </a:rPr>
            <a:t>and</a:t>
          </a:r>
          <a:r>
            <a:rPr lang="de-DE" sz="2000" dirty="0" smtClean="0">
              <a:solidFill>
                <a:schemeClr val="tx2"/>
              </a:solidFill>
            </a:rPr>
            <a:t> Model-Based Design</a:t>
          </a:r>
          <a:endParaRPr lang="en-US" sz="2000" dirty="0">
            <a:solidFill>
              <a:schemeClr val="tx2"/>
            </a:solidFill>
          </a:endParaRPr>
        </a:p>
      </dgm:t>
    </dgm:pt>
    <dgm:pt modelId="{435EEC8F-E56C-4DDC-A201-F969A7257C4A}" type="sibTrans" cxnId="{75F56DAF-CA62-4FB5-8415-FDD4A68C9A0C}">
      <dgm:prSet/>
      <dgm:spPr/>
      <dgm:t>
        <a:bodyPr/>
        <a:lstStyle/>
        <a:p>
          <a:endParaRPr lang="en-US"/>
        </a:p>
      </dgm:t>
    </dgm:pt>
    <dgm:pt modelId="{CF20AE3D-0F87-4A8B-B3FD-4077955FB248}" type="parTrans" cxnId="{75F56DAF-CA62-4FB5-8415-FDD4A68C9A0C}">
      <dgm:prSet/>
      <dgm:spPr/>
      <dgm:t>
        <a:bodyPr/>
        <a:lstStyle/>
        <a:p>
          <a:endParaRPr lang="en-US"/>
        </a:p>
      </dgm:t>
    </dgm:pt>
    <dgm:pt modelId="{8103F0CE-3065-464F-8495-0944AE76394E}">
      <dgm:prSet phldrT="[Text]" custT="1"/>
      <dgm:spPr>
        <a:noFill/>
      </dgm:spPr>
      <dgm:t>
        <a:bodyPr/>
        <a:lstStyle/>
        <a:p>
          <a:r>
            <a:rPr lang="en-US" sz="2000" b="0" kern="1200" dirty="0" smtClean="0">
              <a:solidFill>
                <a:srgbClr val="FF9900"/>
              </a:solidFill>
              <a:latin typeface="+mn-lt"/>
              <a:ea typeface="+mn-ea"/>
              <a:cs typeface="+mn-cs"/>
            </a:rPr>
            <a:t>Tool Qualification Support</a:t>
          </a:r>
          <a:endParaRPr lang="en-US" sz="2000" b="0" kern="1200" dirty="0">
            <a:solidFill>
              <a:srgbClr val="FF9900"/>
            </a:solidFill>
            <a:latin typeface="+mn-lt"/>
            <a:ea typeface="+mn-ea"/>
            <a:cs typeface="+mn-cs"/>
          </a:endParaRPr>
        </a:p>
      </dgm:t>
    </dgm:pt>
    <dgm:pt modelId="{4111667E-0B67-4698-9C3B-B3A4CC9A78D4}" type="parTrans" cxnId="{344F4223-923B-4F31-8DFE-CB37B5973570}">
      <dgm:prSet/>
      <dgm:spPr/>
    </dgm:pt>
    <dgm:pt modelId="{C5A4E518-B52D-49B0-9B48-53EC721AE9B2}" type="sibTrans" cxnId="{344F4223-923B-4F31-8DFE-CB37B5973570}">
      <dgm:prSet/>
      <dgm:spPr/>
    </dgm:pt>
    <dgm:pt modelId="{4B03DF83-FAE3-4CBD-9132-69C32F07D694}">
      <dgm:prSet phldrT="[Text]" custT="1"/>
      <dgm:spPr>
        <a:noFill/>
        <a:ln>
          <a:solidFill>
            <a:schemeClr val="tx2"/>
          </a:solidFill>
        </a:ln>
      </dgm:spPr>
      <dgm:t>
        <a:bodyPr/>
        <a:lstStyle/>
        <a:p>
          <a:r>
            <a:rPr lang="en-US" sz="2000" dirty="0" smtClean="0">
              <a:solidFill>
                <a:schemeClr val="tx2"/>
              </a:solidFill>
            </a:rPr>
            <a:t>Model-Based Design Workflow and Tool Chain</a:t>
          </a:r>
          <a:endParaRPr lang="en-US" sz="2000" dirty="0">
            <a:solidFill>
              <a:schemeClr val="tx2"/>
            </a:solidFill>
          </a:endParaRPr>
        </a:p>
      </dgm:t>
    </dgm:pt>
    <dgm:pt modelId="{95AF3627-5B8C-40D3-8B27-AF4F71EE68FE}" type="parTrans" cxnId="{2C4AD7F2-67AA-403C-B0DE-6FEA4BA4BEFC}">
      <dgm:prSet/>
      <dgm:spPr/>
    </dgm:pt>
    <dgm:pt modelId="{FE964403-842B-421D-A89A-1729C791D7D6}" type="sibTrans" cxnId="{2C4AD7F2-67AA-403C-B0DE-6FEA4BA4BEFC}">
      <dgm:prSet/>
      <dgm:spPr/>
    </dgm:pt>
    <dgm:pt modelId="{E7148114-E8E1-43F7-B97D-12BCF8D0A38F}" type="pres">
      <dgm:prSet presAssocID="{275796B3-9496-4570-BD36-1F243227D218}" presName="linear" presStyleCnt="0">
        <dgm:presLayoutVars>
          <dgm:dir/>
          <dgm:animLvl val="lvl"/>
          <dgm:resizeHandles val="exact"/>
        </dgm:presLayoutVars>
      </dgm:prSet>
      <dgm:spPr/>
      <dgm:t>
        <a:bodyPr/>
        <a:lstStyle/>
        <a:p>
          <a:endParaRPr lang="en-US"/>
        </a:p>
      </dgm:t>
    </dgm:pt>
    <dgm:pt modelId="{C4802FBC-8A1D-49A7-A5BD-0DC399160031}" type="pres">
      <dgm:prSet presAssocID="{477117E8-7D3C-4293-88E9-EFFAD398BB43}" presName="parentLin" presStyleCnt="0"/>
      <dgm:spPr/>
    </dgm:pt>
    <dgm:pt modelId="{4108FD9F-0410-4250-A7BA-4AF0C8EDD26B}" type="pres">
      <dgm:prSet presAssocID="{477117E8-7D3C-4293-88E9-EFFAD398BB43}" presName="parentLeftMargin" presStyleLbl="node1" presStyleIdx="0" presStyleCnt="3"/>
      <dgm:spPr/>
      <dgm:t>
        <a:bodyPr/>
        <a:lstStyle/>
        <a:p>
          <a:endParaRPr lang="en-US"/>
        </a:p>
      </dgm:t>
    </dgm:pt>
    <dgm:pt modelId="{5CC93C77-D3BA-4BDD-A216-EB24764EE510}" type="pres">
      <dgm:prSet presAssocID="{477117E8-7D3C-4293-88E9-EFFAD398BB43}" presName="parentText" presStyleLbl="node1" presStyleIdx="0" presStyleCnt="3" custScaleX="130616">
        <dgm:presLayoutVars>
          <dgm:chMax val="0"/>
          <dgm:bulletEnabled val="1"/>
        </dgm:presLayoutVars>
      </dgm:prSet>
      <dgm:spPr/>
      <dgm:t>
        <a:bodyPr/>
        <a:lstStyle/>
        <a:p>
          <a:endParaRPr lang="en-US"/>
        </a:p>
      </dgm:t>
    </dgm:pt>
    <dgm:pt modelId="{46CECFA6-1FEE-4F8F-A582-F0C8497D737A}" type="pres">
      <dgm:prSet presAssocID="{477117E8-7D3C-4293-88E9-EFFAD398BB43}" presName="negativeSpace" presStyleCnt="0"/>
      <dgm:spPr/>
    </dgm:pt>
    <dgm:pt modelId="{D77B2701-3943-49DE-8D62-EE3E8938D6AB}" type="pres">
      <dgm:prSet presAssocID="{477117E8-7D3C-4293-88E9-EFFAD398BB43}" presName="childText" presStyleLbl="conFgAcc1" presStyleIdx="0" presStyleCnt="3">
        <dgm:presLayoutVars>
          <dgm:bulletEnabled val="1"/>
        </dgm:presLayoutVars>
      </dgm:prSet>
      <dgm:spPr>
        <a:ln>
          <a:solidFill>
            <a:schemeClr val="tx2"/>
          </a:solidFill>
        </a:ln>
      </dgm:spPr>
      <dgm:t>
        <a:bodyPr/>
        <a:lstStyle/>
        <a:p>
          <a:endParaRPr lang="en-US"/>
        </a:p>
      </dgm:t>
    </dgm:pt>
    <dgm:pt modelId="{AE04B815-8567-4DB5-B592-3444858ABB56}" type="pres">
      <dgm:prSet presAssocID="{6536D553-F823-47F3-AFCF-09C58B14F925}" presName="spaceBetweenRectangles" presStyleCnt="0"/>
      <dgm:spPr/>
    </dgm:pt>
    <dgm:pt modelId="{04F46DD9-6393-40CB-8E2C-A9F60118A837}" type="pres">
      <dgm:prSet presAssocID="{EFFD46E2-5F8D-4395-BCB3-BD1804FAFD2E}" presName="parentLin" presStyleCnt="0"/>
      <dgm:spPr/>
    </dgm:pt>
    <dgm:pt modelId="{29CC3E12-AB77-448A-AE01-6A63A18F90C3}" type="pres">
      <dgm:prSet presAssocID="{EFFD46E2-5F8D-4395-BCB3-BD1804FAFD2E}" presName="parentLeftMargin" presStyleLbl="node1" presStyleIdx="0" presStyleCnt="3"/>
      <dgm:spPr/>
      <dgm:t>
        <a:bodyPr/>
        <a:lstStyle/>
        <a:p>
          <a:endParaRPr lang="en-US"/>
        </a:p>
      </dgm:t>
    </dgm:pt>
    <dgm:pt modelId="{E38C2806-0866-48E5-A0C4-14899A0FC00C}" type="pres">
      <dgm:prSet presAssocID="{EFFD46E2-5F8D-4395-BCB3-BD1804FAFD2E}" presName="parentText" presStyleLbl="node1" presStyleIdx="1" presStyleCnt="3" custScaleX="130616">
        <dgm:presLayoutVars>
          <dgm:chMax val="0"/>
          <dgm:bulletEnabled val="1"/>
        </dgm:presLayoutVars>
      </dgm:prSet>
      <dgm:spPr/>
      <dgm:t>
        <a:bodyPr/>
        <a:lstStyle/>
        <a:p>
          <a:endParaRPr lang="en-US"/>
        </a:p>
      </dgm:t>
    </dgm:pt>
    <dgm:pt modelId="{91BCA0B0-E458-4ECC-BDA4-3A8881D4BE38}" type="pres">
      <dgm:prSet presAssocID="{EFFD46E2-5F8D-4395-BCB3-BD1804FAFD2E}" presName="negativeSpace" presStyleCnt="0"/>
      <dgm:spPr/>
    </dgm:pt>
    <dgm:pt modelId="{BAAA4944-E5BD-4C0F-8EDA-3BF9E9A6CD23}" type="pres">
      <dgm:prSet presAssocID="{EFFD46E2-5F8D-4395-BCB3-BD1804FAFD2E}" presName="childText" presStyleLbl="conFgAcc1" presStyleIdx="1" presStyleCnt="3">
        <dgm:presLayoutVars>
          <dgm:bulletEnabled val="1"/>
        </dgm:presLayoutVars>
      </dgm:prSet>
      <dgm:spPr>
        <a:ln>
          <a:solidFill>
            <a:schemeClr val="tx2"/>
          </a:solidFill>
        </a:ln>
      </dgm:spPr>
      <dgm:t>
        <a:bodyPr/>
        <a:lstStyle/>
        <a:p>
          <a:endParaRPr lang="en-US"/>
        </a:p>
      </dgm:t>
    </dgm:pt>
    <dgm:pt modelId="{BE92ABFC-BC1C-44A8-998F-94CEF22002D6}" type="pres">
      <dgm:prSet presAssocID="{435EEC8F-E56C-4DDC-A201-F969A7257C4A}" presName="spaceBetweenRectangles" presStyleCnt="0"/>
      <dgm:spPr/>
    </dgm:pt>
    <dgm:pt modelId="{B9584681-78E8-427B-8969-60961A39BD4F}" type="pres">
      <dgm:prSet presAssocID="{26CA99EE-825A-4EAA-B81B-5AF14F3FEA1E}" presName="parentLin" presStyleCnt="0"/>
      <dgm:spPr/>
    </dgm:pt>
    <dgm:pt modelId="{904A053C-DB0D-4C20-9506-F68841842861}" type="pres">
      <dgm:prSet presAssocID="{26CA99EE-825A-4EAA-B81B-5AF14F3FEA1E}" presName="parentLeftMargin" presStyleLbl="node1" presStyleIdx="1" presStyleCnt="3"/>
      <dgm:spPr/>
      <dgm:t>
        <a:bodyPr/>
        <a:lstStyle/>
        <a:p>
          <a:endParaRPr lang="en-US"/>
        </a:p>
      </dgm:t>
    </dgm:pt>
    <dgm:pt modelId="{AC06B8B4-B31F-48E8-8327-589B4DE24157}" type="pres">
      <dgm:prSet presAssocID="{26CA99EE-825A-4EAA-B81B-5AF14F3FEA1E}" presName="parentText" presStyleLbl="node1" presStyleIdx="2" presStyleCnt="3" custScaleX="130442">
        <dgm:presLayoutVars>
          <dgm:chMax val="0"/>
          <dgm:bulletEnabled val="1"/>
        </dgm:presLayoutVars>
      </dgm:prSet>
      <dgm:spPr/>
      <dgm:t>
        <a:bodyPr/>
        <a:lstStyle/>
        <a:p>
          <a:endParaRPr lang="en-US"/>
        </a:p>
      </dgm:t>
    </dgm:pt>
    <dgm:pt modelId="{EADB323A-679C-49CA-8380-630F1351CB11}" type="pres">
      <dgm:prSet presAssocID="{26CA99EE-825A-4EAA-B81B-5AF14F3FEA1E}" presName="negativeSpace" presStyleCnt="0"/>
      <dgm:spPr/>
    </dgm:pt>
    <dgm:pt modelId="{4CB5BE96-FC17-48AB-A487-713759BDAA92}" type="pres">
      <dgm:prSet presAssocID="{26CA99EE-825A-4EAA-B81B-5AF14F3FEA1E}" presName="childText" presStyleLbl="conFgAcc1" presStyleIdx="2" presStyleCnt="3">
        <dgm:presLayoutVars>
          <dgm:bulletEnabled val="1"/>
        </dgm:presLayoutVars>
      </dgm:prSet>
      <dgm:spPr/>
      <dgm:t>
        <a:bodyPr/>
        <a:lstStyle/>
        <a:p>
          <a:endParaRPr lang="en-US"/>
        </a:p>
      </dgm:t>
    </dgm:pt>
  </dgm:ptLst>
  <dgm:cxnLst>
    <dgm:cxn modelId="{2C4AD7F2-67AA-403C-B0DE-6FEA4BA4BEFC}" srcId="{26CA99EE-825A-4EAA-B81B-5AF14F3FEA1E}" destId="{4B03DF83-FAE3-4CBD-9132-69C32F07D694}" srcOrd="0" destOrd="0" parTransId="{95AF3627-5B8C-40D3-8B27-AF4F71EE68FE}" sibTransId="{FE964403-842B-421D-A89A-1729C791D7D6}"/>
    <dgm:cxn modelId="{75F56DAF-CA62-4FB5-8415-FDD4A68C9A0C}" srcId="{275796B3-9496-4570-BD36-1F243227D218}" destId="{EFFD46E2-5F8D-4395-BCB3-BD1804FAFD2E}" srcOrd="1" destOrd="0" parTransId="{CF20AE3D-0F87-4A8B-B3FD-4077955FB248}" sibTransId="{435EEC8F-E56C-4DDC-A201-F969A7257C4A}"/>
    <dgm:cxn modelId="{9BC8266E-97EC-4203-ADAF-232A159359D6}" type="presOf" srcId="{275796B3-9496-4570-BD36-1F243227D218}" destId="{E7148114-E8E1-43F7-B97D-12BCF8D0A38F}" srcOrd="0" destOrd="0" presId="urn:microsoft.com/office/officeart/2005/8/layout/list1"/>
    <dgm:cxn modelId="{BAE92325-B39A-44DA-BD57-160B33084F3A}" srcId="{275796B3-9496-4570-BD36-1F243227D218}" destId="{477117E8-7D3C-4293-88E9-EFFAD398BB43}" srcOrd="0" destOrd="0" parTransId="{676EF8C9-9C17-4996-B332-985D8C9F102C}" sibTransId="{6536D553-F823-47F3-AFCF-09C58B14F925}"/>
    <dgm:cxn modelId="{4462A941-7AB9-4A3D-B947-4CCD8537E8D5}" type="presOf" srcId="{4B03DF83-FAE3-4CBD-9132-69C32F07D694}" destId="{4CB5BE96-FC17-48AB-A487-713759BDAA92}" srcOrd="0" destOrd="0" presId="urn:microsoft.com/office/officeart/2005/8/layout/list1"/>
    <dgm:cxn modelId="{00A45CCA-C26E-47D5-8142-C59AF2E47116}" type="presOf" srcId="{EFFD46E2-5F8D-4395-BCB3-BD1804FAFD2E}" destId="{29CC3E12-AB77-448A-AE01-6A63A18F90C3}" srcOrd="0" destOrd="0" presId="urn:microsoft.com/office/officeart/2005/8/layout/list1"/>
    <dgm:cxn modelId="{2F83249A-C5E2-4915-8B3B-2E01F97DD69E}" srcId="{275796B3-9496-4570-BD36-1F243227D218}" destId="{26CA99EE-825A-4EAA-B81B-5AF14F3FEA1E}" srcOrd="2" destOrd="0" parTransId="{5E40885A-0B4A-47CD-A513-BAF0A6C6DC99}" sibTransId="{128CCFCE-53F6-47F8-AF37-9691EF102F47}"/>
    <dgm:cxn modelId="{8397579F-B5D3-499B-BEA6-BCCF7D4F0D97}" type="presOf" srcId="{477117E8-7D3C-4293-88E9-EFFAD398BB43}" destId="{5CC93C77-D3BA-4BDD-A216-EB24764EE510}" srcOrd="1" destOrd="0" presId="urn:microsoft.com/office/officeart/2005/8/layout/list1"/>
    <dgm:cxn modelId="{77F6E22B-C6F4-4964-A886-9D1B5578E0C6}" type="presOf" srcId="{EFFD46E2-5F8D-4395-BCB3-BD1804FAFD2E}" destId="{E38C2806-0866-48E5-A0C4-14899A0FC00C}" srcOrd="1" destOrd="0" presId="urn:microsoft.com/office/officeart/2005/8/layout/list1"/>
    <dgm:cxn modelId="{0D5ACFE5-69A5-44AB-9DE1-884C4D693BD2}" type="presOf" srcId="{477117E8-7D3C-4293-88E9-EFFAD398BB43}" destId="{4108FD9F-0410-4250-A7BA-4AF0C8EDD26B}" srcOrd="0" destOrd="0" presId="urn:microsoft.com/office/officeart/2005/8/layout/list1"/>
    <dgm:cxn modelId="{AB673FB4-FAA2-45B6-8BF8-D80AEB797C04}" type="presOf" srcId="{26CA99EE-825A-4EAA-B81B-5AF14F3FEA1E}" destId="{904A053C-DB0D-4C20-9506-F68841842861}" srcOrd="0" destOrd="0" presId="urn:microsoft.com/office/officeart/2005/8/layout/list1"/>
    <dgm:cxn modelId="{EACFB4EC-07FD-490C-8F66-52F26476EBC0}" type="presOf" srcId="{26CA99EE-825A-4EAA-B81B-5AF14F3FEA1E}" destId="{AC06B8B4-B31F-48E8-8327-589B4DE24157}" srcOrd="1" destOrd="0" presId="urn:microsoft.com/office/officeart/2005/8/layout/list1"/>
    <dgm:cxn modelId="{344F4223-923B-4F31-8DFE-CB37B5973570}" srcId="{26CA99EE-825A-4EAA-B81B-5AF14F3FEA1E}" destId="{8103F0CE-3065-464F-8495-0944AE76394E}" srcOrd="1" destOrd="0" parTransId="{4111667E-0B67-4698-9C3B-B3A4CC9A78D4}" sibTransId="{C5A4E518-B52D-49B0-9B48-53EC721AE9B2}"/>
    <dgm:cxn modelId="{EA819F32-867E-4B58-920E-F443C57A44D2}" type="presOf" srcId="{8103F0CE-3065-464F-8495-0944AE76394E}" destId="{4CB5BE96-FC17-48AB-A487-713759BDAA92}" srcOrd="0" destOrd="1" presId="urn:microsoft.com/office/officeart/2005/8/layout/list1"/>
    <dgm:cxn modelId="{BFFB23AA-23D2-43C4-A01F-B85939A10EA3}" type="presParOf" srcId="{E7148114-E8E1-43F7-B97D-12BCF8D0A38F}" destId="{C4802FBC-8A1D-49A7-A5BD-0DC399160031}" srcOrd="0" destOrd="0" presId="urn:microsoft.com/office/officeart/2005/8/layout/list1"/>
    <dgm:cxn modelId="{3A2D1AC6-DF2E-4633-88D1-F52B4564BB3E}" type="presParOf" srcId="{C4802FBC-8A1D-49A7-A5BD-0DC399160031}" destId="{4108FD9F-0410-4250-A7BA-4AF0C8EDD26B}" srcOrd="0" destOrd="0" presId="urn:microsoft.com/office/officeart/2005/8/layout/list1"/>
    <dgm:cxn modelId="{509D9EC5-C73F-4556-9AF2-1B01C71AFB9D}" type="presParOf" srcId="{C4802FBC-8A1D-49A7-A5BD-0DC399160031}" destId="{5CC93C77-D3BA-4BDD-A216-EB24764EE510}" srcOrd="1" destOrd="0" presId="urn:microsoft.com/office/officeart/2005/8/layout/list1"/>
    <dgm:cxn modelId="{C2B80102-D91C-4162-B0B8-04D5482D58F3}" type="presParOf" srcId="{E7148114-E8E1-43F7-B97D-12BCF8D0A38F}" destId="{46CECFA6-1FEE-4F8F-A582-F0C8497D737A}" srcOrd="1" destOrd="0" presId="urn:microsoft.com/office/officeart/2005/8/layout/list1"/>
    <dgm:cxn modelId="{7AD6E0B0-4703-4A1F-9BF9-9602898E04C8}" type="presParOf" srcId="{E7148114-E8E1-43F7-B97D-12BCF8D0A38F}" destId="{D77B2701-3943-49DE-8D62-EE3E8938D6AB}" srcOrd="2" destOrd="0" presId="urn:microsoft.com/office/officeart/2005/8/layout/list1"/>
    <dgm:cxn modelId="{3648D44D-5FDC-41F6-A484-CA4E37AD839C}" type="presParOf" srcId="{E7148114-E8E1-43F7-B97D-12BCF8D0A38F}" destId="{AE04B815-8567-4DB5-B592-3444858ABB56}" srcOrd="3" destOrd="0" presId="urn:microsoft.com/office/officeart/2005/8/layout/list1"/>
    <dgm:cxn modelId="{63F0D013-3752-48FB-BA58-CE2178F422AE}" type="presParOf" srcId="{E7148114-E8E1-43F7-B97D-12BCF8D0A38F}" destId="{04F46DD9-6393-40CB-8E2C-A9F60118A837}" srcOrd="4" destOrd="0" presId="urn:microsoft.com/office/officeart/2005/8/layout/list1"/>
    <dgm:cxn modelId="{129D8771-DC7E-4A74-9268-F6A81D6C0794}" type="presParOf" srcId="{04F46DD9-6393-40CB-8E2C-A9F60118A837}" destId="{29CC3E12-AB77-448A-AE01-6A63A18F90C3}" srcOrd="0" destOrd="0" presId="urn:microsoft.com/office/officeart/2005/8/layout/list1"/>
    <dgm:cxn modelId="{A976DBA3-9210-4352-A359-DEA5DF153600}" type="presParOf" srcId="{04F46DD9-6393-40CB-8E2C-A9F60118A837}" destId="{E38C2806-0866-48E5-A0C4-14899A0FC00C}" srcOrd="1" destOrd="0" presId="urn:microsoft.com/office/officeart/2005/8/layout/list1"/>
    <dgm:cxn modelId="{F2C8626E-75A7-4596-9B8D-2FD69E7364D9}" type="presParOf" srcId="{E7148114-E8E1-43F7-B97D-12BCF8D0A38F}" destId="{91BCA0B0-E458-4ECC-BDA4-3A8881D4BE38}" srcOrd="5" destOrd="0" presId="urn:microsoft.com/office/officeart/2005/8/layout/list1"/>
    <dgm:cxn modelId="{057FCB7B-26DA-4721-B816-438814EA3AF3}" type="presParOf" srcId="{E7148114-E8E1-43F7-B97D-12BCF8D0A38F}" destId="{BAAA4944-E5BD-4C0F-8EDA-3BF9E9A6CD23}" srcOrd="6" destOrd="0" presId="urn:microsoft.com/office/officeart/2005/8/layout/list1"/>
    <dgm:cxn modelId="{EC7826D1-A223-4B2F-AEF4-0FE63C1E19C0}" type="presParOf" srcId="{E7148114-E8E1-43F7-B97D-12BCF8D0A38F}" destId="{BE92ABFC-BC1C-44A8-998F-94CEF22002D6}" srcOrd="7" destOrd="0" presId="urn:microsoft.com/office/officeart/2005/8/layout/list1"/>
    <dgm:cxn modelId="{6F815A33-CDFB-42A8-B916-17DF0F9A12AD}" type="presParOf" srcId="{E7148114-E8E1-43F7-B97D-12BCF8D0A38F}" destId="{B9584681-78E8-427B-8969-60961A39BD4F}" srcOrd="8" destOrd="0" presId="urn:microsoft.com/office/officeart/2005/8/layout/list1"/>
    <dgm:cxn modelId="{C8ACBE62-9ED3-4647-801F-0F5E5688FE0F}" type="presParOf" srcId="{B9584681-78E8-427B-8969-60961A39BD4F}" destId="{904A053C-DB0D-4C20-9506-F68841842861}" srcOrd="0" destOrd="0" presId="urn:microsoft.com/office/officeart/2005/8/layout/list1"/>
    <dgm:cxn modelId="{F60642E7-4EDC-47B1-A691-17E5563E6302}" type="presParOf" srcId="{B9584681-78E8-427B-8969-60961A39BD4F}" destId="{AC06B8B4-B31F-48E8-8327-589B4DE24157}" srcOrd="1" destOrd="0" presId="urn:microsoft.com/office/officeart/2005/8/layout/list1"/>
    <dgm:cxn modelId="{B02949A8-BB00-40C8-BE6C-205E26784D4C}" type="presParOf" srcId="{E7148114-E8E1-43F7-B97D-12BCF8D0A38F}" destId="{EADB323A-679C-49CA-8380-630F1351CB11}" srcOrd="9" destOrd="0" presId="urn:microsoft.com/office/officeart/2005/8/layout/list1"/>
    <dgm:cxn modelId="{0C76E753-EE7C-4817-9008-DF1E1E5DA305}" type="presParOf" srcId="{E7148114-E8E1-43F7-B97D-12BCF8D0A38F}" destId="{4CB5BE96-FC17-48AB-A487-713759BDAA92}"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7B2701-3943-49DE-8D62-EE3E8938D6AB}">
      <dsp:nvSpPr>
        <dsp:cNvPr id="0" name=""/>
        <dsp:cNvSpPr/>
      </dsp:nvSpPr>
      <dsp:spPr>
        <a:xfrm>
          <a:off x="0" y="37731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CC93C77-D3BA-4BDD-A216-EB24764EE510}">
      <dsp:nvSpPr>
        <dsp:cNvPr id="0" name=""/>
        <dsp:cNvSpPr/>
      </dsp:nvSpPr>
      <dsp:spPr>
        <a:xfrm>
          <a:off x="385740" y="2307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High-Integrity Applications / Safety Standards / ISO 26262 </a:t>
          </a:r>
          <a:endParaRPr lang="en-US" sz="2000" kern="1200" dirty="0"/>
        </a:p>
      </dsp:txBody>
      <dsp:txXfrm>
        <a:off x="385740" y="23075"/>
        <a:ext cx="7053740" cy="708480"/>
      </dsp:txXfrm>
    </dsp:sp>
    <dsp:sp modelId="{BAAA4944-E5BD-4C0F-8EDA-3BF9E9A6CD23}">
      <dsp:nvSpPr>
        <dsp:cNvPr id="0" name=""/>
        <dsp:cNvSpPr/>
      </dsp:nvSpPr>
      <dsp:spPr>
        <a:xfrm>
          <a:off x="0" y="146595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38C2806-0866-48E5-A0C4-14899A0FC00C}">
      <dsp:nvSpPr>
        <dsp:cNvPr id="0" name=""/>
        <dsp:cNvSpPr/>
      </dsp:nvSpPr>
      <dsp:spPr>
        <a:xfrm>
          <a:off x="385740" y="111171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de-DE" sz="2000" kern="1200" dirty="0" smtClean="0">
              <a:solidFill>
                <a:schemeClr val="tx2"/>
              </a:solidFill>
            </a:rPr>
            <a:t>ISO 26262 </a:t>
          </a:r>
          <a:r>
            <a:rPr lang="de-DE" sz="2000" kern="1200" dirty="0" err="1" smtClean="0">
              <a:solidFill>
                <a:schemeClr val="tx2"/>
              </a:solidFill>
            </a:rPr>
            <a:t>and</a:t>
          </a:r>
          <a:r>
            <a:rPr lang="de-DE" sz="2000" kern="1200" dirty="0" smtClean="0">
              <a:solidFill>
                <a:schemeClr val="tx2"/>
              </a:solidFill>
            </a:rPr>
            <a:t> Model-Based Design</a:t>
          </a:r>
          <a:endParaRPr lang="en-US" sz="2000" kern="1200" dirty="0">
            <a:solidFill>
              <a:schemeClr val="tx2"/>
            </a:solidFill>
          </a:endParaRPr>
        </a:p>
      </dsp:txBody>
      <dsp:txXfrm>
        <a:off x="385740" y="1111715"/>
        <a:ext cx="7053740" cy="708480"/>
      </dsp:txXfrm>
    </dsp:sp>
    <dsp:sp modelId="{4CB5BE96-FC17-48AB-A487-713759BDAA92}">
      <dsp:nvSpPr>
        <dsp:cNvPr id="0" name=""/>
        <dsp:cNvSpPr/>
      </dsp:nvSpPr>
      <dsp:spPr>
        <a:xfrm>
          <a:off x="0" y="255459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AC06B8B4-B31F-48E8-8327-589B4DE24157}">
      <dsp:nvSpPr>
        <dsp:cNvPr id="0" name=""/>
        <dsp:cNvSpPr/>
      </dsp:nvSpPr>
      <dsp:spPr>
        <a:xfrm>
          <a:off x="385740" y="2200355"/>
          <a:ext cx="7044343"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MathWorks Support for ISO 26262</a:t>
          </a:r>
          <a:endParaRPr lang="en-US" sz="2000" kern="1200" dirty="0">
            <a:solidFill>
              <a:schemeClr val="tx2"/>
            </a:solidFill>
          </a:endParaRPr>
        </a:p>
      </dsp:txBody>
      <dsp:txXfrm>
        <a:off x="385740" y="2200355"/>
        <a:ext cx="7044343" cy="70848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7B2701-3943-49DE-8D62-EE3E8938D6AB}">
      <dsp:nvSpPr>
        <dsp:cNvPr id="0" name=""/>
        <dsp:cNvSpPr/>
      </dsp:nvSpPr>
      <dsp:spPr>
        <a:xfrm>
          <a:off x="0" y="37731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CC93C77-D3BA-4BDD-A216-EB24764EE510}">
      <dsp:nvSpPr>
        <dsp:cNvPr id="0" name=""/>
        <dsp:cNvSpPr/>
      </dsp:nvSpPr>
      <dsp:spPr>
        <a:xfrm>
          <a:off x="385740" y="2307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b="0" kern="1200" dirty="0" smtClean="0">
              <a:solidFill>
                <a:srgbClr val="FF9900"/>
              </a:solidFill>
              <a:latin typeface="+mn-lt"/>
              <a:ea typeface="+mn-ea"/>
              <a:cs typeface="+mn-cs"/>
            </a:rPr>
            <a:t>High-Integrity Applications / Safety Standards / ISO 26262 </a:t>
          </a:r>
          <a:endParaRPr lang="en-US" sz="2000" b="0" kern="1200" dirty="0">
            <a:solidFill>
              <a:srgbClr val="FF9900"/>
            </a:solidFill>
            <a:latin typeface="+mn-lt"/>
            <a:ea typeface="+mn-ea"/>
            <a:cs typeface="+mn-cs"/>
          </a:endParaRPr>
        </a:p>
      </dsp:txBody>
      <dsp:txXfrm>
        <a:off x="385740" y="23075"/>
        <a:ext cx="7053740" cy="708480"/>
      </dsp:txXfrm>
    </dsp:sp>
    <dsp:sp modelId="{BAAA4944-E5BD-4C0F-8EDA-3BF9E9A6CD23}">
      <dsp:nvSpPr>
        <dsp:cNvPr id="0" name=""/>
        <dsp:cNvSpPr/>
      </dsp:nvSpPr>
      <dsp:spPr>
        <a:xfrm>
          <a:off x="0" y="146595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38C2806-0866-48E5-A0C4-14899A0FC00C}">
      <dsp:nvSpPr>
        <dsp:cNvPr id="0" name=""/>
        <dsp:cNvSpPr/>
      </dsp:nvSpPr>
      <dsp:spPr>
        <a:xfrm>
          <a:off x="385740" y="111171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de-DE" sz="2000" kern="1200" dirty="0" smtClean="0">
              <a:solidFill>
                <a:schemeClr val="tx2"/>
              </a:solidFill>
            </a:rPr>
            <a:t>ISO 26262 </a:t>
          </a:r>
          <a:r>
            <a:rPr lang="de-DE" sz="2000" kern="1200" dirty="0" err="1" smtClean="0">
              <a:solidFill>
                <a:schemeClr val="tx2"/>
              </a:solidFill>
            </a:rPr>
            <a:t>and</a:t>
          </a:r>
          <a:r>
            <a:rPr lang="de-DE" sz="2000" kern="1200" dirty="0" smtClean="0">
              <a:solidFill>
                <a:schemeClr val="tx2"/>
              </a:solidFill>
            </a:rPr>
            <a:t> Model-Based Design</a:t>
          </a:r>
          <a:endParaRPr lang="en-US" sz="2000" kern="1200" dirty="0">
            <a:solidFill>
              <a:schemeClr val="tx2"/>
            </a:solidFill>
          </a:endParaRPr>
        </a:p>
      </dsp:txBody>
      <dsp:txXfrm>
        <a:off x="385740" y="1111715"/>
        <a:ext cx="7053740" cy="708480"/>
      </dsp:txXfrm>
    </dsp:sp>
    <dsp:sp modelId="{4CB5BE96-FC17-48AB-A487-713759BDAA92}">
      <dsp:nvSpPr>
        <dsp:cNvPr id="0" name=""/>
        <dsp:cNvSpPr/>
      </dsp:nvSpPr>
      <dsp:spPr>
        <a:xfrm>
          <a:off x="0" y="255459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AC06B8B4-B31F-48E8-8327-589B4DE24157}">
      <dsp:nvSpPr>
        <dsp:cNvPr id="0" name=""/>
        <dsp:cNvSpPr/>
      </dsp:nvSpPr>
      <dsp:spPr>
        <a:xfrm>
          <a:off x="385740" y="2200355"/>
          <a:ext cx="7044343"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MathWorks Support for ISO 26262</a:t>
          </a:r>
          <a:endParaRPr lang="en-US" sz="2000" kern="1200" dirty="0">
            <a:solidFill>
              <a:schemeClr val="tx2"/>
            </a:solidFill>
          </a:endParaRPr>
        </a:p>
      </dsp:txBody>
      <dsp:txXfrm>
        <a:off x="385740" y="2200355"/>
        <a:ext cx="7044343" cy="70848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C03C4A-9318-438A-B2B9-04FA1E345B3A}">
      <dsp:nvSpPr>
        <dsp:cNvPr id="0" name=""/>
        <dsp:cNvSpPr/>
      </dsp:nvSpPr>
      <dsp:spPr>
        <a:xfrm rot="5400000">
          <a:off x="5009505" y="-1783521"/>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Vocabulary</a:t>
          </a:r>
          <a:endParaRPr lang="en-US" sz="1400" kern="1200" dirty="0"/>
        </a:p>
      </dsp:txBody>
      <dsp:txXfrm rot="5400000">
        <a:off x="5009505" y="-1783521"/>
        <a:ext cx="337944" cy="3994680"/>
      </dsp:txXfrm>
    </dsp:sp>
    <dsp:sp modelId="{A5D939B6-2B31-44A9-9135-6CAD27D95ED0}">
      <dsp:nvSpPr>
        <dsp:cNvPr id="0" name=""/>
        <dsp:cNvSpPr/>
      </dsp:nvSpPr>
      <dsp:spPr>
        <a:xfrm>
          <a:off x="1018374" y="0"/>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26262-1</a:t>
          </a:r>
          <a:endParaRPr lang="en-US" sz="1600" kern="1200" dirty="0"/>
        </a:p>
      </dsp:txBody>
      <dsp:txXfrm>
        <a:off x="1018374" y="0"/>
        <a:ext cx="2040837" cy="422430"/>
      </dsp:txXfrm>
    </dsp:sp>
    <dsp:sp modelId="{43C5C577-B531-41C1-81E2-902B99DBEF95}">
      <dsp:nvSpPr>
        <dsp:cNvPr id="0" name=""/>
        <dsp:cNvSpPr/>
      </dsp:nvSpPr>
      <dsp:spPr>
        <a:xfrm rot="5400000">
          <a:off x="5009505" y="-1339970"/>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Management of functional safety</a:t>
          </a:r>
          <a:endParaRPr lang="en-US" sz="1400" kern="1200" dirty="0"/>
        </a:p>
      </dsp:txBody>
      <dsp:txXfrm rot="5400000">
        <a:off x="5009505" y="-1339970"/>
        <a:ext cx="337944" cy="3994680"/>
      </dsp:txXfrm>
    </dsp:sp>
    <dsp:sp modelId="{CB920349-EDEE-4794-AE0D-AA9155B1C567}">
      <dsp:nvSpPr>
        <dsp:cNvPr id="0" name=""/>
        <dsp:cNvSpPr/>
      </dsp:nvSpPr>
      <dsp:spPr>
        <a:xfrm>
          <a:off x="1018374" y="458307"/>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26262-2</a:t>
          </a:r>
          <a:endParaRPr lang="en-US" sz="1600" kern="1200" dirty="0"/>
        </a:p>
      </dsp:txBody>
      <dsp:txXfrm>
        <a:off x="1018374" y="458307"/>
        <a:ext cx="2040837" cy="422430"/>
      </dsp:txXfrm>
    </dsp:sp>
    <dsp:sp modelId="{24E10560-2109-4382-B6DB-63B3E75C56E3}">
      <dsp:nvSpPr>
        <dsp:cNvPr id="0" name=""/>
        <dsp:cNvSpPr/>
      </dsp:nvSpPr>
      <dsp:spPr>
        <a:xfrm rot="5400000">
          <a:off x="5009505" y="-896418"/>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Concept phase</a:t>
          </a:r>
          <a:endParaRPr lang="en-US" sz="1400" kern="1200" dirty="0"/>
        </a:p>
      </dsp:txBody>
      <dsp:txXfrm rot="5400000">
        <a:off x="5009505" y="-896418"/>
        <a:ext cx="337944" cy="3994680"/>
      </dsp:txXfrm>
    </dsp:sp>
    <dsp:sp modelId="{9CF11B59-F785-4BB7-B8FA-BEE592F03A4E}">
      <dsp:nvSpPr>
        <dsp:cNvPr id="0" name=""/>
        <dsp:cNvSpPr/>
      </dsp:nvSpPr>
      <dsp:spPr>
        <a:xfrm>
          <a:off x="1018374" y="901859"/>
          <a:ext cx="2040837" cy="422430"/>
        </a:xfrm>
        <a:prstGeom prst="roundRect">
          <a:avLst/>
        </a:prstGeom>
        <a:solidFill>
          <a:schemeClr val="bg1">
            <a:lumMod val="85000"/>
          </a:scheme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tx1"/>
              </a:solidFill>
            </a:rPr>
            <a:t>ISO 26262-3</a:t>
          </a:r>
          <a:endParaRPr lang="en-US" sz="1600" kern="1200" dirty="0">
            <a:solidFill>
              <a:schemeClr val="tx1"/>
            </a:solidFill>
          </a:endParaRPr>
        </a:p>
      </dsp:txBody>
      <dsp:txXfrm>
        <a:off x="1018374" y="901859"/>
        <a:ext cx="2040837" cy="422430"/>
      </dsp:txXfrm>
    </dsp:sp>
    <dsp:sp modelId="{57DC45CA-7A39-45A4-8BBA-D2CF33A3DDDA}">
      <dsp:nvSpPr>
        <dsp:cNvPr id="0" name=""/>
        <dsp:cNvSpPr/>
      </dsp:nvSpPr>
      <dsp:spPr>
        <a:xfrm rot="5400000">
          <a:off x="5009505" y="-452867"/>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Product development: system level</a:t>
          </a:r>
          <a:endParaRPr lang="en-US" sz="1400" kern="1200" dirty="0"/>
        </a:p>
      </dsp:txBody>
      <dsp:txXfrm rot="5400000">
        <a:off x="5009505" y="-452867"/>
        <a:ext cx="337944" cy="3994680"/>
      </dsp:txXfrm>
    </dsp:sp>
    <dsp:sp modelId="{20299ACD-31A4-4B56-96F6-EF9AEA965D2F}">
      <dsp:nvSpPr>
        <dsp:cNvPr id="0" name=""/>
        <dsp:cNvSpPr/>
      </dsp:nvSpPr>
      <dsp:spPr>
        <a:xfrm>
          <a:off x="1018374" y="1345411"/>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26262-4</a:t>
          </a:r>
          <a:endParaRPr lang="en-US" sz="1600" kern="1200" dirty="0"/>
        </a:p>
      </dsp:txBody>
      <dsp:txXfrm>
        <a:off x="1018374" y="1345411"/>
        <a:ext cx="2040837" cy="422430"/>
      </dsp:txXfrm>
    </dsp:sp>
    <dsp:sp modelId="{5EB7398C-6C8E-4D42-949A-F7FB87A26EAC}">
      <dsp:nvSpPr>
        <dsp:cNvPr id="0" name=""/>
        <dsp:cNvSpPr/>
      </dsp:nvSpPr>
      <dsp:spPr>
        <a:xfrm rot="5400000">
          <a:off x="5009505" y="-9315"/>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Product development: hardware level</a:t>
          </a:r>
          <a:endParaRPr lang="en-US" sz="1400" kern="1200" dirty="0"/>
        </a:p>
      </dsp:txBody>
      <dsp:txXfrm rot="5400000">
        <a:off x="5009505" y="-9315"/>
        <a:ext cx="337944" cy="3994680"/>
      </dsp:txXfrm>
    </dsp:sp>
    <dsp:sp modelId="{B87393C5-8FD0-4037-BE88-287051B7A80C}">
      <dsp:nvSpPr>
        <dsp:cNvPr id="0" name=""/>
        <dsp:cNvSpPr/>
      </dsp:nvSpPr>
      <dsp:spPr>
        <a:xfrm>
          <a:off x="1018374" y="1788962"/>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26262-5</a:t>
          </a:r>
          <a:endParaRPr lang="en-US" sz="1600" kern="1200" dirty="0"/>
        </a:p>
      </dsp:txBody>
      <dsp:txXfrm>
        <a:off x="1018374" y="1788962"/>
        <a:ext cx="2040837" cy="422430"/>
      </dsp:txXfrm>
    </dsp:sp>
    <dsp:sp modelId="{B4236758-DBAE-45F6-976B-36F6DD3CDEE5}">
      <dsp:nvSpPr>
        <dsp:cNvPr id="0" name=""/>
        <dsp:cNvSpPr/>
      </dsp:nvSpPr>
      <dsp:spPr>
        <a:xfrm rot="5400000">
          <a:off x="5009505" y="434235"/>
          <a:ext cx="337944" cy="3994680"/>
        </a:xfrm>
        <a:prstGeom prst="round2SameRect">
          <a:avLst/>
        </a:prstGeom>
        <a:solidFill>
          <a:srgbClr val="FF9900"/>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Product development: software level</a:t>
          </a:r>
          <a:endParaRPr lang="en-US" sz="1400" kern="1200" dirty="0"/>
        </a:p>
      </dsp:txBody>
      <dsp:txXfrm rot="5400000">
        <a:off x="5009505" y="434235"/>
        <a:ext cx="337944" cy="3994680"/>
      </dsp:txXfrm>
    </dsp:sp>
    <dsp:sp modelId="{840E16A3-05E6-4233-8E65-6C9A840F0B5F}">
      <dsp:nvSpPr>
        <dsp:cNvPr id="0" name=""/>
        <dsp:cNvSpPr/>
      </dsp:nvSpPr>
      <dsp:spPr>
        <a:xfrm>
          <a:off x="1018374" y="2232514"/>
          <a:ext cx="2040837" cy="422430"/>
        </a:xfrm>
        <a:prstGeom prst="roundRect">
          <a:avLst/>
        </a:prstGeom>
        <a:solidFill>
          <a:srgbClr val="FF9900"/>
        </a:soli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26262-6</a:t>
          </a:r>
          <a:endParaRPr lang="en-US" sz="1600" kern="1200" dirty="0"/>
        </a:p>
      </dsp:txBody>
      <dsp:txXfrm>
        <a:off x="1018374" y="2232514"/>
        <a:ext cx="2040837" cy="422430"/>
      </dsp:txXfrm>
    </dsp:sp>
    <dsp:sp modelId="{23D7D7A4-7F4D-412F-9C75-F226C1DB32CE}">
      <dsp:nvSpPr>
        <dsp:cNvPr id="0" name=""/>
        <dsp:cNvSpPr/>
      </dsp:nvSpPr>
      <dsp:spPr>
        <a:xfrm rot="5400000">
          <a:off x="5009505" y="877787"/>
          <a:ext cx="337944" cy="3994680"/>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Production and operation</a:t>
          </a:r>
          <a:endParaRPr lang="en-US" sz="1400" kern="1200" dirty="0"/>
        </a:p>
      </dsp:txBody>
      <dsp:txXfrm rot="5400000">
        <a:off x="5009505" y="877787"/>
        <a:ext cx="337944" cy="3994680"/>
      </dsp:txXfrm>
    </dsp:sp>
    <dsp:sp modelId="{5648E8B3-3EFE-4D8C-A589-8E978809883A}">
      <dsp:nvSpPr>
        <dsp:cNvPr id="0" name=""/>
        <dsp:cNvSpPr/>
      </dsp:nvSpPr>
      <dsp:spPr>
        <a:xfrm>
          <a:off x="1009543" y="2664174"/>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 26262-7</a:t>
          </a:r>
          <a:endParaRPr lang="en-US" sz="1600" kern="1200" dirty="0"/>
        </a:p>
      </dsp:txBody>
      <dsp:txXfrm>
        <a:off x="1009543" y="2664174"/>
        <a:ext cx="2040837" cy="422430"/>
      </dsp:txXfrm>
    </dsp:sp>
    <dsp:sp modelId="{420D60B6-5DDD-4E12-97A3-1231ADE68059}">
      <dsp:nvSpPr>
        <dsp:cNvPr id="0" name=""/>
        <dsp:cNvSpPr/>
      </dsp:nvSpPr>
      <dsp:spPr>
        <a:xfrm rot="5400000">
          <a:off x="5032921" y="1297922"/>
          <a:ext cx="337944" cy="4041512"/>
        </a:xfrm>
        <a:prstGeom prst="round2SameRect">
          <a:avLst/>
        </a:prstGeom>
        <a:solidFill>
          <a:srgbClr val="FF9900"/>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solidFill>
                <a:schemeClr val="tx1"/>
              </a:solidFill>
            </a:rPr>
            <a:t>Supporting processes</a:t>
          </a:r>
          <a:endParaRPr lang="en-US" sz="1400" kern="1200" dirty="0">
            <a:solidFill>
              <a:schemeClr val="tx1"/>
            </a:solidFill>
          </a:endParaRPr>
        </a:p>
      </dsp:txBody>
      <dsp:txXfrm rot="5400000">
        <a:off x="5032921" y="1297922"/>
        <a:ext cx="337944" cy="4041512"/>
      </dsp:txXfrm>
    </dsp:sp>
    <dsp:sp modelId="{E40B142B-9811-40C7-9FC6-6F4FD9186B31}">
      <dsp:nvSpPr>
        <dsp:cNvPr id="0" name=""/>
        <dsp:cNvSpPr/>
      </dsp:nvSpPr>
      <dsp:spPr>
        <a:xfrm>
          <a:off x="1018374" y="3113276"/>
          <a:ext cx="2040837" cy="422430"/>
        </a:xfrm>
        <a:prstGeom prst="roundRect">
          <a:avLst/>
        </a:prstGeom>
        <a:solidFill>
          <a:srgbClr val="FF9900"/>
        </a:soli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tx1"/>
              </a:solidFill>
            </a:rPr>
            <a:t>ISO 26262-8</a:t>
          </a:r>
          <a:endParaRPr lang="en-US" sz="1600" kern="1200" dirty="0">
            <a:solidFill>
              <a:schemeClr val="tx1"/>
            </a:solidFill>
          </a:endParaRPr>
        </a:p>
      </dsp:txBody>
      <dsp:txXfrm>
        <a:off x="1018374" y="3113276"/>
        <a:ext cx="2040837" cy="422430"/>
      </dsp:txXfrm>
    </dsp:sp>
    <dsp:sp modelId="{57287531-A96C-46D2-B39C-3487C3058614}">
      <dsp:nvSpPr>
        <dsp:cNvPr id="0" name=""/>
        <dsp:cNvSpPr/>
      </dsp:nvSpPr>
      <dsp:spPr>
        <a:xfrm rot="5400000">
          <a:off x="5032921" y="1741474"/>
          <a:ext cx="337944" cy="4041512"/>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ASIL-oriented and safety-oriented analyses</a:t>
          </a:r>
          <a:endParaRPr lang="en-US" sz="1400" kern="1200" dirty="0"/>
        </a:p>
      </dsp:txBody>
      <dsp:txXfrm rot="5400000">
        <a:off x="5032921" y="1741474"/>
        <a:ext cx="337944" cy="4041512"/>
      </dsp:txXfrm>
    </dsp:sp>
    <dsp:sp modelId="{11A12A7E-FE5D-4AAC-A1D2-0D09F11AB2B3}">
      <dsp:nvSpPr>
        <dsp:cNvPr id="0" name=""/>
        <dsp:cNvSpPr/>
      </dsp:nvSpPr>
      <dsp:spPr>
        <a:xfrm>
          <a:off x="1018374" y="3556827"/>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a:t>
          </a:r>
          <a:r>
            <a:rPr lang="de-DE" sz="1200" kern="1200" dirty="0" smtClean="0"/>
            <a:t> </a:t>
          </a:r>
          <a:r>
            <a:rPr lang="de-DE" sz="1600" kern="1200" dirty="0" smtClean="0"/>
            <a:t>26262-9</a:t>
          </a:r>
          <a:endParaRPr lang="en-US" sz="1600" kern="1200" dirty="0"/>
        </a:p>
      </dsp:txBody>
      <dsp:txXfrm>
        <a:off x="1018374" y="3556827"/>
        <a:ext cx="2040837" cy="422430"/>
      </dsp:txXfrm>
    </dsp:sp>
    <dsp:sp modelId="{2828336A-31AD-4429-82C6-0834E7981501}">
      <dsp:nvSpPr>
        <dsp:cNvPr id="0" name=""/>
        <dsp:cNvSpPr/>
      </dsp:nvSpPr>
      <dsp:spPr>
        <a:xfrm rot="5400000">
          <a:off x="5032921" y="2185025"/>
          <a:ext cx="337944" cy="4041512"/>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Guideline</a:t>
          </a:r>
          <a:endParaRPr lang="en-US" sz="1400" kern="1200" dirty="0"/>
        </a:p>
      </dsp:txBody>
      <dsp:txXfrm rot="5400000">
        <a:off x="5032921" y="2185025"/>
        <a:ext cx="337944" cy="4041512"/>
      </dsp:txXfrm>
    </dsp:sp>
    <dsp:sp modelId="{A0E85660-D8F4-4B9B-BCB5-992F80D6A878}">
      <dsp:nvSpPr>
        <dsp:cNvPr id="0" name=""/>
        <dsp:cNvSpPr/>
      </dsp:nvSpPr>
      <dsp:spPr>
        <a:xfrm>
          <a:off x="1018374" y="3997169"/>
          <a:ext cx="2040837" cy="42243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ISO</a:t>
          </a:r>
          <a:r>
            <a:rPr lang="de-DE" sz="1200" kern="1200" dirty="0" smtClean="0"/>
            <a:t> </a:t>
          </a:r>
          <a:r>
            <a:rPr lang="de-DE" sz="1600" kern="1200" dirty="0" smtClean="0"/>
            <a:t>26262-10</a:t>
          </a:r>
          <a:endParaRPr lang="en-US" sz="1600" kern="1200" dirty="0"/>
        </a:p>
      </dsp:txBody>
      <dsp:txXfrm>
        <a:off x="1018374" y="3997169"/>
        <a:ext cx="2040837" cy="42243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7B2701-3943-49DE-8D62-EE3E8938D6AB}">
      <dsp:nvSpPr>
        <dsp:cNvPr id="0" name=""/>
        <dsp:cNvSpPr/>
      </dsp:nvSpPr>
      <dsp:spPr>
        <a:xfrm>
          <a:off x="0" y="37731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CC93C77-D3BA-4BDD-A216-EB24764EE510}">
      <dsp:nvSpPr>
        <dsp:cNvPr id="0" name=""/>
        <dsp:cNvSpPr/>
      </dsp:nvSpPr>
      <dsp:spPr>
        <a:xfrm>
          <a:off x="385740" y="2307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High-Integrity Applications / Safety Standards / ISO 26262 </a:t>
          </a:r>
          <a:endParaRPr lang="en-US" sz="2000" kern="1200" dirty="0">
            <a:solidFill>
              <a:schemeClr val="tx2"/>
            </a:solidFill>
          </a:endParaRPr>
        </a:p>
      </dsp:txBody>
      <dsp:txXfrm>
        <a:off x="385740" y="23075"/>
        <a:ext cx="7053740" cy="708480"/>
      </dsp:txXfrm>
    </dsp:sp>
    <dsp:sp modelId="{BAAA4944-E5BD-4C0F-8EDA-3BF9E9A6CD23}">
      <dsp:nvSpPr>
        <dsp:cNvPr id="0" name=""/>
        <dsp:cNvSpPr/>
      </dsp:nvSpPr>
      <dsp:spPr>
        <a:xfrm>
          <a:off x="0" y="146595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38C2806-0866-48E5-A0C4-14899A0FC00C}">
      <dsp:nvSpPr>
        <dsp:cNvPr id="0" name=""/>
        <dsp:cNvSpPr/>
      </dsp:nvSpPr>
      <dsp:spPr>
        <a:xfrm>
          <a:off x="385740" y="1111715"/>
          <a:ext cx="7053740"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de-DE" sz="2000" b="0" kern="1200" dirty="0" smtClean="0">
              <a:solidFill>
                <a:srgbClr val="FF9900"/>
              </a:solidFill>
              <a:latin typeface="+mn-lt"/>
              <a:ea typeface="+mn-ea"/>
              <a:cs typeface="+mn-cs"/>
            </a:rPr>
            <a:t>ISO 26262 </a:t>
          </a:r>
          <a:r>
            <a:rPr lang="de-DE" sz="2000" b="0" kern="1200" dirty="0" err="1" smtClean="0">
              <a:solidFill>
                <a:srgbClr val="FF9900"/>
              </a:solidFill>
              <a:latin typeface="+mn-lt"/>
              <a:ea typeface="+mn-ea"/>
              <a:cs typeface="+mn-cs"/>
            </a:rPr>
            <a:t>and</a:t>
          </a:r>
          <a:r>
            <a:rPr lang="de-DE" sz="2000" b="0" kern="1200" dirty="0" smtClean="0">
              <a:solidFill>
                <a:srgbClr val="FF9900"/>
              </a:solidFill>
              <a:latin typeface="+mn-lt"/>
              <a:ea typeface="+mn-ea"/>
              <a:cs typeface="+mn-cs"/>
            </a:rPr>
            <a:t> Model-Based Design</a:t>
          </a:r>
          <a:endParaRPr lang="en-US" sz="2000" b="0" kern="1200" dirty="0">
            <a:solidFill>
              <a:srgbClr val="FF9900"/>
            </a:solidFill>
            <a:latin typeface="+mn-lt"/>
            <a:ea typeface="+mn-ea"/>
            <a:cs typeface="+mn-cs"/>
          </a:endParaRPr>
        </a:p>
      </dsp:txBody>
      <dsp:txXfrm>
        <a:off x="385740" y="1111715"/>
        <a:ext cx="7053740" cy="708480"/>
      </dsp:txXfrm>
    </dsp:sp>
    <dsp:sp modelId="{4CB5BE96-FC17-48AB-A487-713759BDAA92}">
      <dsp:nvSpPr>
        <dsp:cNvPr id="0" name=""/>
        <dsp:cNvSpPr/>
      </dsp:nvSpPr>
      <dsp:spPr>
        <a:xfrm>
          <a:off x="0" y="2554595"/>
          <a:ext cx="7714807" cy="604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AC06B8B4-B31F-48E8-8327-589B4DE24157}">
      <dsp:nvSpPr>
        <dsp:cNvPr id="0" name=""/>
        <dsp:cNvSpPr/>
      </dsp:nvSpPr>
      <dsp:spPr>
        <a:xfrm>
          <a:off x="385740" y="2200355"/>
          <a:ext cx="7044343" cy="7084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MathWorks Support for ISO 26262</a:t>
          </a:r>
          <a:endParaRPr lang="en-US" sz="2000" kern="1200" dirty="0">
            <a:solidFill>
              <a:schemeClr val="tx2"/>
            </a:solidFill>
          </a:endParaRPr>
        </a:p>
      </dsp:txBody>
      <dsp:txXfrm>
        <a:off x="385740" y="2200355"/>
        <a:ext cx="7044343" cy="70848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7B2701-3943-49DE-8D62-EE3E8938D6AB}">
      <dsp:nvSpPr>
        <dsp:cNvPr id="0" name=""/>
        <dsp:cNvSpPr/>
      </dsp:nvSpPr>
      <dsp:spPr>
        <a:xfrm>
          <a:off x="0" y="301040"/>
          <a:ext cx="7714807" cy="478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CC93C77-D3BA-4BDD-A216-EB24764EE510}">
      <dsp:nvSpPr>
        <dsp:cNvPr id="0" name=""/>
        <dsp:cNvSpPr/>
      </dsp:nvSpPr>
      <dsp:spPr>
        <a:xfrm>
          <a:off x="385740" y="20600"/>
          <a:ext cx="7053740"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High-Integrity Applications / Safety Standards / ISO 26262 </a:t>
          </a:r>
          <a:endParaRPr lang="en-US" sz="2000" kern="1200" dirty="0">
            <a:solidFill>
              <a:schemeClr val="tx2"/>
            </a:solidFill>
          </a:endParaRPr>
        </a:p>
      </dsp:txBody>
      <dsp:txXfrm>
        <a:off x="385740" y="20600"/>
        <a:ext cx="7053740" cy="560880"/>
      </dsp:txXfrm>
    </dsp:sp>
    <dsp:sp modelId="{BAAA4944-E5BD-4C0F-8EDA-3BF9E9A6CD23}">
      <dsp:nvSpPr>
        <dsp:cNvPr id="0" name=""/>
        <dsp:cNvSpPr/>
      </dsp:nvSpPr>
      <dsp:spPr>
        <a:xfrm>
          <a:off x="0" y="1162880"/>
          <a:ext cx="7714807" cy="478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38C2806-0866-48E5-A0C4-14899A0FC00C}">
      <dsp:nvSpPr>
        <dsp:cNvPr id="0" name=""/>
        <dsp:cNvSpPr/>
      </dsp:nvSpPr>
      <dsp:spPr>
        <a:xfrm>
          <a:off x="385740" y="882440"/>
          <a:ext cx="7053740"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de-DE" sz="2000" kern="1200" dirty="0" smtClean="0">
              <a:solidFill>
                <a:schemeClr val="tx2"/>
              </a:solidFill>
            </a:rPr>
            <a:t>ISO 26262 </a:t>
          </a:r>
          <a:r>
            <a:rPr lang="de-DE" sz="2000" kern="1200" dirty="0" err="1" smtClean="0">
              <a:solidFill>
                <a:schemeClr val="tx2"/>
              </a:solidFill>
            </a:rPr>
            <a:t>and</a:t>
          </a:r>
          <a:r>
            <a:rPr lang="de-DE" sz="2000" kern="1200" dirty="0" smtClean="0">
              <a:solidFill>
                <a:schemeClr val="tx2"/>
              </a:solidFill>
            </a:rPr>
            <a:t> Model-Based Design</a:t>
          </a:r>
          <a:endParaRPr lang="en-US" sz="2000" kern="1200" dirty="0">
            <a:solidFill>
              <a:schemeClr val="tx2"/>
            </a:solidFill>
          </a:endParaRPr>
        </a:p>
      </dsp:txBody>
      <dsp:txXfrm>
        <a:off x="385740" y="882440"/>
        <a:ext cx="7053740" cy="560880"/>
      </dsp:txXfrm>
    </dsp:sp>
    <dsp:sp modelId="{4CB5BE96-FC17-48AB-A487-713759BDAA92}">
      <dsp:nvSpPr>
        <dsp:cNvPr id="0" name=""/>
        <dsp:cNvSpPr/>
      </dsp:nvSpPr>
      <dsp:spPr>
        <a:xfrm>
          <a:off x="0" y="2024720"/>
          <a:ext cx="7714807" cy="1137150"/>
        </a:xfrm>
        <a:prstGeom prst="rect">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98755" tIns="395732" rIns="598755"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smtClean="0">
              <a:solidFill>
                <a:srgbClr val="FF9900"/>
              </a:solidFill>
              <a:latin typeface="+mn-lt"/>
              <a:ea typeface="+mn-ea"/>
              <a:cs typeface="+mn-cs"/>
            </a:rPr>
            <a:t>Model-Based Design Workflow and Tool Chain</a:t>
          </a:r>
          <a:endParaRPr lang="en-US" sz="2000" b="0" kern="1200" dirty="0">
            <a:solidFill>
              <a:srgbClr val="FF9900"/>
            </a:solidFill>
            <a:latin typeface="+mn-lt"/>
            <a:ea typeface="+mn-ea"/>
            <a:cs typeface="+mn-cs"/>
          </a:endParaRPr>
        </a:p>
        <a:p>
          <a:pPr marL="228600" lvl="1" indent="-228600" algn="l" defTabSz="889000">
            <a:lnSpc>
              <a:spcPct val="90000"/>
            </a:lnSpc>
            <a:spcBef>
              <a:spcPct val="0"/>
            </a:spcBef>
            <a:spcAft>
              <a:spcPct val="15000"/>
            </a:spcAft>
            <a:buChar char="••"/>
          </a:pPr>
          <a:r>
            <a:rPr lang="en-US" sz="2000" kern="1200" dirty="0" smtClean="0">
              <a:solidFill>
                <a:schemeClr val="tx2"/>
              </a:solidFill>
            </a:rPr>
            <a:t>Tool Qualification Support</a:t>
          </a:r>
          <a:endParaRPr lang="en-US" sz="2000" kern="1200" dirty="0">
            <a:solidFill>
              <a:schemeClr val="tx2"/>
            </a:solidFill>
          </a:endParaRPr>
        </a:p>
      </dsp:txBody>
      <dsp:txXfrm>
        <a:off x="0" y="2024720"/>
        <a:ext cx="7714807" cy="1137150"/>
      </dsp:txXfrm>
    </dsp:sp>
    <dsp:sp modelId="{AC06B8B4-B31F-48E8-8327-589B4DE24157}">
      <dsp:nvSpPr>
        <dsp:cNvPr id="0" name=""/>
        <dsp:cNvSpPr/>
      </dsp:nvSpPr>
      <dsp:spPr>
        <a:xfrm>
          <a:off x="385740" y="1744280"/>
          <a:ext cx="7044343"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b="0" kern="1200" dirty="0" smtClean="0">
              <a:solidFill>
                <a:srgbClr val="FF9900"/>
              </a:solidFill>
              <a:latin typeface="+mn-lt"/>
              <a:ea typeface="+mn-ea"/>
              <a:cs typeface="+mn-cs"/>
            </a:rPr>
            <a:t>MathWorks Support for ISO 26262</a:t>
          </a:r>
          <a:endParaRPr lang="en-US" sz="2000" b="0" kern="1200" dirty="0">
            <a:solidFill>
              <a:srgbClr val="FF9900"/>
            </a:solidFill>
            <a:latin typeface="+mn-lt"/>
            <a:ea typeface="+mn-ea"/>
            <a:cs typeface="+mn-cs"/>
          </a:endParaRPr>
        </a:p>
      </dsp:txBody>
      <dsp:txXfrm>
        <a:off x="385740" y="1744280"/>
        <a:ext cx="7044343" cy="56088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7B2701-3943-49DE-8D62-EE3E8938D6AB}">
      <dsp:nvSpPr>
        <dsp:cNvPr id="0" name=""/>
        <dsp:cNvSpPr/>
      </dsp:nvSpPr>
      <dsp:spPr>
        <a:xfrm>
          <a:off x="0" y="301040"/>
          <a:ext cx="7714807" cy="478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CC93C77-D3BA-4BDD-A216-EB24764EE510}">
      <dsp:nvSpPr>
        <dsp:cNvPr id="0" name=""/>
        <dsp:cNvSpPr/>
      </dsp:nvSpPr>
      <dsp:spPr>
        <a:xfrm>
          <a:off x="385740" y="20600"/>
          <a:ext cx="7053740"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2"/>
              </a:solidFill>
            </a:rPr>
            <a:t>High-Integrity Applications / Safety Standards / ISO 26262 </a:t>
          </a:r>
          <a:endParaRPr lang="en-US" sz="2000" kern="1200" dirty="0">
            <a:solidFill>
              <a:schemeClr val="tx2"/>
            </a:solidFill>
          </a:endParaRPr>
        </a:p>
      </dsp:txBody>
      <dsp:txXfrm>
        <a:off x="385740" y="20600"/>
        <a:ext cx="7053740" cy="560880"/>
      </dsp:txXfrm>
    </dsp:sp>
    <dsp:sp modelId="{BAAA4944-E5BD-4C0F-8EDA-3BF9E9A6CD23}">
      <dsp:nvSpPr>
        <dsp:cNvPr id="0" name=""/>
        <dsp:cNvSpPr/>
      </dsp:nvSpPr>
      <dsp:spPr>
        <a:xfrm>
          <a:off x="0" y="1162880"/>
          <a:ext cx="7714807" cy="478800"/>
        </a:xfrm>
        <a:prstGeom prst="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38C2806-0866-48E5-A0C4-14899A0FC00C}">
      <dsp:nvSpPr>
        <dsp:cNvPr id="0" name=""/>
        <dsp:cNvSpPr/>
      </dsp:nvSpPr>
      <dsp:spPr>
        <a:xfrm>
          <a:off x="385740" y="882440"/>
          <a:ext cx="7053740"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de-DE" sz="2000" kern="1200" dirty="0" smtClean="0">
              <a:solidFill>
                <a:schemeClr val="tx2"/>
              </a:solidFill>
            </a:rPr>
            <a:t>ISO 26262 </a:t>
          </a:r>
          <a:r>
            <a:rPr lang="de-DE" sz="2000" kern="1200" dirty="0" err="1" smtClean="0">
              <a:solidFill>
                <a:schemeClr val="tx2"/>
              </a:solidFill>
            </a:rPr>
            <a:t>and</a:t>
          </a:r>
          <a:r>
            <a:rPr lang="de-DE" sz="2000" kern="1200" dirty="0" smtClean="0">
              <a:solidFill>
                <a:schemeClr val="tx2"/>
              </a:solidFill>
            </a:rPr>
            <a:t> Model-Based Design</a:t>
          </a:r>
          <a:endParaRPr lang="en-US" sz="2000" kern="1200" dirty="0">
            <a:solidFill>
              <a:schemeClr val="tx2"/>
            </a:solidFill>
          </a:endParaRPr>
        </a:p>
      </dsp:txBody>
      <dsp:txXfrm>
        <a:off x="385740" y="882440"/>
        <a:ext cx="7053740" cy="560880"/>
      </dsp:txXfrm>
    </dsp:sp>
    <dsp:sp modelId="{4CB5BE96-FC17-48AB-A487-713759BDAA92}">
      <dsp:nvSpPr>
        <dsp:cNvPr id="0" name=""/>
        <dsp:cNvSpPr/>
      </dsp:nvSpPr>
      <dsp:spPr>
        <a:xfrm>
          <a:off x="0" y="2024720"/>
          <a:ext cx="7714807" cy="1137150"/>
        </a:xfrm>
        <a:prstGeom prst="rect">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598755" tIns="395732" rIns="5987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tx2"/>
              </a:solidFill>
            </a:rPr>
            <a:t>Model-Based Design Workflow and Tool Chain</a:t>
          </a:r>
          <a:endParaRPr lang="en-US" sz="2000" kern="1200" dirty="0">
            <a:solidFill>
              <a:schemeClr val="tx2"/>
            </a:solidFill>
          </a:endParaRPr>
        </a:p>
        <a:p>
          <a:pPr marL="228600" lvl="1" indent="-228600" algn="l" defTabSz="889000">
            <a:lnSpc>
              <a:spcPct val="90000"/>
            </a:lnSpc>
            <a:spcBef>
              <a:spcPct val="0"/>
            </a:spcBef>
            <a:spcAft>
              <a:spcPct val="15000"/>
            </a:spcAft>
            <a:buChar char="••"/>
          </a:pPr>
          <a:r>
            <a:rPr lang="en-US" sz="2000" b="0" kern="1200" dirty="0" smtClean="0">
              <a:solidFill>
                <a:srgbClr val="FF9900"/>
              </a:solidFill>
              <a:latin typeface="+mn-lt"/>
              <a:ea typeface="+mn-ea"/>
              <a:cs typeface="+mn-cs"/>
            </a:rPr>
            <a:t>Tool Qualification Support</a:t>
          </a:r>
          <a:endParaRPr lang="en-US" sz="2000" b="0" kern="1200" dirty="0">
            <a:solidFill>
              <a:srgbClr val="FF9900"/>
            </a:solidFill>
            <a:latin typeface="+mn-lt"/>
            <a:ea typeface="+mn-ea"/>
            <a:cs typeface="+mn-cs"/>
          </a:endParaRPr>
        </a:p>
      </dsp:txBody>
      <dsp:txXfrm>
        <a:off x="0" y="2024720"/>
        <a:ext cx="7714807" cy="1137150"/>
      </dsp:txXfrm>
    </dsp:sp>
    <dsp:sp modelId="{AC06B8B4-B31F-48E8-8327-589B4DE24157}">
      <dsp:nvSpPr>
        <dsp:cNvPr id="0" name=""/>
        <dsp:cNvSpPr/>
      </dsp:nvSpPr>
      <dsp:spPr>
        <a:xfrm>
          <a:off x="385740" y="1744280"/>
          <a:ext cx="7044343" cy="560880"/>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121" tIns="0" rIns="204121" bIns="0" numCol="1" spcCol="1270" anchor="ctr" anchorCtr="0">
          <a:noAutofit/>
        </a:bodyPr>
        <a:lstStyle/>
        <a:p>
          <a:pPr lvl="0" algn="l" defTabSz="889000">
            <a:lnSpc>
              <a:spcPct val="90000"/>
            </a:lnSpc>
            <a:spcBef>
              <a:spcPct val="0"/>
            </a:spcBef>
            <a:spcAft>
              <a:spcPct val="35000"/>
            </a:spcAft>
          </a:pPr>
          <a:r>
            <a:rPr lang="en-US" sz="2000" b="0" kern="1200" dirty="0" smtClean="0">
              <a:solidFill>
                <a:srgbClr val="FF9900"/>
              </a:solidFill>
              <a:latin typeface="+mn-lt"/>
              <a:ea typeface="+mn-ea"/>
              <a:cs typeface="+mn-cs"/>
            </a:rPr>
            <a:t>MathWorks Support for ISO 26262</a:t>
          </a:r>
          <a:endParaRPr lang="en-US" sz="2000" b="0" kern="1200" dirty="0">
            <a:solidFill>
              <a:srgbClr val="FF9900"/>
            </a:solidFill>
            <a:latin typeface="+mn-lt"/>
            <a:ea typeface="+mn-ea"/>
            <a:cs typeface="+mn-cs"/>
          </a:endParaRPr>
        </a:p>
      </dsp:txBody>
      <dsp:txXfrm>
        <a:off x="385740" y="1744280"/>
        <a:ext cx="7044343" cy="5608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3/9/2012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xmlns="" val="2723525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3/9/2012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xmlns="" val="1856389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file:///\\infnas-00-ah\savula\Documents\Cropper%20Capture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www.mathworks.com/help/toolbox/ecoder/ug/bsf5v22.html" TargetMode="External"/><Relationship Id="rId4" Type="http://schemas.openxmlformats.org/officeDocument/2006/relationships/hyperlink" Target="http://sharepoint/marketing/industry/auto/iso/Documents/_Technical%20Resources/Presentations/44569_91520v00_IEC_guide.pd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2</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14</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r>
              <a:rPr lang="en-US" dirty="0" smtClean="0">
                <a:latin typeface="Times" pitchFamily="18" charset="0"/>
              </a:rPr>
              <a:t>Part 6 contains an entire annex on MBD. This annex emphasizes the advantages</a:t>
            </a:r>
            <a:r>
              <a:rPr lang="en-US" baseline="0" dirty="0" smtClean="0">
                <a:latin typeface="Times" pitchFamily="18" charset="0"/>
              </a:rPr>
              <a:t> of using models and</a:t>
            </a:r>
            <a:r>
              <a:rPr lang="en-US" dirty="0" smtClean="0">
                <a:latin typeface="Times" pitchFamily="18" charset="0"/>
              </a:rPr>
              <a:t> MBD.</a:t>
            </a:r>
          </a:p>
          <a:p>
            <a:pPr eaLnBrk="1" hangingPunct="1"/>
            <a:r>
              <a:rPr lang="en-US" dirty="0" smtClean="0">
                <a:latin typeface="Times" pitchFamily="18" charset="0"/>
              </a:rPr>
              <a:t>In multiple places, ISO 26262-6 provides</a:t>
            </a:r>
            <a:r>
              <a:rPr lang="en-US" baseline="0" dirty="0" smtClean="0">
                <a:latin typeface="Times" pitchFamily="18" charset="0"/>
              </a:rPr>
              <a:t> specific guidance for MBD activities. The example shows that model coverage metrics could replace code coverage metrics during unit testing when using MBD.</a:t>
            </a:r>
            <a:endParaRPr lang="en-US" dirty="0" smtClean="0">
              <a:latin typeface="Times"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15</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r>
              <a:rPr lang="en-US" dirty="0" smtClean="0">
                <a:latin typeface="Times" pitchFamily="18" charset="0"/>
              </a:rPr>
              <a:t>Part 6 contains an entire annex on MBD. This annex emphasizes the advantages</a:t>
            </a:r>
            <a:r>
              <a:rPr lang="en-US" baseline="0" dirty="0" smtClean="0">
                <a:latin typeface="Times" pitchFamily="18" charset="0"/>
              </a:rPr>
              <a:t> of using models and</a:t>
            </a:r>
            <a:r>
              <a:rPr lang="en-US" dirty="0" smtClean="0">
                <a:latin typeface="Times" pitchFamily="18" charset="0"/>
              </a:rPr>
              <a:t> MBD.</a:t>
            </a:r>
          </a:p>
          <a:p>
            <a:pPr eaLnBrk="1" hangingPunct="1"/>
            <a:r>
              <a:rPr lang="en-US" dirty="0" smtClean="0">
                <a:latin typeface="Times" pitchFamily="18" charset="0"/>
              </a:rPr>
              <a:t>In multiple places, ISO 26262-6 provides</a:t>
            </a:r>
            <a:r>
              <a:rPr lang="en-US" baseline="0" dirty="0" smtClean="0">
                <a:latin typeface="Times" pitchFamily="18" charset="0"/>
              </a:rPr>
              <a:t> specific guidance for MBD activities. The example shows that model coverage metrics could replace code coverage metrics during unit testing when using MBD.</a:t>
            </a:r>
            <a:endParaRPr lang="en-US" dirty="0" smtClean="0">
              <a:latin typeface="Times"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16</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r>
              <a:rPr lang="en-US" dirty="0" smtClean="0">
                <a:latin typeface="Times" pitchFamily="18" charset="0"/>
              </a:rPr>
              <a:t>Part 6 contains an entire annex on MBD. This annex emphasizes the advantages</a:t>
            </a:r>
            <a:r>
              <a:rPr lang="en-US" baseline="0" dirty="0" smtClean="0">
                <a:latin typeface="Times" pitchFamily="18" charset="0"/>
              </a:rPr>
              <a:t> of using models and</a:t>
            </a:r>
            <a:r>
              <a:rPr lang="en-US" dirty="0" smtClean="0">
                <a:latin typeface="Times" pitchFamily="18" charset="0"/>
              </a:rPr>
              <a:t> MBD.</a:t>
            </a:r>
          </a:p>
          <a:p>
            <a:pPr eaLnBrk="1" hangingPunct="1"/>
            <a:r>
              <a:rPr lang="en-US" dirty="0" smtClean="0">
                <a:latin typeface="Times" pitchFamily="18" charset="0"/>
              </a:rPr>
              <a:t>In multiple places, ISO 26262-6 provides</a:t>
            </a:r>
            <a:r>
              <a:rPr lang="en-US" baseline="0" dirty="0" smtClean="0">
                <a:latin typeface="Times" pitchFamily="18" charset="0"/>
              </a:rPr>
              <a:t> specific guidance for MBD activities. The example shows that model coverage metrics could replace code coverage metrics during unit testing when using MBD.</a:t>
            </a:r>
            <a:endParaRPr lang="en-US" dirty="0" smtClean="0">
              <a:latin typeface="Times"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17</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19</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buFontTx/>
              <a:buNone/>
            </a:pPr>
            <a:r>
              <a:rPr lang="de-DE" dirty="0" smtClean="0">
                <a:latin typeface="Times"/>
              </a:rPr>
              <a:t>Quality </a:t>
            </a:r>
            <a:r>
              <a:rPr lang="de-DE" dirty="0" err="1" smtClean="0">
                <a:latin typeface="Times"/>
              </a:rPr>
              <a:t>comes</a:t>
            </a:r>
            <a:r>
              <a:rPr lang="de-DE" dirty="0" smtClean="0">
                <a:latin typeface="Times"/>
              </a:rPr>
              <a:t> </a:t>
            </a:r>
            <a:r>
              <a:rPr lang="de-DE" dirty="0" err="1" smtClean="0">
                <a:latin typeface="Times"/>
              </a:rPr>
              <a:t>from</a:t>
            </a:r>
            <a:r>
              <a:rPr lang="de-DE" dirty="0" smtClean="0">
                <a:latin typeface="Times"/>
              </a:rPr>
              <a:t> </a:t>
            </a:r>
            <a:r>
              <a:rPr lang="de-DE" dirty="0" err="1" smtClean="0">
                <a:latin typeface="Times"/>
              </a:rPr>
              <a:t>the</a:t>
            </a:r>
            <a:r>
              <a:rPr lang="de-DE" dirty="0" smtClean="0">
                <a:latin typeface="Times"/>
              </a:rPr>
              <a:t> </a:t>
            </a:r>
            <a:r>
              <a:rPr lang="de-DE" dirty="0" err="1" smtClean="0">
                <a:latin typeface="Times"/>
              </a:rPr>
              <a:t>process</a:t>
            </a:r>
            <a:r>
              <a:rPr lang="de-DE" dirty="0" smtClean="0">
                <a:latin typeface="Times"/>
              </a:rPr>
              <a:t> not </a:t>
            </a:r>
            <a:r>
              <a:rPr lang="de-DE" dirty="0" err="1" smtClean="0">
                <a:latin typeface="Times"/>
              </a:rPr>
              <a:t>from</a:t>
            </a:r>
            <a:r>
              <a:rPr lang="de-DE" dirty="0" smtClean="0">
                <a:latin typeface="Times"/>
              </a:rPr>
              <a:t> </a:t>
            </a:r>
            <a:r>
              <a:rPr lang="de-DE" dirty="0" err="1" smtClean="0">
                <a:latin typeface="Times"/>
              </a:rPr>
              <a:t>the</a:t>
            </a:r>
            <a:r>
              <a:rPr lang="de-DE" dirty="0" smtClean="0">
                <a:latin typeface="Times"/>
              </a:rPr>
              <a:t> </a:t>
            </a:r>
            <a:r>
              <a:rPr lang="de-DE" dirty="0" err="1" smtClean="0">
                <a:latin typeface="Times"/>
              </a:rPr>
              <a:t>tools</a:t>
            </a:r>
            <a:endParaRPr lang="de-DE" dirty="0" smtClean="0">
              <a:latin typeface="Times"/>
            </a:endParaRPr>
          </a:p>
          <a:p>
            <a:pPr eaLnBrk="1" hangingPunct="1">
              <a:buFontTx/>
              <a:buNone/>
            </a:pPr>
            <a:endParaRPr lang="de-DE" dirty="0" smtClean="0">
              <a:latin typeface="Times"/>
            </a:endParaRPr>
          </a:p>
          <a:p>
            <a:pPr eaLnBrk="1" hangingPunct="1">
              <a:buFontTx/>
              <a:buNone/>
            </a:pPr>
            <a:endParaRPr lang="de-DE" dirty="0" smtClean="0">
              <a:latin typeface="Times"/>
            </a:endParaRPr>
          </a:p>
          <a:p>
            <a:pPr eaLnBrk="1" hangingPunct="1">
              <a:buFontTx/>
              <a:buChar char="-"/>
            </a:pPr>
            <a:r>
              <a:rPr lang="de-DE" dirty="0" smtClean="0">
                <a:latin typeface="Times"/>
              </a:rPr>
              <a:t>„</a:t>
            </a:r>
            <a:r>
              <a:rPr lang="de-DE" dirty="0" err="1" smtClean="0">
                <a:latin typeface="Times"/>
              </a:rPr>
              <a:t>certifiable</a:t>
            </a:r>
            <a:r>
              <a:rPr lang="de-DE" dirty="0" smtClean="0">
                <a:latin typeface="Times"/>
              </a:rPr>
              <a:t> </a:t>
            </a:r>
            <a:r>
              <a:rPr lang="de-DE" dirty="0" err="1" smtClean="0">
                <a:latin typeface="Times"/>
              </a:rPr>
              <a:t>workflow</a:t>
            </a:r>
            <a:r>
              <a:rPr lang="de-DE" dirty="0" smtClean="0">
                <a:latin typeface="Times"/>
              </a:rPr>
              <a:t>“ </a:t>
            </a:r>
            <a:r>
              <a:rPr lang="de-DE" dirty="0" err="1" smtClean="0">
                <a:latin typeface="Times"/>
              </a:rPr>
              <a:t>that</a:t>
            </a:r>
            <a:r>
              <a:rPr lang="de-DE" dirty="0" smtClean="0">
                <a:latin typeface="Times"/>
              </a:rPr>
              <a:t> also </a:t>
            </a:r>
            <a:r>
              <a:rPr lang="de-DE" dirty="0" err="1" smtClean="0">
                <a:latin typeface="Times"/>
              </a:rPr>
              <a:t>improves</a:t>
            </a:r>
            <a:r>
              <a:rPr lang="de-DE" dirty="0" smtClean="0">
                <a:latin typeface="Times"/>
              </a:rPr>
              <a:t> </a:t>
            </a:r>
            <a:r>
              <a:rPr lang="de-DE" dirty="0" err="1" smtClean="0">
                <a:latin typeface="Times"/>
              </a:rPr>
              <a:t>the</a:t>
            </a:r>
            <a:r>
              <a:rPr lang="de-DE" dirty="0" smtClean="0">
                <a:latin typeface="Times"/>
              </a:rPr>
              <a:t> </a:t>
            </a:r>
            <a:r>
              <a:rPr lang="de-DE" dirty="0" err="1" smtClean="0">
                <a:latin typeface="Times"/>
              </a:rPr>
              <a:t>quality</a:t>
            </a:r>
            <a:endParaRPr lang="de-DE" dirty="0" smtClean="0">
              <a:latin typeface="Times"/>
            </a:endParaRPr>
          </a:p>
          <a:p>
            <a:pPr eaLnBrk="1" hangingPunct="1">
              <a:buFontTx/>
              <a:buChar char="-"/>
            </a:pPr>
            <a:endParaRPr lang="de-DE" dirty="0" smtClean="0">
              <a:latin typeface="Times"/>
            </a:endParaRPr>
          </a:p>
          <a:p>
            <a:pPr eaLnBrk="1" hangingPunct="1">
              <a:buFontTx/>
              <a:buNone/>
            </a:pPr>
            <a:r>
              <a:rPr lang="de-DE" dirty="0" smtClean="0">
                <a:latin typeface="Times"/>
              </a:rPr>
              <a:t>Tool</a:t>
            </a:r>
            <a:r>
              <a:rPr lang="de-DE" baseline="0" dirty="0" smtClean="0">
                <a:latin typeface="Times"/>
              </a:rPr>
              <a:t> qual </a:t>
            </a:r>
            <a:r>
              <a:rPr lang="de-DE" baseline="0" dirty="0" err="1" smtClean="0">
                <a:latin typeface="Times"/>
              </a:rPr>
              <a:t>improves</a:t>
            </a:r>
            <a:r>
              <a:rPr lang="de-DE" baseline="0" dirty="0" smtClean="0">
                <a:latin typeface="Times"/>
              </a:rPr>
              <a:t> </a:t>
            </a:r>
            <a:r>
              <a:rPr lang="de-DE" baseline="0" dirty="0" err="1" smtClean="0">
                <a:latin typeface="Times"/>
              </a:rPr>
              <a:t>confidence</a:t>
            </a:r>
            <a:r>
              <a:rPr lang="de-DE" baseline="0" dirty="0" smtClean="0">
                <a:latin typeface="Times"/>
              </a:rPr>
              <a:t> but not </a:t>
            </a:r>
            <a:r>
              <a:rPr lang="de-DE" baseline="0" dirty="0" err="1" smtClean="0">
                <a:latin typeface="Times"/>
              </a:rPr>
              <a:t>neccessarily</a:t>
            </a:r>
            <a:r>
              <a:rPr lang="de-DE" baseline="0" dirty="0" smtClean="0">
                <a:latin typeface="Times"/>
              </a:rPr>
              <a:t> </a:t>
            </a:r>
            <a:r>
              <a:rPr lang="de-DE" baseline="0" dirty="0" err="1" smtClean="0">
                <a:latin typeface="Times"/>
              </a:rPr>
              <a:t>quality</a:t>
            </a:r>
            <a:r>
              <a:rPr lang="de-DE" dirty="0" smtClean="0">
                <a:latin typeface="Times"/>
              </a:rPr>
              <a:t> </a:t>
            </a:r>
          </a:p>
          <a:p>
            <a:pPr eaLnBrk="1" hangingPunct="1">
              <a:buFontTx/>
              <a:buChar char="-"/>
            </a:pPr>
            <a:endParaRPr lang="de-DE" dirty="0" smtClean="0">
              <a:latin typeface="Times"/>
            </a:endParaRPr>
          </a:p>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20</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21</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22</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r>
              <a:rPr lang="en-US" b="1" dirty="0" smtClean="0">
                <a:latin typeface="Times" pitchFamily="18" charset="0"/>
              </a:rPr>
              <a:t>Note: </a:t>
            </a:r>
            <a:r>
              <a:rPr lang="en-US" b="0" dirty="0" smtClean="0">
                <a:latin typeface="Times" pitchFamily="18" charset="0"/>
              </a:rPr>
              <a:t>You need Simulink V&amp;V in order to use these checks.</a:t>
            </a:r>
          </a:p>
          <a:p>
            <a:pPr eaLnBrk="1" hangingPunct="1"/>
            <a:endParaRPr lang="en-US" dirty="0" smtClean="0">
              <a:latin typeface="Times"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23</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27" tIns="45714" rIns="91427" bIns="45714"/>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3</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25</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27" tIns="45714" rIns="91427" bIns="45714"/>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latin typeface="Arial" pitchFamily="34" charset="0"/>
              </a:rPr>
              <a:t>The MathWorks</a:t>
            </a:r>
          </a:p>
        </p:txBody>
      </p:sp>
      <p:sp>
        <p:nvSpPr>
          <p:cNvPr id="211971" name="Rectangle 7"/>
          <p:cNvSpPr>
            <a:spLocks noGrp="1" noChangeArrowheads="1"/>
          </p:cNvSpPr>
          <p:nvPr>
            <p:ph type="sldNum" sz="quarter" idx="5"/>
          </p:nvPr>
        </p:nvSpPr>
        <p:spPr>
          <a:noFill/>
        </p:spPr>
        <p:txBody>
          <a:bodyPr/>
          <a:lstStyle/>
          <a:p>
            <a:fld id="{6E4F2329-563E-4A6C-8C40-0266123E72AF}" type="slidenum">
              <a:rPr lang="en-US" smtClean="0">
                <a:latin typeface="Arial" pitchFamily="34" charset="0"/>
              </a:rPr>
              <a:pPr/>
              <a:t>26</a:t>
            </a:fld>
            <a:endParaRPr lang="en-US" smtClean="0">
              <a:latin typeface="Arial" pitchFamily="34" charset="0"/>
            </a:endParaRPr>
          </a:p>
        </p:txBody>
      </p:sp>
      <p:sp>
        <p:nvSpPr>
          <p:cNvPr id="211972" name="Rectangle 2"/>
          <p:cNvSpPr>
            <a:spLocks noGrp="1" noRot="1" noChangeAspect="1" noChangeArrowheads="1" noTextEdit="1"/>
          </p:cNvSpPr>
          <p:nvPr>
            <p:ph type="sldImg"/>
          </p:nvPr>
        </p:nvSpPr>
        <p:spPr>
          <a:ln/>
        </p:spPr>
      </p:sp>
      <p:sp>
        <p:nvSpPr>
          <p:cNvPr id="211973" name="Rectangle 3"/>
          <p:cNvSpPr>
            <a:spLocks noGrp="1" noChangeArrowheads="1"/>
          </p:cNvSpPr>
          <p:nvPr>
            <p:ph type="body" idx="1"/>
          </p:nvPr>
        </p:nvSpPr>
        <p:spPr>
          <a:noFill/>
          <a:ln/>
        </p:spPr>
        <p:txBody>
          <a:bodyPr/>
          <a:lstStyle/>
          <a:p>
            <a:pPr eaLnBrk="1" hangingPunct="1"/>
            <a:endParaRPr lang="en-US" smtClean="0">
              <a:latin typeface="Time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ußzeilenplatzhalter 3"/>
          <p:cNvSpPr>
            <a:spLocks noGrp="1"/>
          </p:cNvSpPr>
          <p:nvPr>
            <p:ph type="ftr" sz="quarter" idx="10"/>
          </p:nvPr>
        </p:nvSpPr>
        <p:spPr>
          <a:xfrm>
            <a:off x="0" y="8685213"/>
            <a:ext cx="2971800" cy="457200"/>
          </a:xfrm>
          <a:prstGeom prst="rect">
            <a:avLst/>
          </a:prstGeom>
        </p:spPr>
        <p:txBody>
          <a:bodyPr/>
          <a:lstStyle/>
          <a:p>
            <a:r>
              <a:rPr lang="en-US" smtClean="0"/>
              <a:t>The MathWorks</a:t>
            </a:r>
            <a:endParaRPr lang="en-US"/>
          </a:p>
        </p:txBody>
      </p:sp>
      <p:sp>
        <p:nvSpPr>
          <p:cNvPr id="5" name="Foliennummernplatzhalter 4"/>
          <p:cNvSpPr>
            <a:spLocks noGrp="1"/>
          </p:cNvSpPr>
          <p:nvPr>
            <p:ph type="sldNum" sz="quarter" idx="11"/>
          </p:nvPr>
        </p:nvSpPr>
        <p:spPr/>
        <p:txBody>
          <a:bodyPr/>
          <a:lstStyle/>
          <a:p>
            <a:fld id="{8472A478-D65A-4D4C-9837-C94D828FB275}"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28</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27" tIns="45714" rIns="91427" bIns="45714"/>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endParaRPr lang="en-US" dirty="0" smtClean="0"/>
          </a:p>
          <a:p>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29</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err="1" smtClean="0"/>
              <a:t>medini</a:t>
            </a:r>
            <a:r>
              <a:rPr lang="en-US" b="1" dirty="0" smtClean="0"/>
              <a:t> analyze</a:t>
            </a:r>
          </a:p>
          <a:p>
            <a:r>
              <a:rPr lang="en-US" b="1" dirty="0" smtClean="0"/>
              <a:t>Functional safety analysis environment implementing ISO 26262</a:t>
            </a:r>
          </a:p>
          <a:p>
            <a:r>
              <a:rPr lang="en-US" b="1" dirty="0" smtClean="0"/>
              <a:t>Highlights </a:t>
            </a:r>
          </a:p>
          <a:p>
            <a:r>
              <a:rPr lang="en-US" dirty="0" smtClean="0"/>
              <a:t>Provides a tool for ISO 26262 functional safety analysis activities </a:t>
            </a:r>
          </a:p>
          <a:p>
            <a:r>
              <a:rPr lang="en-US" dirty="0" smtClean="0"/>
              <a:t>Integrates functional safety analysis and development activities </a:t>
            </a:r>
          </a:p>
          <a:p>
            <a:r>
              <a:rPr lang="en-US" dirty="0" smtClean="0"/>
              <a:t>Ensures consistency and rich traceability </a:t>
            </a:r>
          </a:p>
          <a:p>
            <a:r>
              <a:rPr lang="en-US" dirty="0" smtClean="0"/>
              <a:t>Supports ASIL determination and decomposition as well as safety goal and requirements management </a:t>
            </a:r>
          </a:p>
          <a:p>
            <a:r>
              <a:rPr lang="en-US" dirty="0" smtClean="0"/>
              <a:t>Integrates with existing tools </a:t>
            </a:r>
          </a:p>
          <a:p>
            <a:r>
              <a:rPr lang="en-US" dirty="0" smtClean="0"/>
              <a:t>Generate reports (e.g. safety concept) </a:t>
            </a:r>
          </a:p>
          <a:p>
            <a:r>
              <a:rPr lang="en-US" dirty="0" smtClean="0"/>
              <a:t>Click to see enlarged view </a:t>
            </a:r>
          </a:p>
          <a:p>
            <a:r>
              <a:rPr lang="en-US" b="1" dirty="0" smtClean="0"/>
              <a:t>Description </a:t>
            </a:r>
          </a:p>
          <a:p>
            <a:r>
              <a:rPr lang="en-US" dirty="0" smtClean="0"/>
              <a:t>The </a:t>
            </a:r>
            <a:r>
              <a:rPr lang="en-US" dirty="0" err="1" smtClean="0"/>
              <a:t>medini</a:t>
            </a:r>
            <a:r>
              <a:rPr lang="en-US" dirty="0" smtClean="0"/>
              <a:t>™ analyze toolset supports safety analysis and design for software-controlled safety-related functions. It is specifically tailored to ISO DIS 26262 and integrates system architecture design (</a:t>
            </a:r>
            <a:r>
              <a:rPr lang="en-US" dirty="0" err="1" smtClean="0"/>
              <a:t>SysML</a:t>
            </a:r>
            <a:r>
              <a:rPr lang="en-US" dirty="0" smtClean="0"/>
              <a:t>) and software functional design (MATLAB®, Simulink®, and Stateflow®) with risk and hazard analysis methods—including hazard list, risk graph, fault tree analysis (FTA), and failure mode and effects analysis (FMEA).</a:t>
            </a:r>
          </a:p>
          <a:p>
            <a:r>
              <a:rPr lang="en-US" dirty="0" smtClean="0"/>
              <a:t>Moreover, </a:t>
            </a:r>
            <a:r>
              <a:rPr lang="en-US" dirty="0" err="1" smtClean="0"/>
              <a:t>medini</a:t>
            </a:r>
            <a:r>
              <a:rPr lang="en-US" dirty="0" smtClean="0"/>
              <a:t> analyze provides central management of all the safety goals and corresponding safety requirements. </a:t>
            </a:r>
            <a:r>
              <a:rPr lang="en-US" dirty="0" err="1" smtClean="0"/>
              <a:t>medini</a:t>
            </a:r>
            <a:r>
              <a:rPr lang="en-US" dirty="0" smtClean="0"/>
              <a:t> analyze helps users to trace and track all safety-relevant information and decisions throughout the development process.</a:t>
            </a:r>
          </a:p>
          <a:p>
            <a:r>
              <a:rPr lang="en-US" dirty="0" smtClean="0"/>
              <a:t>The tight integration with development tools such as MATLAB, Simulink, and Stateflow guarantees consistency between the artifacts of the architecture, the software functional design, and the artifacts of the safety analysis. The unique integration of functional safety methods and development artifacts by </a:t>
            </a:r>
            <a:r>
              <a:rPr lang="en-US" dirty="0" err="1" smtClean="0"/>
              <a:t>medini</a:t>
            </a:r>
            <a:r>
              <a:rPr lang="en-US" dirty="0" smtClean="0"/>
              <a:t> analyze provides unequalled rich traceability, change control, and consistency between all models involved. </a:t>
            </a:r>
            <a:r>
              <a:rPr lang="en-US" dirty="0" err="1" smtClean="0"/>
              <a:t>Medini</a:t>
            </a:r>
            <a:r>
              <a:rPr lang="en-US" dirty="0" smtClean="0"/>
              <a:t> analyze integration with MATLAB and Simulink is provided via COM connectivity.</a:t>
            </a:r>
          </a:p>
          <a:p>
            <a:r>
              <a:rPr lang="en-US" dirty="0" smtClean="0"/>
              <a:t>The integration of Simulink and Stateflow for function modeling enables:</a:t>
            </a:r>
          </a:p>
          <a:p>
            <a:r>
              <a:rPr lang="en-US" dirty="0" smtClean="0"/>
              <a:t>Fine-grained traceability between Simulink and Stateflow model elements and elements of analysis models, such as FTA and FMEA </a:t>
            </a:r>
          </a:p>
          <a:p>
            <a:r>
              <a:rPr lang="en-US" dirty="0" smtClean="0"/>
              <a:t>Creation of FTA events directly from Simulink models </a:t>
            </a:r>
          </a:p>
          <a:p>
            <a:r>
              <a:rPr lang="en-US" dirty="0" smtClean="0"/>
              <a:t>Utilization of Simulink simulation for FMEA controlled fault injection</a:t>
            </a:r>
          </a:p>
          <a:p>
            <a:r>
              <a:rPr lang="en-US" b="1" dirty="0" smtClean="0"/>
              <a:t>MathWorks products required </a:t>
            </a:r>
          </a:p>
          <a:p>
            <a:r>
              <a:rPr lang="en-US" dirty="0" smtClean="0">
                <a:hlinkClick r:id="rId3" action="ppaction://hlinkfile"/>
              </a:rPr>
              <a:t>MATLAB </a:t>
            </a:r>
            <a:endParaRPr lang="en-US" dirty="0" smtClean="0"/>
          </a:p>
          <a:p>
            <a:r>
              <a:rPr lang="en-US" dirty="0" smtClean="0">
                <a:hlinkClick r:id="rId4" action="ppaction://hlinkfile"/>
              </a:rPr>
              <a:t>Simulink </a:t>
            </a:r>
            <a:endParaRPr lang="en-US" dirty="0" smtClean="0"/>
          </a:p>
          <a:p>
            <a:r>
              <a:rPr lang="en-US" b="1" dirty="0" smtClean="0"/>
              <a:t>MathWorks products recommended </a:t>
            </a:r>
          </a:p>
          <a:p>
            <a:r>
              <a:rPr lang="en-US" dirty="0" smtClean="0">
                <a:hlinkClick r:id="rId4" action="ppaction://hlinkfile"/>
              </a:rPr>
              <a:t>Stateflow </a:t>
            </a:r>
            <a:endParaRPr lang="en-US" dirty="0" smtClean="0"/>
          </a:p>
          <a:p>
            <a:r>
              <a:rPr lang="en-US" dirty="0" smtClean="0"/>
              <a:t/>
            </a:r>
            <a:br>
              <a:rPr lang="en-US" dirty="0" smtClean="0"/>
            </a:br>
            <a:r>
              <a:rPr lang="en-US" b="1" dirty="0" smtClean="0"/>
              <a:t>Support </a:t>
            </a:r>
          </a:p>
          <a:p>
            <a:r>
              <a:rPr lang="en-US" dirty="0" smtClean="0"/>
              <a:t>E-mail </a:t>
            </a:r>
          </a:p>
          <a:p>
            <a:r>
              <a:rPr lang="en-US" dirty="0" smtClean="0"/>
              <a:t>Telephone </a:t>
            </a:r>
          </a:p>
          <a:p>
            <a:r>
              <a:rPr lang="en-US" b="1" dirty="0" smtClean="0"/>
              <a:t>Platforms </a:t>
            </a:r>
          </a:p>
          <a:p>
            <a:r>
              <a:rPr lang="en-US" dirty="0" smtClean="0"/>
              <a:t>Windows </a:t>
            </a:r>
          </a:p>
          <a:p>
            <a:r>
              <a:rPr lang="en-US" dirty="0" smtClean="0"/>
              <a:t/>
            </a:r>
            <a:br>
              <a:rPr lang="en-US" dirty="0" smtClean="0"/>
            </a:br>
            <a:r>
              <a:rPr lang="en-US" b="1" dirty="0" smtClean="0"/>
              <a:t>Industries and Tasks </a:t>
            </a:r>
          </a:p>
          <a:p>
            <a:r>
              <a:rPr lang="en-US" dirty="0" smtClean="0"/>
              <a:t>Automotive </a:t>
            </a:r>
          </a:p>
          <a:p>
            <a:r>
              <a:rPr lang="en-US" dirty="0" smtClean="0"/>
              <a:t>Control Design </a:t>
            </a:r>
          </a:p>
          <a:p>
            <a:r>
              <a:rPr lang="en-US" dirty="0" smtClean="0"/>
              <a:t>Data Modeling, Analysis, Visualization </a:t>
            </a:r>
          </a:p>
          <a:p>
            <a:r>
              <a:rPr lang="en-US" dirty="0" smtClean="0"/>
              <a:t>Process Control and Monitoring </a:t>
            </a:r>
          </a:p>
          <a:p>
            <a:r>
              <a:rPr lang="en-US" dirty="0" smtClean="0"/>
              <a:t>Rail, Ships and other Transportation </a:t>
            </a:r>
          </a:p>
          <a:p>
            <a:r>
              <a:rPr lang="en-US" dirty="0" smtClean="0"/>
              <a:t>Signal Processing </a:t>
            </a:r>
          </a:p>
          <a:p>
            <a:r>
              <a:rPr lang="en-US" dirty="0" smtClean="0"/>
              <a:t>Test and Measurement </a:t>
            </a:r>
          </a:p>
          <a:p>
            <a:r>
              <a:rPr lang="en-US" dirty="0" smtClean="0"/>
              <a:t/>
            </a:r>
            <a:br>
              <a:rPr lang="en-US" dirty="0" smtClean="0"/>
            </a:br>
            <a:r>
              <a:rPr lang="en-US" b="1" dirty="0" smtClean="0"/>
              <a:t>IKV Technologies </a:t>
            </a:r>
          </a:p>
          <a:p>
            <a:r>
              <a:rPr lang="en-US" dirty="0" err="1" smtClean="0"/>
              <a:t>Dessauer</a:t>
            </a:r>
            <a:r>
              <a:rPr lang="en-US" dirty="0" smtClean="0"/>
              <a:t> </a:t>
            </a:r>
            <a:r>
              <a:rPr lang="en-US" dirty="0" err="1" smtClean="0"/>
              <a:t>Strasse</a:t>
            </a:r>
            <a:r>
              <a:rPr lang="en-US" dirty="0" smtClean="0"/>
              <a:t> 28/29</a:t>
            </a:r>
            <a:br>
              <a:rPr lang="en-US" dirty="0" smtClean="0"/>
            </a:br>
            <a:r>
              <a:rPr lang="en-US" dirty="0" smtClean="0"/>
              <a:t>Berlin, 10963</a:t>
            </a:r>
            <a:br>
              <a:rPr lang="en-US" dirty="0" smtClean="0"/>
            </a:br>
            <a:r>
              <a:rPr lang="en-US" dirty="0" smtClean="0"/>
              <a:t>GERMANY</a:t>
            </a:r>
            <a:br>
              <a:rPr lang="en-US" dirty="0" smtClean="0"/>
            </a:br>
            <a:r>
              <a:rPr lang="en-US" dirty="0" smtClean="0"/>
              <a:t>Tel: +49-30-3480-770</a:t>
            </a:r>
            <a:br>
              <a:rPr lang="en-US" dirty="0" smtClean="0"/>
            </a:br>
            <a:r>
              <a:rPr lang="en-US" dirty="0" smtClean="0"/>
              <a:t>Fax: +49-30-3480-780</a:t>
            </a:r>
            <a:br>
              <a:rPr lang="en-US" dirty="0" smtClean="0"/>
            </a:br>
            <a:r>
              <a:rPr lang="en-US" dirty="0" smtClean="0">
                <a:hlinkClick r:id="rId5"/>
              </a:rPr>
              <a:t>E-mail </a:t>
            </a:r>
            <a:r>
              <a:rPr lang="en-US" dirty="0" smtClean="0"/>
              <a:t/>
            </a:r>
            <a:br>
              <a:rPr lang="en-US" dirty="0" smtClean="0"/>
            </a:br>
            <a:r>
              <a:rPr lang="en-US" dirty="0" smtClean="0"/>
              <a:t>Web: </a:t>
            </a:r>
            <a:r>
              <a:rPr lang="en-US" dirty="0" smtClean="0">
                <a:hlinkClick r:id="rId4"/>
              </a:rPr>
              <a:t>www.ikv.de</a:t>
            </a:r>
            <a:r>
              <a:rPr lang="en-US" dirty="0" smtClean="0"/>
              <a:t> </a:t>
            </a:r>
          </a:p>
          <a:p>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30</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2150370A-6B7A-46D0-A834-B36DC6B0A9DE}" type="slidenum">
              <a:rPr lang="en-US">
                <a:solidFill>
                  <a:prstClr val="black"/>
                </a:solidFill>
              </a:rPr>
              <a:pPr/>
              <a:t>31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1219200" y="525463"/>
            <a:ext cx="4419600" cy="3314700"/>
          </a:xfrm>
          <a:ln/>
        </p:spPr>
      </p:sp>
      <p:sp>
        <p:nvSpPr>
          <p:cNvPr id="50180" name="Rectangle 3"/>
          <p:cNvSpPr>
            <a:spLocks noGrp="1" noChangeArrowheads="1"/>
          </p:cNvSpPr>
          <p:nvPr>
            <p:ph type="body" idx="1"/>
          </p:nvPr>
        </p:nvSpPr>
        <p:spPr>
          <a:noFill/>
          <a:ln/>
        </p:spPr>
        <p:txBody>
          <a:bodyPr lIns="91418" tIns="45710" rIns="91418" bIns="45710"/>
          <a:lstStyle/>
          <a:p>
            <a:r>
              <a:rPr lang="en-US" dirty="0" smtClean="0"/>
              <a:t> </a:t>
            </a:r>
          </a:p>
          <a:p>
            <a:pPr eaLnBrk="1" hangingPunct="1"/>
            <a:endParaRPr lang="de-DE" dirty="0" smtClean="0">
              <a:latin typeface="Time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32</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buFontTx/>
              <a:buChar char="-"/>
            </a:pPr>
            <a:r>
              <a:rPr lang="de-DE" dirty="0" smtClean="0">
                <a:latin typeface="Times"/>
              </a:rPr>
              <a:t> Sketch </a:t>
            </a:r>
            <a:r>
              <a:rPr lang="de-DE" dirty="0" err="1" smtClean="0">
                <a:latin typeface="Times"/>
              </a:rPr>
              <a:t>of</a:t>
            </a:r>
            <a:r>
              <a:rPr lang="de-DE" dirty="0" smtClean="0">
                <a:latin typeface="Times"/>
              </a:rPr>
              <a:t> potential</a:t>
            </a:r>
            <a:r>
              <a:rPr lang="de-DE" baseline="0" dirty="0" smtClean="0">
                <a:latin typeface="Times"/>
              </a:rPr>
              <a:t> </a:t>
            </a:r>
            <a:r>
              <a:rPr lang="de-DE" baseline="0" dirty="0" err="1" smtClean="0">
                <a:latin typeface="Times"/>
              </a:rPr>
              <a:t>solution</a:t>
            </a:r>
            <a:r>
              <a:rPr lang="de-DE" dirty="0" smtClean="0">
                <a:latin typeface="Times"/>
              </a:rPr>
              <a:t> </a:t>
            </a:r>
            <a:r>
              <a:rPr lang="de-DE" dirty="0" err="1" smtClean="0">
                <a:latin typeface="Times"/>
              </a:rPr>
              <a:t>only</a:t>
            </a:r>
            <a:endParaRPr lang="de-DE" dirty="0" smtClean="0">
              <a:latin typeface="Times"/>
            </a:endParaRPr>
          </a:p>
          <a:p>
            <a:pPr eaLnBrk="1" hangingPunct="1">
              <a:buFontTx/>
              <a:buChar char="-"/>
            </a:pPr>
            <a:r>
              <a:rPr lang="de-DE" dirty="0" smtClean="0">
                <a:latin typeface="Times"/>
              </a:rPr>
              <a:t> </a:t>
            </a:r>
            <a:r>
              <a:rPr lang="de-DE" dirty="0" err="1" smtClean="0">
                <a:latin typeface="Times"/>
              </a:rPr>
              <a:t>Would</a:t>
            </a:r>
            <a:r>
              <a:rPr lang="de-DE" dirty="0" smtClean="0">
                <a:latin typeface="Times"/>
              </a:rPr>
              <a:t> </a:t>
            </a:r>
            <a:r>
              <a:rPr lang="de-DE" dirty="0" err="1" smtClean="0">
                <a:latin typeface="Times"/>
              </a:rPr>
              <a:t>seek</a:t>
            </a:r>
            <a:r>
              <a:rPr lang="de-DE" dirty="0" smtClean="0">
                <a:latin typeface="Times"/>
              </a:rPr>
              <a:t> </a:t>
            </a:r>
            <a:r>
              <a:rPr lang="de-DE" baseline="0" dirty="0" err="1" smtClean="0">
                <a:latin typeface="Times"/>
              </a:rPr>
              <a:t>approval</a:t>
            </a:r>
            <a:r>
              <a:rPr lang="de-DE" baseline="0" dirty="0" smtClean="0">
                <a:latin typeface="Times"/>
              </a:rPr>
              <a:t> </a:t>
            </a:r>
            <a:r>
              <a:rPr lang="de-DE" baseline="0" dirty="0" err="1" smtClean="0">
                <a:latin typeface="Times"/>
              </a:rPr>
              <a:t>by</a:t>
            </a:r>
            <a:r>
              <a:rPr lang="de-DE" baseline="0" dirty="0" smtClean="0">
                <a:latin typeface="Times"/>
              </a:rPr>
              <a:t> TUV</a:t>
            </a:r>
            <a:endParaRPr lang="de-DE" dirty="0" smtClean="0">
              <a:latin typeface="Times"/>
            </a:endParaRPr>
          </a:p>
          <a:p>
            <a:pPr eaLnBrk="1" hangingPunct="1">
              <a:buFontTx/>
              <a:buChar char="-"/>
            </a:pPr>
            <a:endParaRPr lang="de-DE" dirty="0" smtClean="0">
              <a:latin typeface="Time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33</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buFontTx/>
              <a:buChar char="-"/>
            </a:pPr>
            <a:r>
              <a:rPr lang="de-DE" dirty="0" smtClean="0">
                <a:latin typeface="Times"/>
              </a:rPr>
              <a:t> Sketch </a:t>
            </a:r>
            <a:r>
              <a:rPr lang="de-DE" dirty="0" err="1" smtClean="0">
                <a:latin typeface="Times"/>
              </a:rPr>
              <a:t>of</a:t>
            </a:r>
            <a:r>
              <a:rPr lang="de-DE" dirty="0" smtClean="0">
                <a:latin typeface="Times"/>
              </a:rPr>
              <a:t> potential</a:t>
            </a:r>
            <a:r>
              <a:rPr lang="de-DE" baseline="0" dirty="0" smtClean="0">
                <a:latin typeface="Times"/>
              </a:rPr>
              <a:t> </a:t>
            </a:r>
            <a:r>
              <a:rPr lang="de-DE" baseline="0" dirty="0" err="1" smtClean="0">
                <a:latin typeface="Times"/>
              </a:rPr>
              <a:t>solution</a:t>
            </a:r>
            <a:r>
              <a:rPr lang="de-DE" dirty="0" smtClean="0">
                <a:latin typeface="Times"/>
              </a:rPr>
              <a:t> </a:t>
            </a:r>
            <a:r>
              <a:rPr lang="de-DE" dirty="0" err="1" smtClean="0">
                <a:latin typeface="Times"/>
              </a:rPr>
              <a:t>only</a:t>
            </a:r>
            <a:endParaRPr lang="de-DE" dirty="0" smtClean="0">
              <a:latin typeface="Times"/>
            </a:endParaRPr>
          </a:p>
          <a:p>
            <a:pPr eaLnBrk="1" hangingPunct="1">
              <a:buFontTx/>
              <a:buChar char="-"/>
            </a:pPr>
            <a:r>
              <a:rPr lang="de-DE" dirty="0" smtClean="0">
                <a:latin typeface="Times"/>
              </a:rPr>
              <a:t> </a:t>
            </a:r>
            <a:r>
              <a:rPr lang="de-DE" dirty="0" err="1" smtClean="0">
                <a:latin typeface="Times"/>
              </a:rPr>
              <a:t>Would</a:t>
            </a:r>
            <a:r>
              <a:rPr lang="de-DE" dirty="0" smtClean="0">
                <a:latin typeface="Times"/>
              </a:rPr>
              <a:t> </a:t>
            </a:r>
            <a:r>
              <a:rPr lang="de-DE" dirty="0" err="1" smtClean="0">
                <a:latin typeface="Times"/>
              </a:rPr>
              <a:t>seek</a:t>
            </a:r>
            <a:r>
              <a:rPr lang="de-DE" dirty="0" smtClean="0">
                <a:latin typeface="Times"/>
              </a:rPr>
              <a:t> </a:t>
            </a:r>
            <a:r>
              <a:rPr lang="de-DE" baseline="0" dirty="0" err="1" smtClean="0">
                <a:latin typeface="Times"/>
              </a:rPr>
              <a:t>approval</a:t>
            </a:r>
            <a:r>
              <a:rPr lang="de-DE" baseline="0" dirty="0" smtClean="0">
                <a:latin typeface="Times"/>
              </a:rPr>
              <a:t> </a:t>
            </a:r>
            <a:r>
              <a:rPr lang="de-DE" baseline="0" dirty="0" err="1" smtClean="0">
                <a:latin typeface="Times"/>
              </a:rPr>
              <a:t>by</a:t>
            </a:r>
            <a:r>
              <a:rPr lang="de-DE" baseline="0" dirty="0" smtClean="0">
                <a:latin typeface="Times"/>
              </a:rPr>
              <a:t> TUV</a:t>
            </a:r>
            <a:endParaRPr lang="de-DE" dirty="0" smtClean="0">
              <a:latin typeface="Times"/>
            </a:endParaRPr>
          </a:p>
          <a:p>
            <a:pPr eaLnBrk="1" hangingPunct="1">
              <a:buFontTx/>
              <a:buChar char="-"/>
            </a:pPr>
            <a:endParaRPr lang="de-DE" dirty="0" smtClean="0">
              <a:latin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6"/>
          <p:cNvSpPr>
            <a:spLocks noGrp="1" noChangeArrowheads="1"/>
          </p:cNvSpPr>
          <p:nvPr>
            <p:ph type="ftr" sz="quarter" idx="4"/>
          </p:nvPr>
        </p:nvSpPr>
        <p:spPr>
          <a:noFill/>
        </p:spPr>
        <p:txBody>
          <a:bodyPr/>
          <a:lstStyle/>
          <a:p>
            <a:r>
              <a:rPr lang="en-US" smtClean="0">
                <a:latin typeface="Arial" pitchFamily="34" charset="0"/>
              </a:rPr>
              <a:t>The MathWorks</a:t>
            </a:r>
          </a:p>
        </p:txBody>
      </p:sp>
      <p:sp>
        <p:nvSpPr>
          <p:cNvPr id="175107" name="Rectangle 7"/>
          <p:cNvSpPr>
            <a:spLocks noGrp="1" noChangeArrowheads="1"/>
          </p:cNvSpPr>
          <p:nvPr>
            <p:ph type="sldNum" sz="quarter" idx="5"/>
          </p:nvPr>
        </p:nvSpPr>
        <p:spPr>
          <a:noFill/>
        </p:spPr>
        <p:txBody>
          <a:bodyPr/>
          <a:lstStyle/>
          <a:p>
            <a:fld id="{D35DECF9-3C02-46C2-B83F-A19B7FC660FB}" type="slidenum">
              <a:rPr lang="en-US" smtClean="0">
                <a:latin typeface="Arial" pitchFamily="34" charset="0"/>
              </a:rPr>
              <a:pPr/>
              <a:t>36</a:t>
            </a:fld>
            <a:endParaRPr lang="en-US" smtClean="0">
              <a:latin typeface="Arial" pitchFamily="34" charset="0"/>
            </a:endParaRPr>
          </a:p>
        </p:txBody>
      </p:sp>
      <p:sp>
        <p:nvSpPr>
          <p:cNvPr id="175108" name="Rectangle 2"/>
          <p:cNvSpPr>
            <a:spLocks noGrp="1" noRot="1" noChangeAspect="1" noChangeArrowheads="1" noTextEdit="1"/>
          </p:cNvSpPr>
          <p:nvPr>
            <p:ph type="sldImg"/>
          </p:nvPr>
        </p:nvSpPr>
        <p:spPr>
          <a:ln/>
        </p:spPr>
      </p:sp>
      <p:sp>
        <p:nvSpPr>
          <p:cNvPr id="175109"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de-DE" dirty="0" smtClean="0">
                <a:latin typeface="Times"/>
              </a:rPr>
              <a:t>Im DIS 4 TCLs,</a:t>
            </a:r>
            <a:r>
              <a:rPr lang="de-DE" baseline="0" dirty="0" smtClean="0">
                <a:latin typeface="Times"/>
              </a:rPr>
              <a:t> als zu kompliziert wahrgenommen</a:t>
            </a:r>
            <a:endParaRPr lang="en-US" smtClean="0">
              <a:latin typeface="Times"/>
            </a:endParaRPr>
          </a:p>
          <a:p>
            <a:pPr eaLnBrk="1" hangingPunct="1"/>
            <a:endParaRPr lang="en-US" dirty="0" smtClean="0">
              <a:latin typeface="Time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pPr eaLnBrk="1" hangingPunct="1"/>
            <a:r>
              <a:rPr lang="en-US" smtClean="0">
                <a:latin typeface="Times"/>
              </a:rPr>
              <a:t>Original definition: </a:t>
            </a:r>
          </a:p>
          <a:p>
            <a:pPr eaLnBrk="1" hangingPunct="1"/>
            <a:r>
              <a:rPr lang="en-US" smtClean="0">
                <a:latin typeface="Times"/>
              </a:rPr>
              <a:t>High integrity systems </a:t>
            </a:r>
          </a:p>
          <a:p>
            <a:pPr eaLnBrk="1" hangingPunct="1"/>
            <a:r>
              <a:rPr lang="en-US" smtClean="0">
                <a:latin typeface="Times"/>
              </a:rPr>
              <a:t>Systems that are designed and maintained so that they have a high probability of carrying out their intended function. Safety instrumented systems having safety integrity levels in the range SIL1 to SIL4 are regarded as high integrity systems </a:t>
            </a:r>
          </a:p>
          <a:p>
            <a:pPr eaLnBrk="1" hangingPunct="1"/>
            <a:endParaRPr lang="de-DE" smtClean="0">
              <a:latin typeface="Times"/>
            </a:endParaRPr>
          </a:p>
          <a:p>
            <a:pPr eaLnBrk="1" hangingPunct="1"/>
            <a:endParaRPr lang="en-US" smtClean="0">
              <a:latin typeface="Times"/>
            </a:endParaRPr>
          </a:p>
        </p:txBody>
      </p:sp>
      <p:sp>
        <p:nvSpPr>
          <p:cNvPr id="139268" name="Slide Number Placeholder 3"/>
          <p:cNvSpPr>
            <a:spLocks noGrp="1"/>
          </p:cNvSpPr>
          <p:nvPr>
            <p:ph type="sldNum" sz="quarter" idx="5"/>
          </p:nvPr>
        </p:nvSpPr>
        <p:spPr>
          <a:noFill/>
        </p:spPr>
        <p:txBody>
          <a:bodyPr/>
          <a:lstStyle/>
          <a:p>
            <a:fld id="{F8D21AEC-7243-4FB5-A667-55A67859348A}" type="slidenum">
              <a:rPr lang="en-US" smtClean="0">
                <a:solidFill>
                  <a:prstClr val="black"/>
                </a:solidFill>
              </a:rPr>
              <a:pPr/>
              <a:t>6</a:t>
            </a:fld>
            <a:endParaRPr lang="en-US"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37</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38</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case of COTS tools,</a:t>
            </a:r>
            <a:r>
              <a:rPr lang="en-US" baseline="0" dirty="0" smtClean="0"/>
              <a:t> </a:t>
            </a:r>
            <a:r>
              <a:rPr lang="en-US" dirty="0" smtClean="0"/>
              <a:t>knowledge/information about the tool may be shared between tool vendor (capabilities, knowledge about development</a:t>
            </a:r>
            <a:r>
              <a:rPr lang="en-US" baseline="0" dirty="0" smtClean="0"/>
              <a:t> process, tests) and tool user (actual configuration and environment, integration into overall workflow)</a:t>
            </a:r>
          </a:p>
          <a:p>
            <a:pPr>
              <a:buFontTx/>
              <a:buChar char="-"/>
            </a:pPr>
            <a:r>
              <a:rPr lang="en-US" dirty="0" smtClean="0"/>
              <a:t>Therefore, actual</a:t>
            </a:r>
            <a:r>
              <a:rPr lang="en-US" baseline="0" dirty="0" smtClean="0"/>
              <a:t> tool qualification may involve both parties</a:t>
            </a:r>
          </a:p>
          <a:p>
            <a:pPr>
              <a:buFontTx/>
              <a:buChar char="-"/>
            </a:pPr>
            <a:r>
              <a:rPr lang="en-US" baseline="0" dirty="0" smtClean="0"/>
              <a:t> Tool user: …</a:t>
            </a:r>
          </a:p>
          <a:p>
            <a:pPr>
              <a:buFontTx/>
              <a:buChar char="-"/>
            </a:pPr>
            <a:r>
              <a:rPr lang="en-US" baseline="0" dirty="0" smtClean="0"/>
              <a:t> Tool vendor: MathWorks can make this process easier</a:t>
            </a:r>
          </a:p>
          <a:p>
            <a:pPr>
              <a:buFontTx/>
              <a:buChar char="-"/>
            </a:pPr>
            <a:r>
              <a:rPr lang="en-US" baseline="0" dirty="0" smtClean="0"/>
              <a:t> Qual kit artifacts could also incorporate means for the user to reproduce validation tests (e.g. test suite)</a:t>
            </a:r>
          </a:p>
          <a:p>
            <a:pPr>
              <a:buFontTx/>
              <a:buChar char="-"/>
            </a:pPr>
            <a:endParaRPr lang="en-US" baseline="0" dirty="0" smtClean="0"/>
          </a:p>
          <a:p>
            <a:pPr>
              <a:buFontTx/>
              <a:buChar char="-"/>
            </a:pPr>
            <a:r>
              <a:rPr lang="en-US" baseline="0" dirty="0" smtClean="0"/>
              <a:t> Standard doesn’t provide specific recommendations or workflows. -&gt; Rationale for two-stage qualification process </a:t>
            </a:r>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lIns="91432" tIns="45716" rIns="91432" bIns="45716"/>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40</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18" eaLnBrk="0" hangingPunct="0">
              <a:defRPr/>
            </a:pPr>
            <a:r>
              <a:rPr lang="de-DE" dirty="0" smtClean="0"/>
              <a:t>Note: The </a:t>
            </a:r>
            <a:r>
              <a:rPr lang="de-DE" dirty="0" err="1" smtClean="0"/>
              <a:t>independent</a:t>
            </a:r>
            <a:r>
              <a:rPr lang="de-DE" baseline="0" dirty="0" smtClean="0"/>
              <a:t> </a:t>
            </a:r>
            <a:r>
              <a:rPr lang="de-DE" baseline="0" dirty="0" err="1" smtClean="0"/>
              <a:t>assessment</a:t>
            </a:r>
            <a:r>
              <a:rPr lang="de-DE" baseline="0" dirty="0" smtClean="0"/>
              <a:t> </a:t>
            </a:r>
            <a:r>
              <a:rPr lang="de-DE" baseline="0" dirty="0" err="1" smtClean="0"/>
              <a:t>is</a:t>
            </a:r>
            <a:r>
              <a:rPr lang="de-DE" baseline="0" dirty="0" smtClean="0"/>
              <a:t> optional (not </a:t>
            </a:r>
            <a:r>
              <a:rPr lang="de-DE" baseline="0" dirty="0" err="1" smtClean="0"/>
              <a:t>required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standard</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carried</a:t>
            </a:r>
            <a:r>
              <a:rPr lang="de-DE" baseline="0" dirty="0" smtClean="0"/>
              <a:t> out e.g. </a:t>
            </a:r>
            <a:r>
              <a:rPr lang="de-DE" baseline="0" dirty="0" err="1" smtClean="0"/>
              <a:t>by</a:t>
            </a:r>
            <a:r>
              <a:rPr lang="de-DE" baseline="0" dirty="0" smtClean="0"/>
              <a:t> a </a:t>
            </a:r>
            <a:r>
              <a:rPr lang="de-DE" baseline="0" dirty="0" err="1" smtClean="0"/>
              <a:t>safety</a:t>
            </a:r>
            <a:r>
              <a:rPr lang="de-DE" baseline="0" dirty="0" smtClean="0"/>
              <a:t> </a:t>
            </a:r>
            <a:r>
              <a:rPr lang="de-DE" baseline="0" dirty="0" err="1" smtClean="0"/>
              <a:t>consultant</a:t>
            </a:r>
            <a:r>
              <a:rPr lang="de-DE" baseline="0" dirty="0" smtClean="0"/>
              <a:t>  </a:t>
            </a:r>
            <a:r>
              <a:rPr lang="de-DE" baseline="0" dirty="0" err="1" smtClean="0"/>
              <a:t>or</a:t>
            </a:r>
            <a:r>
              <a:rPr lang="de-DE" baseline="0" dirty="0" smtClean="0"/>
              <a:t> a </a:t>
            </a:r>
            <a:r>
              <a:rPr lang="de-DE" baseline="0" dirty="0" err="1" smtClean="0"/>
              <a:t>cert</a:t>
            </a:r>
            <a:r>
              <a:rPr lang="de-DE" baseline="0" dirty="0" smtClean="0"/>
              <a:t> </a:t>
            </a:r>
            <a:r>
              <a:rPr lang="de-DE" baseline="0" dirty="0" err="1" smtClean="0"/>
              <a:t>authorithy</a:t>
            </a:r>
            <a:r>
              <a:rPr lang="de-DE" baseline="0" dirty="0" smtClean="0"/>
              <a:t> (</a:t>
            </a:r>
            <a:r>
              <a:rPr lang="de-DE" baseline="0" dirty="0" err="1" smtClean="0"/>
              <a:t>notified</a:t>
            </a:r>
            <a:r>
              <a:rPr lang="de-DE" baseline="0" dirty="0" smtClean="0"/>
              <a:t> </a:t>
            </a:r>
            <a:r>
              <a:rPr lang="de-DE" baseline="0" dirty="0" err="1" smtClean="0"/>
              <a:t>body</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intended</a:t>
            </a:r>
            <a:r>
              <a:rPr lang="de-DE" baseline="0" dirty="0" smtClean="0"/>
              <a:t> </a:t>
            </a:r>
            <a:r>
              <a:rPr lang="de-DE" baseline="0" dirty="0" err="1" smtClean="0"/>
              <a:t>to</a:t>
            </a:r>
            <a:r>
              <a:rPr lang="de-DE" baseline="0" dirty="0" smtClean="0"/>
              <a:t> </a:t>
            </a:r>
            <a:r>
              <a:rPr lang="de-DE" baseline="0" dirty="0" err="1" smtClean="0"/>
              <a:t>provide</a:t>
            </a:r>
            <a:r>
              <a:rPr lang="de-DE" baseline="0" dirty="0" smtClean="0"/>
              <a:t> additional </a:t>
            </a:r>
            <a:r>
              <a:rPr lang="de-DE" baseline="0" dirty="0" err="1" smtClean="0"/>
              <a:t>confidence</a:t>
            </a:r>
            <a:r>
              <a:rPr lang="de-DE" baseline="0" dirty="0" smtClean="0"/>
              <a:t> in </a:t>
            </a:r>
            <a:r>
              <a:rPr lang="de-DE" baseline="0" dirty="0" err="1" smtClean="0"/>
              <a:t>the</a:t>
            </a:r>
            <a:r>
              <a:rPr lang="de-DE" baseline="0" dirty="0" smtClean="0"/>
              <a:t> </a:t>
            </a:r>
            <a:r>
              <a:rPr lang="de-DE" baseline="0" dirty="0" err="1" smtClean="0"/>
              <a:t>pre-qualification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tool</a:t>
            </a:r>
            <a:endParaRPr lang="en-US" dirty="0" smtClean="0"/>
          </a:p>
          <a:p>
            <a:endParaRPr lang="en-US" dirty="0"/>
          </a:p>
        </p:txBody>
      </p:sp>
      <p:sp>
        <p:nvSpPr>
          <p:cNvPr id="4" name="Footer Placeholder 3"/>
          <p:cNvSpPr>
            <a:spLocks noGrp="1"/>
          </p:cNvSpPr>
          <p:nvPr>
            <p:ph type="ftr" sz="quarter" idx="10"/>
          </p:nvPr>
        </p:nvSpPr>
        <p:spPr>
          <a:xfrm>
            <a:off x="0" y="8685213"/>
            <a:ext cx="2971800" cy="457200"/>
          </a:xfrm>
          <a:prstGeom prst="rect">
            <a:avLst/>
          </a:prstGeom>
        </p:spPr>
        <p:txBody>
          <a:bodyPr lIns="91432" tIns="45716" rIns="91432" bIns="45716"/>
          <a:lstStyle/>
          <a:p>
            <a:pPr>
              <a:defRPr/>
            </a:pPr>
            <a:r>
              <a:rPr lang="en-US" smtClean="0">
                <a:solidFill>
                  <a:prstClr val="black"/>
                </a:solidFill>
              </a:rPr>
              <a:t>The MathWorks</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3A6BEA92-94A0-40D3-9F6C-79745CC3DC2A}" type="slidenum">
              <a:rPr lang="en-US" smtClean="0">
                <a:solidFill>
                  <a:prstClr val="black"/>
                </a:solidFill>
              </a:rPr>
              <a:pPr>
                <a:defRPr/>
              </a:pPr>
              <a:t>41</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p:spPr>
        <p:txBody>
          <a:bodyPr/>
          <a:lstStyle/>
          <a:p>
            <a:pPr defTabSz="914318">
              <a:defRPr/>
            </a:pPr>
            <a:r>
              <a:rPr lang="de-DE" dirty="0"/>
              <a:t>-Tool Qual Kit </a:t>
            </a:r>
            <a:r>
              <a:rPr lang="de-DE" dirty="0" err="1"/>
              <a:t>covers</a:t>
            </a:r>
            <a:r>
              <a:rPr lang="de-DE" dirty="0"/>
              <a:t> Polyspace </a:t>
            </a:r>
            <a:r>
              <a:rPr lang="de-DE" dirty="0" err="1"/>
              <a:t>products</a:t>
            </a:r>
            <a:r>
              <a:rPr lang="de-DE" dirty="0"/>
              <a:t> </a:t>
            </a:r>
            <a:r>
              <a:rPr lang="de-DE" dirty="0" err="1"/>
              <a:t>for</a:t>
            </a:r>
            <a:r>
              <a:rPr lang="de-DE" dirty="0"/>
              <a:t> C/C++ </a:t>
            </a:r>
            <a:r>
              <a:rPr lang="de-DE" dirty="0" err="1"/>
              <a:t>as</a:t>
            </a:r>
            <a:r>
              <a:rPr lang="de-DE" dirty="0"/>
              <a:t> well</a:t>
            </a:r>
          </a:p>
          <a:p>
            <a:pPr defTabSz="914318">
              <a:defRPr/>
            </a:pPr>
            <a:r>
              <a:rPr lang="de-DE" dirty="0"/>
              <a:t>- Tool </a:t>
            </a:r>
            <a:r>
              <a:rPr lang="de-DE" dirty="0" err="1"/>
              <a:t>qualification</a:t>
            </a:r>
            <a:r>
              <a:rPr lang="de-DE" dirty="0"/>
              <a:t> </a:t>
            </a:r>
            <a:r>
              <a:rPr lang="de-DE" dirty="0" err="1"/>
              <a:t>can</a:t>
            </a:r>
            <a:r>
              <a:rPr lang="de-DE" dirty="0"/>
              <a:t> </a:t>
            </a:r>
            <a:r>
              <a:rPr lang="de-DE" dirty="0" err="1"/>
              <a:t>be</a:t>
            </a:r>
            <a:r>
              <a:rPr lang="de-DE" dirty="0"/>
              <a:t> </a:t>
            </a:r>
            <a:r>
              <a:rPr lang="de-DE" dirty="0" err="1"/>
              <a:t>claimed</a:t>
            </a:r>
            <a:r>
              <a:rPr lang="de-DE" dirty="0"/>
              <a:t> </a:t>
            </a:r>
            <a:r>
              <a:rPr lang="de-DE" dirty="0" err="1"/>
              <a:t>by</a:t>
            </a:r>
            <a:r>
              <a:rPr lang="de-DE" dirty="0"/>
              <a:t> </a:t>
            </a:r>
            <a:r>
              <a:rPr lang="de-DE" dirty="0" err="1"/>
              <a:t>creating</a:t>
            </a:r>
            <a:r>
              <a:rPr lang="de-DE" dirty="0"/>
              <a:t> an </a:t>
            </a:r>
            <a:r>
              <a:rPr lang="de-DE" dirty="0" err="1"/>
              <a:t>application-specific</a:t>
            </a:r>
            <a:r>
              <a:rPr lang="de-DE" dirty="0"/>
              <a:t> </a:t>
            </a:r>
            <a:r>
              <a:rPr lang="de-DE" dirty="0" err="1"/>
              <a:t>version</a:t>
            </a:r>
            <a:r>
              <a:rPr lang="de-DE" dirty="0"/>
              <a:t> </a:t>
            </a:r>
            <a:r>
              <a:rPr lang="de-DE" dirty="0" err="1"/>
              <a:t>of</a:t>
            </a:r>
            <a:r>
              <a:rPr lang="de-DE" dirty="0"/>
              <a:t> </a:t>
            </a:r>
            <a:r>
              <a:rPr lang="de-DE" dirty="0" err="1"/>
              <a:t>the</a:t>
            </a:r>
            <a:r>
              <a:rPr lang="de-DE" dirty="0"/>
              <a:t> </a:t>
            </a:r>
            <a:r>
              <a:rPr lang="de-DE" dirty="0" err="1"/>
              <a:t>tool</a:t>
            </a:r>
            <a:r>
              <a:rPr lang="de-DE" dirty="0"/>
              <a:t> </a:t>
            </a:r>
            <a:r>
              <a:rPr lang="de-DE" dirty="0" err="1"/>
              <a:t>qualification</a:t>
            </a:r>
            <a:r>
              <a:rPr lang="de-DE" dirty="0"/>
              <a:t> </a:t>
            </a:r>
            <a:r>
              <a:rPr lang="de-DE" dirty="0" err="1"/>
              <a:t>package</a:t>
            </a:r>
            <a:r>
              <a:rPr lang="de-DE" dirty="0"/>
              <a:t> </a:t>
            </a:r>
            <a:r>
              <a:rPr lang="de-DE" dirty="0" err="1"/>
              <a:t>and</a:t>
            </a:r>
            <a:r>
              <a:rPr lang="de-DE" dirty="0"/>
              <a:t> </a:t>
            </a:r>
            <a:r>
              <a:rPr lang="de-DE" dirty="0" err="1"/>
              <a:t>referencing</a:t>
            </a:r>
            <a:r>
              <a:rPr lang="de-DE" dirty="0"/>
              <a:t> </a:t>
            </a:r>
            <a:r>
              <a:rPr lang="de-DE" dirty="0" err="1"/>
              <a:t>the</a:t>
            </a:r>
            <a:r>
              <a:rPr lang="de-DE" dirty="0"/>
              <a:t> </a:t>
            </a:r>
            <a:r>
              <a:rPr lang="de-DE" dirty="0" err="1"/>
              <a:t>certificate</a:t>
            </a:r>
            <a:r>
              <a:rPr lang="de-DE" dirty="0"/>
              <a:t>/</a:t>
            </a:r>
            <a:r>
              <a:rPr lang="de-DE" dirty="0" err="1"/>
              <a:t>certification</a:t>
            </a:r>
            <a:r>
              <a:rPr lang="de-DE" dirty="0"/>
              <a:t> </a:t>
            </a:r>
            <a:r>
              <a:rPr lang="de-DE" dirty="0" err="1"/>
              <a:t>report</a:t>
            </a:r>
            <a:endParaRPr lang="de-DE" dirty="0"/>
          </a:p>
          <a:p>
            <a:pPr eaLnBrk="1" hangingPunct="1"/>
            <a:endParaRPr lang="en-US" dirty="0" smtClean="0">
              <a:latin typeface="Time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47</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48</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smtClean="0">
                <a:solidFill>
                  <a:prstClr val="black"/>
                </a:solidFill>
              </a:rPr>
              <a:t>The MathWorks</a:t>
            </a:r>
          </a:p>
        </p:txBody>
      </p:sp>
      <p:sp>
        <p:nvSpPr>
          <p:cNvPr id="4099" name="Rectangle 7"/>
          <p:cNvSpPr>
            <a:spLocks noGrp="1" noChangeArrowheads="1"/>
          </p:cNvSpPr>
          <p:nvPr>
            <p:ph type="sldNum" sz="quarter" idx="5"/>
          </p:nvPr>
        </p:nvSpPr>
        <p:spPr>
          <a:noFill/>
        </p:spPr>
        <p:txBody>
          <a:bodyPr/>
          <a:lstStyle/>
          <a:p>
            <a:fld id="{45C96DE8-9487-479C-BDF2-E579A8D559F3}" type="slidenum">
              <a:rPr lang="en-US" smtClean="0">
                <a:solidFill>
                  <a:prstClr val="black"/>
                </a:solidFill>
              </a:rPr>
              <a:pPr/>
              <a:t>51</a:t>
            </a:fld>
            <a:endParaRPr lang="en-US" dirty="0" smtClean="0">
              <a:solidFill>
                <a:prstClr val="black"/>
              </a:solidFill>
            </a:endParaRPr>
          </a:p>
        </p:txBody>
      </p:sp>
      <p:sp>
        <p:nvSpPr>
          <p:cNvPr id="4100" name="Rectangle 2"/>
          <p:cNvSpPr>
            <a:spLocks noGrp="1" noRot="1" noChangeAspect="1" noChangeArrowheads="1" noTextEdit="1"/>
          </p:cNvSpPr>
          <p:nvPr>
            <p:ph type="sldImg"/>
          </p:nvPr>
        </p:nvSpPr>
        <p:spPr>
          <a:ln/>
        </p:spPr>
      </p:sp>
      <p:sp>
        <p:nvSpPr>
          <p:cNvPr id="4101" name="Rectangle 3"/>
          <p:cNvSpPr>
            <a:spLocks noGrp="1" noChangeArrowheads="1"/>
          </p:cNvSpPr>
          <p:nvPr>
            <p:ph type="body" idx="1"/>
          </p:nvPr>
        </p:nvSpPr>
        <p:spPr>
          <a:noFill/>
          <a:ln/>
        </p:spPr>
        <p:txBody>
          <a:bodyPr>
            <a:normAutofit/>
          </a:bodyPr>
          <a:lstStyle/>
          <a:p>
            <a:pPr eaLnBrk="1" hangingPunct="1">
              <a:lnSpc>
                <a:spcPct val="80000"/>
              </a:lnSpc>
            </a:pPr>
            <a:r>
              <a:rPr lang="en-US" b="1" dirty="0" smtClean="0">
                <a:latin typeface="Times" pitchFamily="18" charset="0"/>
              </a:rPr>
              <a:t>Motivation</a:t>
            </a:r>
          </a:p>
          <a:p>
            <a:pPr eaLnBrk="1" hangingPunct="1">
              <a:lnSpc>
                <a:spcPct val="80000"/>
              </a:lnSpc>
            </a:pPr>
            <a:r>
              <a:rPr lang="en-US" dirty="0" smtClean="0">
                <a:latin typeface="Times" pitchFamily="18" charset="0"/>
              </a:rPr>
              <a:t>Customers often have difficulties customizing Model Advisor for their environments. Customers want to regroup checks and/or hide checks. To do that, the current approach requires hand writing an MATLAB file. A GUI based approach is a far better choice. </a:t>
            </a:r>
          </a:p>
          <a:p>
            <a:pPr eaLnBrk="1" hangingPunct="1">
              <a:lnSpc>
                <a:spcPct val="80000"/>
              </a:lnSpc>
            </a:pPr>
            <a:endParaRPr lang="en-US" dirty="0" smtClean="0">
              <a:latin typeface="Times" pitchFamily="18" charset="0"/>
            </a:endParaRPr>
          </a:p>
          <a:p>
            <a:pPr eaLnBrk="1" hangingPunct="1">
              <a:lnSpc>
                <a:spcPct val="80000"/>
              </a:lnSpc>
            </a:pPr>
            <a:r>
              <a:rPr lang="en-US" b="1" dirty="0" smtClean="0">
                <a:latin typeface="Times" pitchFamily="18" charset="0"/>
              </a:rPr>
              <a:t>Doc Reference</a:t>
            </a:r>
          </a:p>
          <a:p>
            <a:pPr eaLnBrk="1" hangingPunct="1">
              <a:lnSpc>
                <a:spcPct val="80000"/>
              </a:lnSpc>
            </a:pPr>
            <a:r>
              <a:rPr lang="en-US" dirty="0" smtClean="0">
                <a:latin typeface="Times" pitchFamily="18" charset="0"/>
              </a:rPr>
              <a:t>This is documented in Simulink V&amp;V doc.</a:t>
            </a:r>
            <a:endParaRPr lang="en-US" dirty="0" smtClean="0">
              <a:latin typeface="Times" pitchFamily="18" charset="0"/>
              <a:sym typeface="Wingdings" pitchFamily="2" charset="2"/>
            </a:endParaRPr>
          </a:p>
          <a:p>
            <a:pPr eaLnBrk="1" hangingPunct="1">
              <a:lnSpc>
                <a:spcPct val="80000"/>
              </a:lnSpc>
            </a:pPr>
            <a:endParaRPr lang="en-US" dirty="0" smtClean="0">
              <a:latin typeface="Times" pitchFamily="18" charset="0"/>
            </a:endParaRPr>
          </a:p>
          <a:p>
            <a:pPr eaLnBrk="1" hangingPunct="1">
              <a:lnSpc>
                <a:spcPct val="80000"/>
              </a:lnSpc>
            </a:pPr>
            <a:r>
              <a:rPr lang="en-US" b="1" dirty="0" smtClean="0">
                <a:latin typeface="Times" pitchFamily="18" charset="0"/>
              </a:rPr>
              <a:t>Demo</a:t>
            </a:r>
          </a:p>
          <a:p>
            <a:pPr eaLnBrk="1" hangingPunct="1">
              <a:lnSpc>
                <a:spcPct val="80000"/>
              </a:lnSpc>
            </a:pPr>
            <a:r>
              <a:rPr lang="en-US" dirty="0" smtClean="0">
                <a:latin typeface="Times" pitchFamily="18" charset="0"/>
              </a:rPr>
              <a:t>Start Model Advisor on any demo model, go to File menu </a:t>
            </a:r>
            <a:r>
              <a:rPr lang="en-US" dirty="0" smtClean="0">
                <a:latin typeface="Times" pitchFamily="18" charset="0"/>
                <a:sym typeface="Wingdings" pitchFamily="2" charset="2"/>
              </a:rPr>
              <a:t> Open Configuration Editor </a:t>
            </a:r>
            <a:endParaRPr lang="en-US" dirty="0" smtClean="0">
              <a:latin typeface="Times" pitchFamily="18" charset="0"/>
            </a:endParaRPr>
          </a:p>
          <a:p>
            <a:pPr eaLnBrk="1" hangingPunct="1">
              <a:lnSpc>
                <a:spcPct val="80000"/>
              </a:lnSpc>
            </a:pPr>
            <a:endParaRPr lang="en-US" dirty="0" smtClean="0">
              <a:latin typeface="Times" pitchFamily="18" charset="0"/>
            </a:endParaRPr>
          </a:p>
          <a:p>
            <a:pPr eaLnBrk="1" hangingPunct="1">
              <a:lnSpc>
                <a:spcPct val="80000"/>
              </a:lnSpc>
            </a:pPr>
            <a:r>
              <a:rPr lang="en-US" b="1" dirty="0" smtClean="0">
                <a:latin typeface="Times" pitchFamily="18" charset="0"/>
              </a:rPr>
              <a:t>Limitations, Known Problems, and Workarounds</a:t>
            </a:r>
          </a:p>
          <a:p>
            <a:pPr eaLnBrk="1" hangingPunct="1">
              <a:lnSpc>
                <a:spcPct val="80000"/>
              </a:lnSpc>
            </a:pPr>
            <a:r>
              <a:rPr lang="en-US" dirty="0" smtClean="0">
                <a:latin typeface="Times" pitchFamily="18" charset="0"/>
              </a:rPr>
              <a:t>This tool can not create new custom checks. Creating new checks still requires MATLAB programming.</a:t>
            </a:r>
          </a:p>
          <a:p>
            <a:pPr eaLnBrk="1" hangingPunct="1">
              <a:lnSpc>
                <a:spcPct val="80000"/>
              </a:lnSpc>
            </a:pPr>
            <a:endParaRPr lang="en-US" dirty="0" smtClean="0">
              <a:latin typeface="Times" pitchFamily="18" charset="0"/>
            </a:endParaRPr>
          </a:p>
          <a:p>
            <a:pPr eaLnBrk="1" hangingPunct="1">
              <a:lnSpc>
                <a:spcPct val="80000"/>
              </a:lnSpc>
            </a:pPr>
            <a:r>
              <a:rPr lang="en-US" b="1" i="1" dirty="0" smtClean="0">
                <a:latin typeface="Times" pitchFamily="18" charset="0"/>
              </a:rPr>
              <a:t>Questions and Debugging Tips (for MathWorks Support team)</a:t>
            </a:r>
          </a:p>
          <a:p>
            <a:pPr eaLnBrk="1" hangingPunct="1">
              <a:lnSpc>
                <a:spcPct val="80000"/>
              </a:lnSpc>
            </a:pPr>
            <a:r>
              <a:rPr lang="en-US" dirty="0" smtClean="0">
                <a:latin typeface="Times" pitchFamily="18" charset="0"/>
              </a:rPr>
              <a:t>To reset default configuration, use File menu</a:t>
            </a:r>
            <a:r>
              <a:rPr lang="en-US" dirty="0" smtClean="0">
                <a:latin typeface="Times" pitchFamily="18" charset="0"/>
                <a:sym typeface="Wingdings" pitchFamily="2" charset="2"/>
              </a:rPr>
              <a:t> Restore default configuration.</a:t>
            </a:r>
            <a:r>
              <a:rPr lang="en-US" dirty="0" smtClean="0">
                <a:latin typeface="Times" pitchFamily="18" charset="0"/>
              </a:rPr>
              <a:t> Or go to MATLAB preferences directory (which you can get by “prefdir” command), remove mdladvprefs.mat file there.</a:t>
            </a:r>
          </a:p>
          <a:p>
            <a:pPr eaLnBrk="1" hangingPunct="1">
              <a:lnSpc>
                <a:spcPct val="80000"/>
              </a:lnSpc>
            </a:pPr>
            <a:endParaRPr lang="en-US" dirty="0" smtClean="0">
              <a:latin typeface="Times" pitchFamily="18" charset="0"/>
            </a:endParaRPr>
          </a:p>
          <a:p>
            <a:pPr eaLnBrk="1" hangingPunct="1">
              <a:lnSpc>
                <a:spcPct val="80000"/>
              </a:lnSpc>
            </a:pPr>
            <a:r>
              <a:rPr lang="en-US" u="sng" dirty="0" smtClean="0">
                <a:latin typeface="Times" pitchFamily="18" charset="0"/>
              </a:rPr>
              <a:t>Release Number </a:t>
            </a:r>
            <a:r>
              <a:rPr lang="en-US" dirty="0" smtClean="0">
                <a:latin typeface="Times" pitchFamily="18" charset="0"/>
              </a:rPr>
              <a:t>– R2009b</a:t>
            </a:r>
          </a:p>
          <a:p>
            <a:pPr eaLnBrk="1" hangingPunct="1">
              <a:lnSpc>
                <a:spcPct val="80000"/>
              </a:lnSpc>
            </a:pPr>
            <a:endParaRPr lang="en-US" dirty="0" smtClean="0">
              <a:latin typeface="Times"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1143000" y="381000"/>
            <a:ext cx="4572000" cy="3429000"/>
          </a:xfrm>
          <a:noFill/>
          <a:ln>
            <a:solidFill>
              <a:srgbClr val="000000"/>
            </a:solidFill>
            <a:miter lim="800000"/>
            <a:headEnd/>
            <a:tailEnd/>
          </a:ln>
        </p:spPr>
      </p:sp>
      <p:sp>
        <p:nvSpPr>
          <p:cNvPr id="20482" name="Notes Placeholder 2"/>
          <p:cNvSpPr>
            <a:spLocks noGrp="1"/>
          </p:cNvSpPr>
          <p:nvPr>
            <p:ph type="body" idx="1"/>
          </p:nvPr>
        </p:nvSpPr>
        <p:spPr bwMode="auto">
          <a:xfrm>
            <a:off x="685800" y="4038600"/>
            <a:ext cx="5486400" cy="4648200"/>
          </a:xfrm>
          <a:noFill/>
        </p:spPr>
        <p:txBody>
          <a:bodyPr wrap="square" numCol="1" anchor="t" anchorCtr="0" compatLnSpc="1">
            <a:prstTxWarp prst="textNoShape">
              <a:avLst/>
            </a:prstTxWarp>
          </a:bodyPr>
          <a:lstStyle/>
          <a:p>
            <a:pPr eaLnBrk="1" hangingPunct="1">
              <a:lnSpc>
                <a:spcPct val="80000"/>
              </a:lnSpc>
              <a:spcBef>
                <a:spcPct val="0"/>
              </a:spcBef>
            </a:pPr>
            <a:r>
              <a:rPr lang="en-US" b="1" dirty="0" smtClean="0">
                <a:solidFill>
                  <a:srgbClr val="FF0000"/>
                </a:solidFill>
                <a:latin typeface="Arial" charset="0"/>
                <a:cs typeface="Arial" charset="0"/>
              </a:rPr>
              <a:t>Must be suitable for customers </a:t>
            </a:r>
            <a:r>
              <a:rPr lang="en-US" b="1" dirty="0" smtClean="0">
                <a:latin typeface="Arial" charset="0"/>
                <a:cs typeface="Arial" charset="0"/>
              </a:rPr>
              <a:t>as the slide will be made available for external use at the time of release.</a:t>
            </a:r>
          </a:p>
          <a:p>
            <a:pPr eaLnBrk="1" hangingPunct="1">
              <a:lnSpc>
                <a:spcPct val="80000"/>
              </a:lnSpc>
              <a:spcBef>
                <a:spcPct val="0"/>
              </a:spcBef>
            </a:pPr>
            <a:endParaRPr lang="en-US" b="1" dirty="0" smtClean="0">
              <a:latin typeface="Arial" charset="0"/>
              <a:cs typeface="Arial" charset="0"/>
            </a:endParaRPr>
          </a:p>
          <a:p>
            <a:pPr eaLnBrk="1" hangingPunct="1">
              <a:lnSpc>
                <a:spcPct val="80000"/>
              </a:lnSpc>
              <a:spcBef>
                <a:spcPct val="0"/>
              </a:spcBef>
            </a:pPr>
            <a:r>
              <a:rPr lang="en-US" b="1" dirty="0" smtClean="0">
                <a:latin typeface="Arial" charset="0"/>
                <a:cs typeface="Arial" charset="0"/>
              </a:rPr>
              <a:t>Motivation</a:t>
            </a:r>
          </a:p>
          <a:p>
            <a:pPr eaLnBrk="1" hangingPunct="1">
              <a:lnSpc>
                <a:spcPct val="80000"/>
              </a:lnSpc>
              <a:spcBef>
                <a:spcPct val="0"/>
              </a:spcBef>
            </a:pPr>
            <a:r>
              <a:rPr lang="en-US" dirty="0" smtClean="0">
                <a:latin typeface="Arial" charset="0"/>
                <a:cs typeface="Arial" charset="0"/>
              </a:rPr>
              <a:t>One or two sentences describing the problem in terms of how customers phrased or think of the issue. Consider both the feature and the workflow motivations.</a:t>
            </a:r>
          </a:p>
          <a:p>
            <a:pPr eaLnBrk="1" hangingPunct="1">
              <a:lnSpc>
                <a:spcPct val="80000"/>
              </a:lnSpc>
              <a:spcBef>
                <a:spcPct val="0"/>
              </a:spcBef>
            </a:pPr>
            <a:endParaRPr lang="en-US" dirty="0" smtClean="0">
              <a:latin typeface="Arial" charset="0"/>
              <a:cs typeface="Arial" charset="0"/>
            </a:endParaRPr>
          </a:p>
          <a:p>
            <a:pPr eaLnBrk="1" hangingPunct="1">
              <a:lnSpc>
                <a:spcPct val="80000"/>
              </a:lnSpc>
              <a:spcBef>
                <a:spcPct val="0"/>
              </a:spcBef>
            </a:pPr>
            <a:r>
              <a:rPr lang="en-US" b="1" dirty="0" smtClean="0">
                <a:latin typeface="Arial" charset="0"/>
                <a:cs typeface="Arial" charset="0"/>
              </a:rPr>
              <a:t>Solution (Added Details)</a:t>
            </a:r>
            <a:endParaRPr lang="en-US" dirty="0" smtClean="0">
              <a:latin typeface="Arial" charset="0"/>
              <a:cs typeface="Arial" charset="0"/>
            </a:endParaRPr>
          </a:p>
          <a:p>
            <a:pPr eaLnBrk="1" hangingPunct="1">
              <a:lnSpc>
                <a:spcPct val="80000"/>
              </a:lnSpc>
              <a:spcBef>
                <a:spcPct val="0"/>
              </a:spcBef>
            </a:pPr>
            <a:r>
              <a:rPr lang="en-US" dirty="0" smtClean="0">
                <a:latin typeface="Arial" charset="0"/>
                <a:cs typeface="Arial" charset="0"/>
              </a:rPr>
              <a:t>More details as appropriate. How does it integrate with other features and products?</a:t>
            </a:r>
          </a:p>
          <a:p>
            <a:pPr eaLnBrk="1" hangingPunct="1">
              <a:lnSpc>
                <a:spcPct val="80000"/>
              </a:lnSpc>
              <a:spcBef>
                <a:spcPct val="0"/>
              </a:spcBef>
            </a:pPr>
            <a:endParaRPr lang="en-US" dirty="0" smtClean="0">
              <a:latin typeface="Arial" charset="0"/>
              <a:cs typeface="Arial" charset="0"/>
            </a:endParaRPr>
          </a:p>
          <a:p>
            <a:pPr eaLnBrk="1" hangingPunct="1">
              <a:lnSpc>
                <a:spcPct val="80000"/>
              </a:lnSpc>
              <a:spcBef>
                <a:spcPct val="0"/>
              </a:spcBef>
            </a:pPr>
            <a:r>
              <a:rPr lang="en-US" b="1" dirty="0" smtClean="0">
                <a:latin typeface="Arial" charset="0"/>
                <a:cs typeface="Arial" charset="0"/>
              </a:rPr>
              <a:t>Doc Reference</a:t>
            </a:r>
          </a:p>
          <a:p>
            <a:pPr eaLnBrk="1" hangingPunct="1">
              <a:lnSpc>
                <a:spcPct val="80000"/>
              </a:lnSpc>
              <a:spcBef>
                <a:spcPct val="0"/>
              </a:spcBef>
            </a:pPr>
            <a:r>
              <a:rPr lang="en-US" dirty="0" smtClean="0">
                <a:latin typeface="Arial" charset="0"/>
                <a:cs typeface="Arial" charset="0"/>
              </a:rPr>
              <a:t>In addition to release notes, which should be the source for most of the information on this slide.  Add a doc reference if possible.</a:t>
            </a:r>
            <a:endParaRPr lang="en-US" dirty="0" smtClean="0">
              <a:latin typeface="Arial" charset="0"/>
              <a:cs typeface="Arial" charset="0"/>
              <a:sym typeface="Wingdings" pitchFamily="2" charset="2"/>
            </a:endParaRPr>
          </a:p>
          <a:p>
            <a:pPr eaLnBrk="1" hangingPunct="1">
              <a:lnSpc>
                <a:spcPct val="80000"/>
              </a:lnSpc>
              <a:spcBef>
                <a:spcPct val="0"/>
              </a:spcBef>
            </a:pPr>
            <a:endParaRPr lang="en-US" dirty="0" smtClean="0">
              <a:latin typeface="Arial" charset="0"/>
              <a:cs typeface="Arial" charset="0"/>
            </a:endParaRPr>
          </a:p>
          <a:p>
            <a:pPr eaLnBrk="1" hangingPunct="1">
              <a:lnSpc>
                <a:spcPct val="80000"/>
              </a:lnSpc>
              <a:spcBef>
                <a:spcPct val="0"/>
              </a:spcBef>
            </a:pPr>
            <a:r>
              <a:rPr lang="en-US" b="1" dirty="0" smtClean="0">
                <a:latin typeface="Arial" charset="0"/>
                <a:cs typeface="Arial" charset="0"/>
              </a:rPr>
              <a:t>Demo</a:t>
            </a:r>
          </a:p>
          <a:p>
            <a:pPr>
              <a:buClr>
                <a:srgbClr val="125687"/>
              </a:buClr>
              <a:buSzTx/>
            </a:pPr>
            <a:r>
              <a:rPr lang="en-US" sz="1200" dirty="0" smtClean="0">
                <a:solidFill>
                  <a:prstClr val="black"/>
                </a:solidFill>
              </a:rPr>
              <a:t>E.g. check “Identify blocks that generate expensive saturation and rounding code”.</a:t>
            </a:r>
          </a:p>
          <a:p>
            <a:pPr>
              <a:buClr>
                <a:srgbClr val="125687"/>
              </a:buClr>
              <a:buSzTx/>
            </a:pPr>
            <a:r>
              <a:rPr lang="en-US" sz="1200" dirty="0" smtClean="0">
                <a:solidFill>
                  <a:prstClr val="black"/>
                </a:solidFill>
              </a:rPr>
              <a:t> </a:t>
            </a:r>
            <a:endParaRPr lang="en-US" dirty="0" smtClean="0">
              <a:latin typeface="Arial" charset="0"/>
              <a:cs typeface="Arial" charset="0"/>
            </a:endParaRPr>
          </a:p>
          <a:p>
            <a:pPr eaLnBrk="1" hangingPunct="1">
              <a:lnSpc>
                <a:spcPct val="80000"/>
              </a:lnSpc>
              <a:spcBef>
                <a:spcPct val="0"/>
              </a:spcBef>
            </a:pPr>
            <a:r>
              <a:rPr lang="en-US" b="1" dirty="0" smtClean="0">
                <a:latin typeface="Arial" charset="0"/>
                <a:cs typeface="Arial" charset="0"/>
              </a:rPr>
              <a:t>Limitations, Known Problems, and Workarounds</a:t>
            </a:r>
          </a:p>
          <a:p>
            <a:pPr>
              <a:buClr>
                <a:srgbClr val="125687"/>
              </a:buClr>
              <a:buSzTx/>
            </a:pPr>
            <a:r>
              <a:rPr lang="en-US" sz="1200" dirty="0" smtClean="0">
                <a:solidFill>
                  <a:prstClr val="black"/>
                </a:solidFill>
              </a:rPr>
              <a:t>There are still some cases when links don’t work across sessions.</a:t>
            </a:r>
          </a:p>
          <a:p>
            <a:pPr eaLnBrk="1" hangingPunct="1">
              <a:lnSpc>
                <a:spcPct val="80000"/>
              </a:lnSpc>
              <a:spcBef>
                <a:spcPct val="0"/>
              </a:spcBef>
            </a:pPr>
            <a:endParaRPr lang="en-US" dirty="0" smtClean="0">
              <a:latin typeface="Arial" charset="0"/>
              <a:cs typeface="Arial" charset="0"/>
            </a:endParaRPr>
          </a:p>
          <a:p>
            <a:pPr eaLnBrk="1" hangingPunct="1">
              <a:lnSpc>
                <a:spcPct val="80000"/>
              </a:lnSpc>
              <a:spcBef>
                <a:spcPct val="0"/>
              </a:spcBef>
            </a:pPr>
            <a:r>
              <a:rPr lang="en-US" b="1" i="1" dirty="0" smtClean="0">
                <a:latin typeface="Arial" charset="0"/>
                <a:cs typeface="Arial" charset="0"/>
              </a:rPr>
              <a:t>Questions and Debugging Tips (for MathWorks Support team)</a:t>
            </a:r>
          </a:p>
          <a:p>
            <a:pPr eaLnBrk="1" hangingPunct="1">
              <a:lnSpc>
                <a:spcPct val="80000"/>
              </a:lnSpc>
              <a:spcBef>
                <a:spcPct val="0"/>
              </a:spcBef>
              <a:buFontTx/>
              <a:buChar char="•"/>
            </a:pPr>
            <a:r>
              <a:rPr lang="en-US" dirty="0" smtClean="0">
                <a:latin typeface="Arial" charset="0"/>
                <a:cs typeface="Arial" charset="0"/>
              </a:rPr>
              <a:t> What questions might end users ask? </a:t>
            </a:r>
          </a:p>
          <a:p>
            <a:pPr eaLnBrk="1" hangingPunct="1">
              <a:lnSpc>
                <a:spcPct val="80000"/>
              </a:lnSpc>
              <a:spcBef>
                <a:spcPct val="0"/>
              </a:spcBef>
              <a:buFontTx/>
              <a:buChar char="•"/>
            </a:pPr>
            <a:r>
              <a:rPr lang="en-US" dirty="0" smtClean="0">
                <a:latin typeface="Arial" charset="0"/>
                <a:cs typeface="Arial" charset="0"/>
              </a:rPr>
              <a:t> What should Support try out when end users run into problems? </a:t>
            </a:r>
          </a:p>
          <a:p>
            <a:pPr eaLnBrk="1" hangingPunct="1">
              <a:lnSpc>
                <a:spcPct val="80000"/>
              </a:lnSpc>
              <a:spcBef>
                <a:spcPct val="0"/>
              </a:spcBef>
              <a:buFontTx/>
              <a:buChar char="•"/>
            </a:pPr>
            <a:r>
              <a:rPr lang="en-US" dirty="0" smtClean="0">
                <a:latin typeface="Arial" charset="0"/>
                <a:cs typeface="Arial" charset="0"/>
              </a:rPr>
              <a:t> Are there any debugging tips or processes Support should follow?</a:t>
            </a:r>
          </a:p>
          <a:p>
            <a:pPr eaLnBrk="1" hangingPunct="1">
              <a:lnSpc>
                <a:spcPct val="80000"/>
              </a:lnSpc>
              <a:spcBef>
                <a:spcPct val="0"/>
              </a:spcBef>
            </a:pPr>
            <a:endParaRPr lang="en-US" dirty="0" smtClean="0">
              <a:latin typeface="Arial" charset="0"/>
              <a:cs typeface="Arial" charset="0"/>
            </a:endParaRPr>
          </a:p>
          <a:p>
            <a:pPr eaLnBrk="1" hangingPunct="1">
              <a:lnSpc>
                <a:spcPct val="80000"/>
              </a:lnSpc>
              <a:spcBef>
                <a:spcPct val="0"/>
              </a:spcBef>
            </a:pPr>
            <a:r>
              <a:rPr lang="en-US" u="sng" dirty="0" smtClean="0">
                <a:latin typeface="Arial" charset="0"/>
                <a:cs typeface="Arial" charset="0"/>
              </a:rPr>
              <a:t>Release Number </a:t>
            </a:r>
            <a:r>
              <a:rPr lang="en-US" dirty="0" smtClean="0">
                <a:latin typeface="Arial" charset="0"/>
                <a:cs typeface="Arial" charset="0"/>
              </a:rPr>
              <a:t>– Tech Marketing to add icon closer to release date.</a:t>
            </a:r>
          </a:p>
        </p:txBody>
      </p:sp>
      <p:sp>
        <p:nvSpPr>
          <p:cNvPr id="204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fontAlgn="auto" hangingPunct="1">
              <a:spcBef>
                <a:spcPts val="0"/>
              </a:spcBef>
              <a:spcAft>
                <a:spcPts val="0"/>
              </a:spcAft>
            </a:pPr>
            <a:fld id="{226F1B1E-8703-4D25-A925-42481A2F9A4B}" type="slidenum">
              <a:rPr lang="en-US" sz="1200">
                <a:solidFill>
                  <a:prstClr val="black"/>
                </a:solidFill>
                <a:latin typeface="Calibri" pitchFamily="34" charset="0"/>
              </a:rPr>
              <a:pPr algn="r" eaLnBrk="1" fontAlgn="auto" hangingPunct="1">
                <a:spcBef>
                  <a:spcPts val="0"/>
                </a:spcBef>
                <a:spcAft>
                  <a:spcPts val="0"/>
                </a:spcAft>
              </a:pPr>
              <a:t>52</a:t>
            </a:fld>
            <a:endParaRPr lang="en-US" sz="1200" dirty="0">
              <a:solidFill>
                <a:prstClr val="black"/>
              </a:solidFill>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smtClean="0">
              <a:latin typeface="Arial" pitchFamily="34" charset="0"/>
              <a:cs typeface="Arial" pitchFamily="34" charset="0"/>
            </a:endParaRPr>
          </a:p>
          <a:p>
            <a:r>
              <a:rPr lang="en-US" sz="1200" b="1" dirty="0" smtClean="0"/>
              <a:t>Checking Systems Programmatically With the Model Advisor</a:t>
            </a:r>
          </a:p>
          <a:p>
            <a:r>
              <a:rPr lang="en-US" sz="1200" dirty="0" smtClean="0"/>
              <a:t>Previously, you could check systems programmatically using the</a:t>
            </a:r>
          </a:p>
          <a:p>
            <a:r>
              <a:rPr lang="en-US" sz="1200" dirty="0" smtClean="0"/>
              <a:t>Simulink.ModelAdvisor class, requiring many steps to check only one</a:t>
            </a:r>
          </a:p>
          <a:p>
            <a:r>
              <a:rPr lang="en-US" sz="1200" dirty="0" smtClean="0"/>
              <a:t>system at a time. Now you can check systems using the ModelAdvisor.run</a:t>
            </a:r>
          </a:p>
          <a:p>
            <a:r>
              <a:rPr lang="en-US" sz="1200" dirty="0" smtClean="0"/>
              <a:t>function. Using this function, you can create a MATLAB file for distribution</a:t>
            </a:r>
          </a:p>
          <a:p>
            <a:r>
              <a:rPr lang="en-US" sz="1200" dirty="0" smtClean="0"/>
              <a:t>that specifies a list of checks or a Model Advisor configuration file to run</a:t>
            </a:r>
          </a:p>
          <a:p>
            <a:r>
              <a:rPr lang="en-US" sz="1200" dirty="0" smtClean="0"/>
              <a:t>against any number of systems simultaneously.</a:t>
            </a:r>
          </a:p>
          <a:p>
            <a:r>
              <a:rPr lang="en-US" sz="1200" dirty="0" smtClean="0"/>
              <a:t>Additionally, the following functions are available for reviewing results. You</a:t>
            </a:r>
          </a:p>
          <a:p>
            <a:r>
              <a:rPr lang="en-US" sz="1200" dirty="0" smtClean="0"/>
              <a:t>can use these functions to determine which checks failed on which systems</a:t>
            </a:r>
          </a:p>
          <a:p>
            <a:r>
              <a:rPr lang="en-US" sz="1200" dirty="0" smtClean="0"/>
              <a:t>and archive the results for accessing at a later time.</a:t>
            </a:r>
          </a:p>
          <a:p>
            <a:r>
              <a:rPr lang="en-US" sz="1200" dirty="0" smtClean="0"/>
              <a:t>If you have a Parallel Computing Toolbox™ license and a multicore machine,</a:t>
            </a:r>
          </a:p>
          <a:p>
            <a:r>
              <a:rPr lang="en-US" sz="1200" dirty="0" smtClean="0"/>
              <a:t>to improve performance, you can run the Model Advisor on multiple systems</a:t>
            </a:r>
          </a:p>
          <a:p>
            <a:r>
              <a:rPr lang="en-US" sz="1200" dirty="0" smtClean="0"/>
              <a:t>in parallel.</a:t>
            </a:r>
          </a:p>
          <a:p>
            <a:r>
              <a:rPr lang="en-US" sz="1200" dirty="0" smtClean="0"/>
              <a:t>For details, see the ModelAdvisor.run reference page and “Checking</a:t>
            </a:r>
          </a:p>
          <a:p>
            <a:r>
              <a:rPr lang="en-US" sz="1200" dirty="0" smtClean="0"/>
              <a:t>Systems with the Model Advisor” in the Simulink Verification and Validation</a:t>
            </a:r>
          </a:p>
          <a:p>
            <a:r>
              <a:rPr lang="en-US" sz="1200" dirty="0" smtClean="0"/>
              <a:t>documentation.</a:t>
            </a:r>
          </a:p>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Easy way to run Model Advisor checks for multiple models. Review</a:t>
            </a:r>
            <a:r>
              <a:rPr lang="en-US" baseline="0" dirty="0" smtClean="0">
                <a:latin typeface="Arial" pitchFamily="34" charset="0"/>
                <a:cs typeface="Arial" pitchFamily="34" charset="0"/>
              </a:rPr>
              <a:t> and archive results.</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sz="1200" dirty="0" smtClean="0">
                <a:solidFill>
                  <a:prstClr val="black"/>
                </a:solidFill>
              </a:rPr>
              <a:t>Run Model</a:t>
            </a:r>
            <a:r>
              <a:rPr lang="en-US" sz="1200" baseline="0" dirty="0" smtClean="0">
                <a:solidFill>
                  <a:prstClr val="black"/>
                </a:solidFill>
              </a:rPr>
              <a:t> Advisor checks on multiple models using checkID array or a configuration file. For obtaining checkID’s of checks use the </a:t>
            </a:r>
            <a:r>
              <a:rPr lang="en-US" sz="1200" dirty="0" smtClean="0">
                <a:solidFill>
                  <a:prstClr val="black"/>
                </a:solidFill>
              </a:rPr>
              <a:t>‘Send ID</a:t>
            </a:r>
            <a:r>
              <a:rPr lang="en-US" sz="1200" baseline="0" dirty="0" smtClean="0">
                <a:solidFill>
                  <a:prstClr val="black"/>
                </a:solidFill>
              </a:rPr>
              <a:t> to workspace’ </a:t>
            </a:r>
            <a:r>
              <a:rPr lang="en-US" sz="1200" dirty="0" smtClean="0">
                <a:solidFill>
                  <a:prstClr val="black"/>
                </a:solidFill>
              </a:rPr>
              <a:t>option for each node in Model Advisor (on Right-Click).</a:t>
            </a:r>
          </a:p>
          <a:p>
            <a:pPr>
              <a:lnSpc>
                <a:spcPct val="80000"/>
              </a:lnSpc>
            </a:pPr>
            <a:r>
              <a:rPr lang="en-US" dirty="0" smtClean="0">
                <a:latin typeface="Arial" pitchFamily="34" charset="0"/>
                <a:cs typeface="Arial" pitchFamily="34" charset="0"/>
              </a:rPr>
              <a:t>cmdLineRun = ModelAdvisor.run(mdlList, checkIDList, 'verbose', 'on')</a:t>
            </a:r>
          </a:p>
          <a:p>
            <a:pPr>
              <a:lnSpc>
                <a:spcPct val="80000"/>
              </a:lnSpc>
            </a:pPr>
            <a:r>
              <a:rPr lang="en-US" dirty="0" smtClean="0">
                <a:latin typeface="Arial" pitchFamily="34" charset="0"/>
                <a:cs typeface="Arial" pitchFamily="34" charset="0"/>
              </a:rPr>
              <a:t>cmdLineRun = ModelAdvisor.run(mdlList , ‘-configuration’, ‘conf.mat’, 'verbose', 'on')</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en-US" dirty="0" smtClean="0">
                <a:latin typeface="Arial" pitchFamily="34" charset="0"/>
                <a:cs typeface="Arial" pitchFamily="34" charset="0"/>
              </a:rPr>
              <a:t>Running Model Advisor in parallel requires</a:t>
            </a:r>
            <a:r>
              <a:rPr lang="en-US" baseline="0" dirty="0" smtClean="0">
                <a:latin typeface="Arial" pitchFamily="34" charset="0"/>
                <a:cs typeface="Arial" pitchFamily="34" charset="0"/>
              </a:rPr>
              <a:t> Parallel Computing Toolbox</a:t>
            </a: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R2010b</a:t>
            </a: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53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294967295"/>
          </p:nvPr>
        </p:nvSpPr>
        <p:spPr bwMode="auto">
          <a:xfrm>
            <a:off x="0" y="8685234"/>
            <a:ext cx="2971593" cy="457200"/>
          </a:xfrm>
          <a:prstGeom prst="rect">
            <a:avLst/>
          </a:prstGeom>
          <a:noFill/>
          <a:ln>
            <a:miter lim="800000"/>
            <a:headEnd/>
            <a:tailEnd/>
          </a:ln>
        </p:spPr>
        <p:txBody>
          <a:bodyPr lIns="91429" tIns="45714" rIns="91429" bIns="45714"/>
          <a:lstStyle/>
          <a:p>
            <a:r>
              <a:rPr lang="en-US">
                <a:solidFill>
                  <a:prstClr val="black"/>
                </a:solidFill>
              </a:rPr>
              <a:t>The MathWorks</a:t>
            </a:r>
          </a:p>
        </p:txBody>
      </p:sp>
      <p:sp>
        <p:nvSpPr>
          <p:cNvPr id="37891" name="Rectangle 7"/>
          <p:cNvSpPr>
            <a:spLocks noGrp="1" noChangeArrowheads="1"/>
          </p:cNvSpPr>
          <p:nvPr>
            <p:ph type="sldNum" sz="quarter" idx="5"/>
          </p:nvPr>
        </p:nvSpPr>
        <p:spPr>
          <a:noFill/>
        </p:spPr>
        <p:txBody>
          <a:bodyPr/>
          <a:lstStyle/>
          <a:p>
            <a:fld id="{38B69573-39EE-42E1-A096-D8EAFA830E5A}" type="slidenum">
              <a:rPr lang="en-US">
                <a:solidFill>
                  <a:prstClr val="black"/>
                </a:solidFill>
              </a:rPr>
              <a:pPr/>
              <a:t>7</a:t>
            </a:fld>
            <a:endParaRPr lang="en-US">
              <a:solidFill>
                <a:prstClr val="black"/>
              </a:solidFill>
            </a:endParaRPr>
          </a:p>
        </p:txBody>
      </p:sp>
      <p:sp>
        <p:nvSpPr>
          <p:cNvPr id="37892" name="Rectangle 2"/>
          <p:cNvSpPr>
            <a:spLocks noGrp="1" noRot="1" noChangeAspect="1" noChangeArrowheads="1" noTextEdit="1"/>
          </p:cNvSpPr>
          <p:nvPr>
            <p:ph type="sldImg"/>
          </p:nvPr>
        </p:nvSpPr>
        <p:spPr>
          <a:xfrm>
            <a:off x="1219200" y="525463"/>
            <a:ext cx="4419600" cy="3314700"/>
          </a:xfrm>
          <a:ln/>
        </p:spPr>
      </p:sp>
      <p:sp>
        <p:nvSpPr>
          <p:cNvPr id="37893" name="Rectangle 3"/>
          <p:cNvSpPr>
            <a:spLocks noGrp="1" noChangeArrowheads="1"/>
          </p:cNvSpPr>
          <p:nvPr>
            <p:ph type="body" idx="1"/>
          </p:nvPr>
        </p:nvSpPr>
        <p:spPr>
          <a:noFill/>
          <a:ln/>
        </p:spPr>
        <p:txBody>
          <a:bodyPr/>
          <a:lstStyle/>
          <a:p>
            <a:pPr eaLnBrk="1" hangingPunct="1"/>
            <a:endParaRPr lang="de-DE" smtClean="0">
              <a:latin typeface="Time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r>
              <a:rPr lang="en-US" b="1" dirty="0" smtClean="0">
                <a:latin typeface="Arial" pitchFamily="34" charset="0"/>
                <a:cs typeface="Arial" pitchFamily="34" charset="0"/>
              </a:rPr>
              <a:t>Motivation</a:t>
            </a:r>
          </a:p>
          <a:p>
            <a:pPr eaLnBrk="1" hangingPunct="1">
              <a:lnSpc>
                <a:spcPct val="80000"/>
              </a:lnSpc>
            </a:pPr>
            <a:r>
              <a:rPr lang="en-US" dirty="0" smtClean="0">
                <a:latin typeface="Arial" pitchFamily="34" charset="0"/>
                <a:cs typeface="Arial" pitchFamily="34" charset="0"/>
              </a:rPr>
              <a:t>Review</a:t>
            </a:r>
            <a:r>
              <a:rPr lang="en-US" baseline="0" dirty="0" smtClean="0">
                <a:latin typeface="Arial" pitchFamily="34" charset="0"/>
                <a:cs typeface="Arial" pitchFamily="34" charset="0"/>
              </a:rPr>
              <a:t> and archive capabilities</a:t>
            </a:r>
            <a:endParaRPr lang="en-US" dirty="0" smtClean="0">
              <a:latin typeface="Arial" pitchFamily="34" charset="0"/>
              <a:cs typeface="Arial" pitchFamily="34" charset="0"/>
            </a:endParaRPr>
          </a:p>
          <a:p>
            <a:pPr eaLnBrk="1" hangingPunct="1">
              <a:lnSpc>
                <a:spcPct val="80000"/>
              </a:lnSpc>
            </a:pPr>
            <a:endParaRPr lang="en-US" dirty="0" smtClean="0">
              <a:latin typeface="Arial" pitchFamily="34" charset="0"/>
              <a:cs typeface="Arial" pitchFamily="34" charset="0"/>
            </a:endParaRPr>
          </a:p>
          <a:p>
            <a:pPr eaLnBrk="1" hangingPunct="1">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eaLnBrk="1" hangingPunct="1">
              <a:lnSpc>
                <a:spcPct val="80000"/>
              </a:lnSpc>
            </a:pPr>
            <a:r>
              <a:rPr lang="en-US" dirty="0" smtClean="0">
                <a:latin typeface="Arial" pitchFamily="34" charset="0"/>
                <a:cs typeface="Arial" pitchFamily="34" charset="0"/>
              </a:rPr>
              <a:t>To</a:t>
            </a:r>
            <a:r>
              <a:rPr lang="en-US" baseline="0" dirty="0" smtClean="0">
                <a:latin typeface="Arial" pitchFamily="34" charset="0"/>
                <a:cs typeface="Arial" pitchFamily="34" charset="0"/>
              </a:rPr>
              <a:t> review run results for multiple models, a new summary report is generated. Also, capability to export returned objects to model advisor is available.</a:t>
            </a:r>
            <a:endParaRPr lang="en-US" dirty="0" smtClean="0">
              <a:latin typeface="Arial" pitchFamily="34" charset="0"/>
              <a:cs typeface="Arial" pitchFamily="34" charset="0"/>
            </a:endParaRPr>
          </a:p>
          <a:p>
            <a:pPr eaLnBrk="1" hangingPunct="1">
              <a:lnSpc>
                <a:spcPct val="80000"/>
              </a:lnSpc>
            </a:pPr>
            <a:endParaRPr lang="en-US" dirty="0" smtClean="0">
              <a:latin typeface="Arial" pitchFamily="34" charset="0"/>
              <a:cs typeface="Arial" pitchFamily="34" charset="0"/>
            </a:endParaRPr>
          </a:p>
          <a:p>
            <a:pPr eaLnBrk="1" hangingPunct="1">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R2010b</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54</a:t>
            </a:fld>
            <a:endParaRPr lang="en-US"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xfrm>
            <a:off x="0" y="8685213"/>
            <a:ext cx="2971800" cy="457200"/>
          </a:xfrm>
          <a:prstGeom prst="rect">
            <a:avLst/>
          </a:prstGeom>
          <a:ln/>
        </p:spPr>
        <p:txBody>
          <a:bodyPr/>
          <a:lstStyle/>
          <a:p>
            <a:r>
              <a:rPr lang="en-US" dirty="0">
                <a:solidFill>
                  <a:prstClr val="black"/>
                </a:solidFill>
              </a:rPr>
              <a:t>The MathWorks</a:t>
            </a:r>
          </a:p>
        </p:txBody>
      </p:sp>
      <p:sp>
        <p:nvSpPr>
          <p:cNvPr id="7" name="Rectangle 7"/>
          <p:cNvSpPr>
            <a:spLocks noGrp="1" noChangeArrowheads="1"/>
          </p:cNvSpPr>
          <p:nvPr>
            <p:ph type="sldNum" sz="quarter" idx="5"/>
          </p:nvPr>
        </p:nvSpPr>
        <p:spPr>
          <a:ln/>
        </p:spPr>
        <p:txBody>
          <a:bodyPr/>
          <a:lstStyle/>
          <a:p>
            <a:fld id="{8794CCF9-24CA-48E1-8147-70F363ABC49E}" type="slidenum">
              <a:rPr lang="en-US">
                <a:solidFill>
                  <a:prstClr val="black"/>
                </a:solidFill>
              </a:rPr>
              <a:pPr/>
              <a:t>55</a:t>
            </a:fld>
            <a:endParaRPr lang="en-US" dirty="0">
              <a:solidFill>
                <a:prstClr val="black"/>
              </a:solidFill>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pPr lvl="1">
              <a:spcBef>
                <a:spcPct val="50000"/>
              </a:spcBef>
            </a:pPr>
            <a:r>
              <a:rPr lang="en-US" dirty="0"/>
              <a:t>These are the industry standard guidelines that the models can be verified against:</a:t>
            </a:r>
          </a:p>
          <a:p>
            <a:pPr lvl="1">
              <a:spcBef>
                <a:spcPct val="50000"/>
              </a:spcBef>
            </a:pPr>
            <a:r>
              <a:rPr lang="en-US" dirty="0"/>
              <a:t>The style guidelines by MAAB (which stands for the MathWorks Automotive Advisory Board )</a:t>
            </a:r>
          </a:p>
          <a:p>
            <a:pPr lvl="1">
              <a:spcBef>
                <a:spcPct val="50000"/>
              </a:spcBef>
            </a:pPr>
            <a:r>
              <a:rPr lang="en-US" dirty="0"/>
              <a:t>There are checks for the MathWorks guidelines for DO-178B standard and the IEC 61508 standard. These guidelines are an implementable subset of checks on the model that enable the generation of code that complies with industry standards.</a:t>
            </a:r>
          </a:p>
          <a:p>
            <a:pPr lvl="1">
              <a:spcBef>
                <a:spcPct val="50000"/>
              </a:spcBef>
            </a:pPr>
            <a:r>
              <a:rPr lang="de-DE" dirty="0" smtClean="0"/>
              <a:t>Recently we added checks</a:t>
            </a:r>
            <a:r>
              <a:rPr lang="de-DE" baseline="0" dirty="0" smtClean="0"/>
              <a:t> and guidelines to </a:t>
            </a:r>
            <a:endParaRPr lang="en-US" dirty="0"/>
          </a:p>
          <a:p>
            <a:pPr lvl="1">
              <a:spcBef>
                <a:spcPct val="50000"/>
              </a:spcBef>
            </a:pP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One or two sentences describing the problem in terms of how customers phrased or think of the issue. Consider both the feature and the workflow motivations.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dirty="0" smtClean="0">
                <a:latin typeface="Arial" pitchFamily="34" charset="0"/>
                <a:cs typeface="Arial" pitchFamily="34" charset="0"/>
              </a:rPr>
              <a:t>More details as appropriate. How does it integrate with other features and products?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Doc Reference</a:t>
            </a:r>
          </a:p>
          <a:p>
            <a:pPr>
              <a:lnSpc>
                <a:spcPct val="80000"/>
              </a:lnSpc>
            </a:pPr>
            <a:r>
              <a:rPr lang="en-US" dirty="0" smtClean="0">
                <a:latin typeface="Arial" pitchFamily="34" charset="0"/>
                <a:cs typeface="Arial" pitchFamily="34" charset="0"/>
              </a:rPr>
              <a:t>In addition to release notes, which should be the source for most of the information on this slide.  Add a doc reference if 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Demo</a:t>
            </a:r>
          </a:p>
          <a:p>
            <a:pPr>
              <a:lnSpc>
                <a:spcPct val="80000"/>
              </a:lnSpc>
            </a:pPr>
            <a:r>
              <a:rPr lang="en-US" dirty="0" smtClean="0">
                <a:latin typeface="Arial" pitchFamily="34" charset="0"/>
                <a:cs typeface="Arial" pitchFamily="34" charset="0"/>
              </a:rPr>
              <a:t>Shipping demo name</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en-US" dirty="0" smtClean="0">
                <a:latin typeface="Arial" pitchFamily="34" charset="0"/>
                <a:cs typeface="Arial" pitchFamily="34" charset="0"/>
              </a:rPr>
              <a:t>What are the current limitations? Are there problems end users are likely to run into? Are there Workarounds? Is anything likely to break, not just feature or product but interoperability with other products?</a:t>
            </a:r>
          </a:p>
          <a:p>
            <a:pPr>
              <a:lnSpc>
                <a:spcPct val="80000"/>
              </a:lnSpc>
            </a:pPr>
            <a:endParaRPr lang="en-US" dirty="0" smtClean="0">
              <a:latin typeface="Arial" pitchFamily="34" charset="0"/>
              <a:cs typeface="Arial" pitchFamily="34" charset="0"/>
            </a:endParaRPr>
          </a:p>
          <a:p>
            <a:pPr>
              <a:lnSpc>
                <a:spcPct val="80000"/>
              </a:lnSpc>
            </a:pPr>
            <a:r>
              <a:rPr lang="en-US" b="1" i="1" dirty="0" smtClean="0">
                <a:latin typeface="Arial" pitchFamily="34" charset="0"/>
                <a:cs typeface="Arial" pitchFamily="34" charset="0"/>
              </a:rPr>
              <a:t>Questions and Debugging Tips (for MathWorks Support team)</a:t>
            </a:r>
          </a:p>
          <a:p>
            <a:pPr>
              <a:lnSpc>
                <a:spcPct val="80000"/>
              </a:lnSpc>
              <a:buFontTx/>
              <a:buChar char="•"/>
            </a:pPr>
            <a:r>
              <a:rPr lang="en-US" dirty="0" smtClean="0">
                <a:latin typeface="Arial" pitchFamily="34" charset="0"/>
                <a:cs typeface="Arial" pitchFamily="34" charset="0"/>
              </a:rPr>
              <a:t> What questions might end users ask? </a:t>
            </a:r>
          </a:p>
          <a:p>
            <a:pPr>
              <a:lnSpc>
                <a:spcPct val="80000"/>
              </a:lnSpc>
              <a:buFontTx/>
              <a:buChar char="•"/>
            </a:pPr>
            <a:r>
              <a:rPr lang="en-US" dirty="0" smtClean="0">
                <a:latin typeface="Arial" pitchFamily="34" charset="0"/>
                <a:cs typeface="Arial" pitchFamily="34" charset="0"/>
              </a:rPr>
              <a:t> What should Support try out when end users run into problems? </a:t>
            </a:r>
          </a:p>
          <a:p>
            <a:pPr>
              <a:lnSpc>
                <a:spcPct val="80000"/>
              </a:lnSpc>
              <a:buFontTx/>
              <a:buChar char="•"/>
            </a:pPr>
            <a:r>
              <a:rPr lang="en-US" dirty="0" smtClean="0">
                <a:latin typeface="Arial" pitchFamily="34" charset="0"/>
                <a:cs typeface="Arial" pitchFamily="34" charset="0"/>
              </a:rPr>
              <a:t> Are there any debugging tips or processes Support should follow?</a:t>
            </a: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Tech Marketing to add icon closer to release date.</a:t>
            </a: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56</a:t>
            </a:fld>
            <a:endParaRPr 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buFont typeface="Arial" pitchFamily="34" charset="0"/>
              <a:buNone/>
            </a:pPr>
            <a:r>
              <a:rPr lang="en-US" sz="1200" b="0" dirty="0" smtClean="0"/>
              <a:t>• “Check usage of return values from a graphical function in Stateflow charts”</a:t>
            </a:r>
          </a:p>
          <a:p>
            <a:r>
              <a:rPr lang="en-US" sz="1200" b="0" dirty="0" smtClean="0"/>
              <a:t>• “Check for pointers in Stateflow charts”</a:t>
            </a:r>
          </a:p>
          <a:p>
            <a:r>
              <a:rPr lang="en-US" sz="1200" b="0" dirty="0" smtClean="0"/>
              <a:t>• “Check for event broadcasts in Stateflow charts”</a:t>
            </a:r>
          </a:p>
          <a:p>
            <a:r>
              <a:rPr lang="en-US" sz="1200" b="0" dirty="0" smtClean="0"/>
              <a:t>• “Check for MATLAB expressions in Stateflow charts”</a:t>
            </a:r>
          </a:p>
          <a:p>
            <a:r>
              <a:rPr lang="en-US" sz="1200" b="0" dirty="0" smtClean="0"/>
              <a:t>• “Check for bitwise operations in Stateflow charts”</a:t>
            </a:r>
          </a:p>
          <a:p>
            <a:r>
              <a:rPr lang="en-US" sz="1200" b="0" dirty="0" smtClean="0"/>
              <a:t>• “Check for comparison operations in Stateflow charts”</a:t>
            </a:r>
          </a:p>
          <a:p>
            <a:r>
              <a:rPr lang="en-US" sz="1200" b="0" dirty="0" smtClean="0"/>
              <a:t>• “Check for unary minus operations on unsigned integers in Stateflow</a:t>
            </a:r>
            <a:r>
              <a:rPr lang="en-US" sz="1200" b="0" baseline="0" dirty="0" smtClean="0"/>
              <a:t> </a:t>
            </a:r>
            <a:r>
              <a:rPr lang="en-US" sz="1200" b="0" dirty="0" smtClean="0"/>
              <a:t>charts”</a:t>
            </a:r>
          </a:p>
          <a:p>
            <a:r>
              <a:rPr lang="en-US" sz="1200" b="0" dirty="0" smtClean="0"/>
              <a:t>• “Check for equality operations between floating-point expressions in Stateflow charts”</a:t>
            </a:r>
          </a:p>
          <a:p>
            <a:r>
              <a:rPr lang="en-US" sz="1200" b="0" dirty="0" smtClean="0"/>
              <a:t>•  </a:t>
            </a:r>
            <a:r>
              <a:rPr lang="en-US" sz="1200" dirty="0" smtClean="0"/>
              <a:t>“Check transition actions in Stateflow charts”. </a:t>
            </a:r>
            <a:endParaRPr lang="en-US" b="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58</a:t>
            </a:fld>
            <a:endParaRPr lang="en-US"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r>
              <a:rPr lang="en-US" b="1" dirty="0" smtClean="0">
                <a:solidFill>
                  <a:srgbClr val="FF0000"/>
                </a:solidFill>
                <a:latin typeface="Arial" pitchFamily="34" charset="0"/>
                <a:cs typeface="Arial" pitchFamily="34" charset="0"/>
              </a:rPr>
              <a:t>Must be suitable for customers </a:t>
            </a:r>
            <a:r>
              <a:rPr lang="en-US" b="1" dirty="0" smtClean="0">
                <a:latin typeface="Arial" pitchFamily="34" charset="0"/>
                <a:cs typeface="Arial" pitchFamily="34" charset="0"/>
              </a:rPr>
              <a:t>as the slide will be made available for external use at the time of release.</a:t>
            </a:r>
          </a:p>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One or two sentences describing the problem in terms of how customers phrased or think of the issue. Consider both the feature and the workflow motivations.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dirty="0" smtClean="0">
                <a:latin typeface="Arial" pitchFamily="34" charset="0"/>
                <a:cs typeface="Arial" pitchFamily="34" charset="0"/>
              </a:rPr>
              <a:t>More details as appropriate. How does it integrate with other features and products?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Doc Reference</a:t>
            </a:r>
          </a:p>
          <a:p>
            <a:pPr>
              <a:lnSpc>
                <a:spcPct val="80000"/>
              </a:lnSpc>
            </a:pPr>
            <a:r>
              <a:rPr lang="en-US" dirty="0" smtClean="0">
                <a:latin typeface="Arial" pitchFamily="34" charset="0"/>
                <a:cs typeface="Arial" pitchFamily="34" charset="0"/>
              </a:rPr>
              <a:t>In addition to release notes, which should be the source for most of the information on this slide.  Add a doc reference if 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Demo</a:t>
            </a:r>
          </a:p>
          <a:p>
            <a:pPr>
              <a:lnSpc>
                <a:spcPct val="80000"/>
              </a:lnSpc>
              <a:buFontTx/>
              <a:buNone/>
            </a:pPr>
            <a:r>
              <a:rPr lang="en-US" dirty="0" smtClean="0">
                <a:latin typeface="Arial" pitchFamily="34" charset="0"/>
                <a:cs typeface="Arial" pitchFamily="34" charset="0"/>
              </a:rPr>
              <a:t>No</a:t>
            </a:r>
            <a:r>
              <a:rPr lang="en-US" baseline="0" dirty="0" smtClean="0">
                <a:latin typeface="Arial" pitchFamily="34" charset="0"/>
                <a:cs typeface="Arial" pitchFamily="34" charset="0"/>
              </a:rPr>
              <a:t> shipping demo in R2010a</a:t>
            </a:r>
          </a:p>
          <a:p>
            <a:pPr marL="228600" indent="-228600">
              <a:lnSpc>
                <a:spcPct val="80000"/>
              </a:lnSpc>
              <a:buFontTx/>
              <a:buAutoNum type="arabicParenBoth"/>
            </a:pPr>
            <a:r>
              <a:rPr lang="de-DE" dirty="0" smtClean="0">
                <a:latin typeface="Arial" pitchFamily="34" charset="0"/>
                <a:cs typeface="Arial" pitchFamily="34" charset="0"/>
              </a:rPr>
              <a:t>Open</a:t>
            </a:r>
            <a:r>
              <a:rPr lang="de-DE" baseline="0" dirty="0" smtClean="0">
                <a:latin typeface="Arial" pitchFamily="34" charset="0"/>
                <a:cs typeface="Arial" pitchFamily="34" charset="0"/>
              </a:rPr>
              <a:t> any model set up for code generation using an .ert target</a:t>
            </a:r>
          </a:p>
          <a:p>
            <a:pPr marL="228600" indent="-228600">
              <a:lnSpc>
                <a:spcPct val="80000"/>
              </a:lnSpc>
              <a:buFontTx/>
              <a:buAutoNum type="arabicParenBoth"/>
            </a:pPr>
            <a:r>
              <a:rPr lang="de-DE" baseline="0" dirty="0" smtClean="0">
                <a:latin typeface="Arial" pitchFamily="34" charset="0"/>
                <a:cs typeface="Arial" pitchFamily="34" charset="0"/>
              </a:rPr>
              <a:t> Start Model Advisor</a:t>
            </a:r>
          </a:p>
          <a:p>
            <a:pPr marL="228600" indent="-228600">
              <a:lnSpc>
                <a:spcPct val="80000"/>
              </a:lnSpc>
              <a:buFontTx/>
              <a:buAutoNum type="arabicParenBoth"/>
            </a:pPr>
            <a:r>
              <a:rPr lang="de-DE" baseline="0" dirty="0" smtClean="0">
                <a:latin typeface="Arial" pitchFamily="34" charset="0"/>
                <a:cs typeface="Arial" pitchFamily="34" charset="0"/>
              </a:rPr>
              <a:t>Go to By Product &gt; Real-Time Workshop Embedded Coder </a:t>
            </a:r>
          </a:p>
          <a:p>
            <a:pPr marL="228600" indent="-228600">
              <a:lnSpc>
                <a:spcPct val="80000"/>
              </a:lnSpc>
              <a:buFontTx/>
              <a:buAutoNum type="arabicParenBoth"/>
            </a:pPr>
            <a:r>
              <a:rPr lang="de-DE" baseline="0" dirty="0" smtClean="0">
                <a:latin typeface="Arial" pitchFamily="34" charset="0"/>
                <a:cs typeface="Arial" pitchFamily="34" charset="0"/>
              </a:rPr>
              <a:t>Select and run the following checks</a:t>
            </a:r>
          </a:p>
          <a:p>
            <a:pPr marL="228600" indent="-228600">
              <a:lnSpc>
                <a:spcPct val="80000"/>
              </a:lnSpc>
              <a:buFontTx/>
              <a:buNone/>
            </a:pPr>
            <a:r>
              <a:rPr lang="de-DE" baseline="0" dirty="0" smtClean="0">
                <a:latin typeface="Arial" pitchFamily="34" charset="0"/>
                <a:cs typeface="Arial" pitchFamily="34" charset="0"/>
              </a:rPr>
              <a:t>	- Check configuration parameters for MISRA-C:2004 compliance</a:t>
            </a:r>
          </a:p>
          <a:p>
            <a:pPr marL="228600" indent="-228600">
              <a:lnSpc>
                <a:spcPct val="80000"/>
              </a:lnSpc>
              <a:buFontTx/>
              <a:buNone/>
            </a:pPr>
            <a:r>
              <a:rPr lang="de-DE" baseline="0" dirty="0" smtClean="0">
                <a:latin typeface="Arial" pitchFamily="34" charset="0"/>
                <a:cs typeface="Arial" pitchFamily="34" charset="0"/>
              </a:rPr>
              <a:t>     - Check for blocks not recommended for MISRA-C:2004 compliance</a:t>
            </a:r>
          </a:p>
          <a:p>
            <a:pPr marL="228600" indent="-228600">
              <a:lnSpc>
                <a:spcPct val="80000"/>
              </a:lnSpc>
              <a:buFontTx/>
              <a:buNone/>
            </a:pPr>
            <a:endParaRPr lang="en-US" dirty="0" smtClean="0">
              <a:latin typeface="Arial" pitchFamily="34" charset="0"/>
              <a:cs typeface="Arial" pitchFamily="34" charset="0"/>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de-DE" dirty="0" smtClean="0">
                <a:latin typeface="Arial" pitchFamily="34" charset="0"/>
                <a:cs typeface="Arial" pitchFamily="34" charset="0"/>
              </a:rPr>
              <a:t>Note:</a:t>
            </a:r>
            <a:r>
              <a:rPr lang="de-DE" baseline="0" dirty="0" smtClean="0">
                <a:latin typeface="Arial" pitchFamily="34" charset="0"/>
                <a:cs typeface="Arial" pitchFamily="34" charset="0"/>
              </a:rPr>
              <a:t> </a:t>
            </a:r>
            <a:r>
              <a:rPr lang="de-DE" dirty="0" smtClean="0">
                <a:latin typeface="Arial" pitchFamily="34" charset="0"/>
                <a:cs typeface="Arial" pitchFamily="34" charset="0"/>
              </a:rPr>
              <a:t>Passing these checks doesn‘t guarantee MISRA-C:2004 compliance. There are other influencing factors as well that won‘t be or</a:t>
            </a:r>
            <a:r>
              <a:rPr lang="de-DE" baseline="0" dirty="0" smtClean="0">
                <a:latin typeface="Arial" pitchFamily="34" charset="0"/>
                <a:cs typeface="Arial" pitchFamily="34" charset="0"/>
              </a:rPr>
              <a:t> cannot be </a:t>
            </a:r>
            <a:r>
              <a:rPr lang="de-DE" dirty="0" smtClean="0">
                <a:latin typeface="Arial" pitchFamily="34" charset="0"/>
                <a:cs typeface="Arial" pitchFamily="34" charset="0"/>
              </a:rPr>
              <a:t>checked.</a:t>
            </a:r>
          </a:p>
          <a:p>
            <a:pPr>
              <a:lnSpc>
                <a:spcPct val="80000"/>
              </a:lnSpc>
            </a:pPr>
            <a:r>
              <a:rPr lang="de-DE" dirty="0" smtClean="0">
                <a:latin typeface="Arial" pitchFamily="34" charset="0"/>
                <a:cs typeface="Arial" pitchFamily="34" charset="0"/>
              </a:rPr>
              <a:t>See the MathWorks MISRA-C:2004 Comppliance</a:t>
            </a:r>
            <a:r>
              <a:rPr lang="de-DE" baseline="0" dirty="0" smtClean="0">
                <a:latin typeface="Arial" pitchFamily="34" charset="0"/>
                <a:cs typeface="Arial" pitchFamily="34" charset="0"/>
              </a:rPr>
              <a:t> Documentation for further information on increasing MISRA-C:2004 compliance of generated code</a:t>
            </a:r>
          </a:p>
          <a:p>
            <a:pPr>
              <a:lnSpc>
                <a:spcPct val="80000"/>
              </a:lnSpc>
            </a:pPr>
            <a:r>
              <a:rPr lang="de-DE" baseline="0" dirty="0" smtClean="0">
                <a:latin typeface="Arial" pitchFamily="34" charset="0"/>
                <a:cs typeface="Arial" pitchFamily="34" charset="0"/>
              </a:rPr>
              <a:t>Run the PolySpace MISRA C (R) checker on your final code to assess MISRA-C:2004 compliance</a:t>
            </a:r>
          </a:p>
          <a:p>
            <a:pPr>
              <a:lnSpc>
                <a:spcPct val="80000"/>
              </a:lnSpc>
            </a:pPr>
            <a:endParaRPr lang="de-DE" baseline="0" dirty="0" smtClean="0">
              <a:latin typeface="Arial" pitchFamily="34" charset="0"/>
              <a:cs typeface="Arial" pitchFamily="34" charset="0"/>
            </a:endParaRPr>
          </a:p>
          <a:p>
            <a:pPr>
              <a:lnSpc>
                <a:spcPct val="80000"/>
              </a:lnSpc>
            </a:pPr>
            <a:r>
              <a:rPr lang="en-US" b="1" i="1" dirty="0" smtClean="0">
                <a:latin typeface="Arial" pitchFamily="34" charset="0"/>
                <a:cs typeface="Arial" pitchFamily="34" charset="0"/>
              </a:rPr>
              <a:t>Questions and Debugging Tips (for MathWorks Support team)</a:t>
            </a:r>
          </a:p>
          <a:p>
            <a:pPr>
              <a:lnSpc>
                <a:spcPct val="80000"/>
              </a:lnSpc>
              <a:buFontTx/>
              <a:buChar char="•"/>
            </a:pPr>
            <a:r>
              <a:rPr lang="en-US" dirty="0" smtClean="0">
                <a:latin typeface="Arial" pitchFamily="34" charset="0"/>
                <a:cs typeface="Arial" pitchFamily="34" charset="0"/>
              </a:rPr>
              <a:t> What questions might end users ask? </a:t>
            </a:r>
          </a:p>
          <a:p>
            <a:pPr>
              <a:lnSpc>
                <a:spcPct val="80000"/>
              </a:lnSpc>
              <a:buFontTx/>
              <a:buChar char="•"/>
            </a:pPr>
            <a:r>
              <a:rPr lang="en-US" dirty="0" smtClean="0">
                <a:latin typeface="Arial" pitchFamily="34" charset="0"/>
                <a:cs typeface="Arial" pitchFamily="34" charset="0"/>
              </a:rPr>
              <a:t> What should Support try out when end users run into problems? </a:t>
            </a:r>
          </a:p>
          <a:p>
            <a:pPr>
              <a:lnSpc>
                <a:spcPct val="80000"/>
              </a:lnSpc>
              <a:buFontTx/>
              <a:buChar char="•"/>
            </a:pPr>
            <a:r>
              <a:rPr lang="en-US" dirty="0" smtClean="0">
                <a:latin typeface="Arial" pitchFamily="34" charset="0"/>
                <a:cs typeface="Arial" pitchFamily="34" charset="0"/>
              </a:rPr>
              <a:t> Are there any debugging tips or processes Support should follow?</a:t>
            </a: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Tech Marketing to add icon closer to release date.</a:t>
            </a: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59</a:t>
            </a:fld>
            <a:endParaRPr 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60</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4622" y="526143"/>
            <a:ext cx="4348758" cy="3314095"/>
          </a:xfrm>
          <a:ln/>
        </p:spPr>
      </p:sp>
      <p:sp>
        <p:nvSpPr>
          <p:cNvPr id="41987" name="Notes Placeholder 2"/>
          <p:cNvSpPr>
            <a:spLocks noGrp="1"/>
          </p:cNvSpPr>
          <p:nvPr>
            <p:ph type="body" idx="1"/>
          </p:nvPr>
        </p:nvSpPr>
        <p:spPr>
          <a:noFill/>
          <a:ln/>
        </p:spPr>
        <p:txBody>
          <a:bodyPr>
            <a:normAutofit fontScale="92500" lnSpcReduction="20000"/>
          </a:bodyPr>
          <a:lstStyle/>
          <a:p>
            <a:pPr eaLnBrk="1" hangingPunct="1"/>
            <a:endParaRPr lang="de-DE" dirty="0" smtClean="0">
              <a:latin typeface="Times"/>
            </a:endParaRPr>
          </a:p>
          <a:p>
            <a:pPr eaLnBrk="1" hangingPunct="1"/>
            <a:endParaRPr lang="de-DE" dirty="0" smtClean="0">
              <a:latin typeface="Times"/>
            </a:endParaRPr>
          </a:p>
          <a:p>
            <a:pPr eaLnBrk="1" hangingPunct="1"/>
            <a:r>
              <a:rPr lang="de-DE" dirty="0" smtClean="0">
                <a:latin typeface="Times"/>
              </a:rPr>
              <a:t>ISO 26262 contains guidelines on how to detemine the ASIL level. </a:t>
            </a:r>
          </a:p>
          <a:p>
            <a:pPr eaLnBrk="1" hangingPunct="1"/>
            <a:r>
              <a:rPr lang="de-DE" dirty="0" smtClean="0">
                <a:latin typeface="Times"/>
              </a:rPr>
              <a:t>Usually the applicant needs to select the appropriate ASIL level for their system at the beginning of the safety life cylce. </a:t>
            </a:r>
          </a:p>
          <a:p>
            <a:pPr eaLnBrk="1" hangingPunct="1"/>
            <a:r>
              <a:rPr lang="de-DE" dirty="0" smtClean="0">
                <a:latin typeface="Times"/>
              </a:rPr>
              <a:t>The cert authorithy or internal cert department needs to approve the ASIL classification.</a:t>
            </a:r>
          </a:p>
          <a:p>
            <a:pPr eaLnBrk="1" hangingPunct="1"/>
            <a:r>
              <a:rPr lang="de-DE" dirty="0" smtClean="0">
                <a:latin typeface="Times"/>
              </a:rPr>
              <a:t>For sw development, we assume that the ASIL level has been already determined.</a:t>
            </a:r>
          </a:p>
          <a:p>
            <a:pPr eaLnBrk="1" hangingPunct="1"/>
            <a:endParaRPr lang="de-DE" dirty="0" smtClean="0">
              <a:latin typeface="Times"/>
            </a:endParaRPr>
          </a:p>
          <a:p>
            <a:pPr eaLnBrk="1" hangingPunct="1"/>
            <a:r>
              <a:rPr lang="de-DE" dirty="0" smtClean="0">
                <a:latin typeface="Times"/>
              </a:rPr>
              <a:t>Mention (non) correspondence of SIL and ASIL levels in voice over.</a:t>
            </a:r>
          </a:p>
          <a:p>
            <a:pPr eaLnBrk="1" hangingPunct="1"/>
            <a:endParaRPr lang="de-DE" dirty="0" smtClean="0">
              <a:latin typeface="Times"/>
            </a:endParaRPr>
          </a:p>
          <a:p>
            <a:pPr eaLnBrk="1" hangingPunct="1"/>
            <a:endParaRPr lang="de-DE" dirty="0" smtClean="0">
              <a:latin typeface="Times"/>
            </a:endParaRPr>
          </a:p>
          <a:p>
            <a:pPr eaLnBrk="1" hangingPunct="1"/>
            <a:endParaRPr lang="de-DE" dirty="0" smtClean="0">
              <a:latin typeface="Times"/>
            </a:endParaRPr>
          </a:p>
        </p:txBody>
      </p:sp>
      <p:sp>
        <p:nvSpPr>
          <p:cNvPr id="41988" name="Footer Placeholder 3"/>
          <p:cNvSpPr>
            <a:spLocks noGrp="1"/>
          </p:cNvSpPr>
          <p:nvPr>
            <p:ph type="ftr" sz="quarter" idx="4294967295"/>
          </p:nvPr>
        </p:nvSpPr>
        <p:spPr bwMode="auto">
          <a:xfrm>
            <a:off x="1" y="8685234"/>
            <a:ext cx="2971593" cy="457200"/>
          </a:xfrm>
          <a:prstGeom prst="rect">
            <a:avLst/>
          </a:prstGeom>
          <a:noFill/>
          <a:ln>
            <a:miter lim="800000"/>
            <a:headEnd/>
            <a:tailEnd/>
          </a:ln>
        </p:spPr>
        <p:txBody>
          <a:bodyPr lIns="91421" tIns="45710" rIns="91421" bIns="45710"/>
          <a:lstStyle/>
          <a:p>
            <a:r>
              <a:rPr lang="en-US">
                <a:solidFill>
                  <a:prstClr val="black"/>
                </a:solidFill>
              </a:rPr>
              <a:t>The MathWorks</a:t>
            </a:r>
          </a:p>
        </p:txBody>
      </p:sp>
      <p:sp>
        <p:nvSpPr>
          <p:cNvPr id="41989" name="Slide Number Placeholder 4"/>
          <p:cNvSpPr>
            <a:spLocks noGrp="1"/>
          </p:cNvSpPr>
          <p:nvPr>
            <p:ph type="sldNum" sz="quarter" idx="5"/>
          </p:nvPr>
        </p:nvSpPr>
        <p:spPr>
          <a:noFill/>
        </p:spPr>
        <p:txBody>
          <a:bodyPr/>
          <a:lstStyle/>
          <a:p>
            <a:fld id="{308F76FB-F5B2-404D-8F83-E9B884FC91A0}" type="slidenum">
              <a:rPr lang="en-US">
                <a:solidFill>
                  <a:prstClr val="black"/>
                </a:solidFill>
              </a:rPr>
              <a:pPr/>
              <a:t>8</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pPr eaLnBrk="1" hangingPunct="1">
              <a:buFont typeface="Wingdings" pitchFamily="2" charset="2"/>
              <a:buChar char="§"/>
            </a:pPr>
            <a:r>
              <a:rPr lang="de-DE" dirty="0" smtClean="0">
                <a:latin typeface="Times"/>
              </a:rPr>
              <a:t> ISO</a:t>
            </a:r>
            <a:r>
              <a:rPr lang="de-DE" baseline="0" dirty="0" smtClean="0">
                <a:latin typeface="Times"/>
              </a:rPr>
              <a:t> 26262 </a:t>
            </a:r>
            <a:r>
              <a:rPr lang="de-DE" baseline="0" dirty="0" err="1" smtClean="0">
                <a:latin typeface="Times"/>
              </a:rPr>
              <a:t>dash</a:t>
            </a:r>
            <a:r>
              <a:rPr lang="de-DE" baseline="0" dirty="0" smtClean="0">
                <a:latin typeface="Times"/>
              </a:rPr>
              <a:t> 6 </a:t>
            </a:r>
            <a:r>
              <a:rPr lang="de-DE" baseline="0" dirty="0" err="1" smtClean="0">
                <a:latin typeface="Times"/>
              </a:rPr>
              <a:t>is</a:t>
            </a:r>
            <a:r>
              <a:rPr lang="de-DE" baseline="0" dirty="0" smtClean="0">
                <a:latin typeface="Times"/>
              </a:rPr>
              <a:t> </a:t>
            </a:r>
            <a:r>
              <a:rPr lang="de-DE" baseline="0" dirty="0" err="1" smtClean="0">
                <a:latin typeface="Times"/>
              </a:rPr>
              <a:t>concerned</a:t>
            </a:r>
            <a:r>
              <a:rPr lang="de-DE" baseline="0" dirty="0" smtClean="0">
                <a:latin typeface="Times"/>
              </a:rPr>
              <a:t> </a:t>
            </a:r>
            <a:r>
              <a:rPr lang="de-DE" baseline="0" dirty="0" err="1" smtClean="0">
                <a:latin typeface="Times"/>
              </a:rPr>
              <a:t>with</a:t>
            </a:r>
            <a:r>
              <a:rPr lang="de-DE" baseline="0" dirty="0" smtClean="0">
                <a:latin typeface="Times"/>
              </a:rPr>
              <a:t> </a:t>
            </a:r>
            <a:r>
              <a:rPr lang="de-DE" baseline="0" dirty="0" err="1" smtClean="0">
                <a:latin typeface="Times"/>
              </a:rPr>
              <a:t>software</a:t>
            </a:r>
            <a:r>
              <a:rPr lang="de-DE" baseline="0" dirty="0" smtClean="0">
                <a:latin typeface="Times"/>
              </a:rPr>
              <a:t> </a:t>
            </a:r>
            <a:r>
              <a:rPr lang="de-DE" baseline="0" dirty="0" err="1" smtClean="0">
                <a:latin typeface="Times"/>
              </a:rPr>
              <a:t>development</a:t>
            </a:r>
            <a:r>
              <a:rPr lang="de-DE" baseline="0" dirty="0" smtClean="0">
                <a:latin typeface="Times"/>
              </a:rPr>
              <a:t> </a:t>
            </a:r>
            <a:r>
              <a:rPr lang="de-DE" baseline="0" dirty="0" err="1" smtClean="0">
                <a:latin typeface="Times"/>
              </a:rPr>
              <a:t>processes</a:t>
            </a:r>
            <a:r>
              <a:rPr lang="de-DE" baseline="0" dirty="0" smtClean="0">
                <a:latin typeface="Times"/>
              </a:rPr>
              <a:t> </a:t>
            </a:r>
            <a:r>
              <a:rPr lang="de-DE" baseline="0" dirty="0" err="1" smtClean="0">
                <a:latin typeface="Times"/>
              </a:rPr>
              <a:t>and</a:t>
            </a:r>
            <a:r>
              <a:rPr lang="de-DE" baseline="0" dirty="0" smtClean="0">
                <a:latin typeface="Times"/>
              </a:rPr>
              <a:t> </a:t>
            </a:r>
            <a:r>
              <a:rPr lang="de-DE" baseline="0" dirty="0" err="1" smtClean="0">
                <a:latin typeface="Times"/>
              </a:rPr>
              <a:t>includes</a:t>
            </a:r>
            <a:r>
              <a:rPr lang="de-DE" baseline="0" dirty="0" smtClean="0">
                <a:latin typeface="Times"/>
              </a:rPr>
              <a:t> </a:t>
            </a:r>
            <a:r>
              <a:rPr lang="de-DE" baseline="0" dirty="0" err="1" smtClean="0">
                <a:latin typeface="Times"/>
              </a:rPr>
              <a:t>information</a:t>
            </a:r>
            <a:r>
              <a:rPr lang="de-DE" baseline="0" dirty="0" smtClean="0">
                <a:latin typeface="Times"/>
              </a:rPr>
              <a:t> on </a:t>
            </a:r>
            <a:r>
              <a:rPr lang="de-DE" baseline="0" dirty="0" err="1" smtClean="0">
                <a:latin typeface="Times"/>
              </a:rPr>
              <a:t>the</a:t>
            </a:r>
            <a:r>
              <a:rPr lang="de-DE" baseline="0" dirty="0" smtClean="0">
                <a:latin typeface="Times"/>
              </a:rPr>
              <a:t> </a:t>
            </a:r>
            <a:r>
              <a:rPr lang="de-DE" baseline="0" dirty="0" err="1" smtClean="0">
                <a:latin typeface="Times"/>
              </a:rPr>
              <a:t>usage</a:t>
            </a:r>
            <a:r>
              <a:rPr lang="de-DE" baseline="0" dirty="0" smtClean="0">
                <a:latin typeface="Times"/>
              </a:rPr>
              <a:t> </a:t>
            </a:r>
            <a:r>
              <a:rPr lang="de-DE" baseline="0" dirty="0" err="1" smtClean="0">
                <a:latin typeface="Times"/>
              </a:rPr>
              <a:t>of</a:t>
            </a:r>
            <a:r>
              <a:rPr lang="de-DE" baseline="0" dirty="0" smtClean="0">
                <a:latin typeface="Times"/>
              </a:rPr>
              <a:t> MBD, </a:t>
            </a:r>
            <a:r>
              <a:rPr lang="de-DE" baseline="0" dirty="0" err="1" smtClean="0">
                <a:latin typeface="Times"/>
              </a:rPr>
              <a:t>early</a:t>
            </a:r>
            <a:r>
              <a:rPr lang="de-DE" baseline="0" dirty="0" smtClean="0">
                <a:latin typeface="Times"/>
              </a:rPr>
              <a:t> V&amp;V (such </a:t>
            </a:r>
            <a:r>
              <a:rPr lang="de-DE" baseline="0" dirty="0" err="1" smtClean="0">
                <a:latin typeface="Times"/>
              </a:rPr>
              <a:t>as</a:t>
            </a:r>
            <a:r>
              <a:rPr lang="de-DE" baseline="0" dirty="0" smtClean="0">
                <a:latin typeface="Times"/>
              </a:rPr>
              <a:t> </a:t>
            </a:r>
            <a:r>
              <a:rPr lang="de-DE" baseline="0" dirty="0" err="1" smtClean="0">
                <a:latin typeface="Times"/>
              </a:rPr>
              <a:t>testing</a:t>
            </a:r>
            <a:r>
              <a:rPr lang="de-DE" baseline="0" dirty="0" smtClean="0">
                <a:latin typeface="Times"/>
              </a:rPr>
              <a:t> </a:t>
            </a:r>
            <a:r>
              <a:rPr lang="de-DE" baseline="0" dirty="0" err="1" smtClean="0">
                <a:latin typeface="Times"/>
              </a:rPr>
              <a:t>at</a:t>
            </a:r>
            <a:r>
              <a:rPr lang="de-DE" baseline="0" dirty="0" smtClean="0">
                <a:latin typeface="Times"/>
              </a:rPr>
              <a:t> </a:t>
            </a:r>
            <a:r>
              <a:rPr lang="de-DE" baseline="0" dirty="0" err="1" smtClean="0">
                <a:latin typeface="Times"/>
              </a:rPr>
              <a:t>the</a:t>
            </a:r>
            <a:r>
              <a:rPr lang="de-DE" baseline="0" dirty="0" smtClean="0">
                <a:latin typeface="Times"/>
              </a:rPr>
              <a:t> model </a:t>
            </a:r>
            <a:r>
              <a:rPr lang="de-DE" baseline="0" dirty="0" err="1" smtClean="0">
                <a:latin typeface="Times"/>
              </a:rPr>
              <a:t>level</a:t>
            </a:r>
            <a:r>
              <a:rPr lang="de-DE" baseline="0" dirty="0" smtClean="0">
                <a:latin typeface="Times"/>
              </a:rPr>
              <a:t>) </a:t>
            </a:r>
            <a:r>
              <a:rPr lang="de-DE" baseline="0" dirty="0" err="1" smtClean="0">
                <a:latin typeface="Times"/>
              </a:rPr>
              <a:t>and</a:t>
            </a:r>
            <a:r>
              <a:rPr lang="de-DE" baseline="0" dirty="0" smtClean="0">
                <a:latin typeface="Times"/>
              </a:rPr>
              <a:t> PCG</a:t>
            </a:r>
          </a:p>
          <a:p>
            <a:pPr eaLnBrk="1" hangingPunct="1">
              <a:buFont typeface="Wingdings" pitchFamily="2" charset="2"/>
              <a:buChar char="§"/>
            </a:pPr>
            <a:r>
              <a:rPr lang="de-DE" baseline="0" dirty="0" smtClean="0">
                <a:latin typeface="Times"/>
              </a:rPr>
              <a:t> </a:t>
            </a:r>
            <a:r>
              <a:rPr lang="de-DE" dirty="0" smtClean="0">
                <a:latin typeface="Times"/>
              </a:rPr>
              <a:t>Part 8 </a:t>
            </a:r>
            <a:r>
              <a:rPr lang="de-DE" dirty="0" err="1" smtClean="0">
                <a:latin typeface="Times"/>
              </a:rPr>
              <a:t>is</a:t>
            </a:r>
            <a:r>
              <a:rPr lang="de-DE" dirty="0" smtClean="0">
                <a:latin typeface="Times"/>
              </a:rPr>
              <a:t> </a:t>
            </a:r>
            <a:r>
              <a:rPr lang="de-DE" dirty="0" err="1" smtClean="0">
                <a:latin typeface="Times"/>
              </a:rPr>
              <a:t>covers</a:t>
            </a:r>
            <a:r>
              <a:rPr lang="de-DE" dirty="0" smtClean="0">
                <a:latin typeface="Times"/>
              </a:rPr>
              <a:t> </a:t>
            </a:r>
            <a:r>
              <a:rPr lang="de-DE" dirty="0" err="1" smtClean="0">
                <a:latin typeface="Times"/>
              </a:rPr>
              <a:t>among</a:t>
            </a:r>
            <a:r>
              <a:rPr lang="de-DE" dirty="0" smtClean="0">
                <a:latin typeface="Times"/>
              </a:rPr>
              <a:t> </a:t>
            </a:r>
            <a:r>
              <a:rPr lang="de-DE" dirty="0" err="1" smtClean="0">
                <a:latin typeface="Times"/>
              </a:rPr>
              <a:t>other</a:t>
            </a:r>
            <a:r>
              <a:rPr lang="de-DE" dirty="0" smtClean="0">
                <a:latin typeface="Times"/>
              </a:rPr>
              <a:t> </a:t>
            </a:r>
            <a:r>
              <a:rPr lang="de-DE" dirty="0" err="1" smtClean="0">
                <a:latin typeface="Times"/>
              </a:rPr>
              <a:t>supporting</a:t>
            </a:r>
            <a:r>
              <a:rPr lang="de-DE" dirty="0" smtClean="0">
                <a:latin typeface="Times"/>
              </a:rPr>
              <a:t> </a:t>
            </a:r>
            <a:r>
              <a:rPr lang="de-DE" dirty="0" err="1" smtClean="0">
                <a:latin typeface="Times"/>
              </a:rPr>
              <a:t>processes</a:t>
            </a:r>
            <a:r>
              <a:rPr lang="de-DE" dirty="0" smtClean="0">
                <a:latin typeface="Times"/>
              </a:rPr>
              <a:t> </a:t>
            </a:r>
            <a:r>
              <a:rPr lang="de-DE" dirty="0" err="1" smtClean="0">
                <a:latin typeface="Times"/>
              </a:rPr>
              <a:t>tool</a:t>
            </a:r>
            <a:r>
              <a:rPr lang="de-DE" dirty="0" smtClean="0">
                <a:latin typeface="Times"/>
              </a:rPr>
              <a:t> </a:t>
            </a:r>
            <a:r>
              <a:rPr lang="de-DE" dirty="0" err="1" smtClean="0">
                <a:latin typeface="Times"/>
              </a:rPr>
              <a:t>qualification</a:t>
            </a:r>
            <a:r>
              <a:rPr lang="de-DE" dirty="0" smtClean="0">
                <a:latin typeface="Times"/>
              </a:rPr>
              <a:t> </a:t>
            </a:r>
            <a:r>
              <a:rPr lang="de-DE" dirty="0" err="1" smtClean="0">
                <a:latin typeface="Times"/>
              </a:rPr>
              <a:t>topics</a:t>
            </a:r>
            <a:endParaRPr lang="en-US" dirty="0" smtClean="0">
              <a:latin typeface="Times"/>
            </a:endParaRPr>
          </a:p>
          <a:p>
            <a:pPr eaLnBrk="1" hangingPunct="1"/>
            <a:endParaRPr lang="en-US" dirty="0" smtClean="0">
              <a:latin typeface="Times"/>
            </a:endParaRPr>
          </a:p>
        </p:txBody>
      </p:sp>
      <p:sp>
        <p:nvSpPr>
          <p:cNvPr id="174084" name="Slide Number Placeholder 3"/>
          <p:cNvSpPr>
            <a:spLocks noGrp="1"/>
          </p:cNvSpPr>
          <p:nvPr>
            <p:ph type="sldNum" sz="quarter" idx="5"/>
          </p:nvPr>
        </p:nvSpPr>
        <p:spPr>
          <a:noFill/>
        </p:spPr>
        <p:txBody>
          <a:bodyPr/>
          <a:lstStyle/>
          <a:p>
            <a:fld id="{7CDD98ED-5589-4925-9B21-E5434D59302E}" type="slidenum">
              <a:rPr lang="en-US" smtClean="0">
                <a:solidFill>
                  <a:prstClr val="black"/>
                </a:solidFill>
              </a:rPr>
              <a:pPr/>
              <a:t>9</a:t>
            </a:fld>
            <a:endParaRPr lang="en-US" smtClean="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381000"/>
            <a:ext cx="4570412"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11</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12</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smtClean="0">
              <a:latin typeface="Times"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lIns="91432" tIns="45716" rIns="91432" bIns="45716"/>
          <a:lstStyle/>
          <a:p>
            <a:r>
              <a:rPr lang="en-US" smtClean="0">
                <a:solidFill>
                  <a:prstClr val="black"/>
                </a:solidFill>
              </a:rPr>
              <a:t>The MathWorks</a:t>
            </a:r>
          </a:p>
        </p:txBody>
      </p:sp>
      <p:sp>
        <p:nvSpPr>
          <p:cNvPr id="12291" name="Rectangle 7"/>
          <p:cNvSpPr>
            <a:spLocks noGrp="1" noChangeArrowheads="1"/>
          </p:cNvSpPr>
          <p:nvPr>
            <p:ph type="sldNum" sz="quarter" idx="5"/>
          </p:nvPr>
        </p:nvSpPr>
        <p:spPr>
          <a:noFill/>
        </p:spPr>
        <p:txBody>
          <a:bodyPr/>
          <a:lstStyle/>
          <a:p>
            <a:fld id="{FA4BFCCA-8188-4CE3-8FD2-1B73F1C90F4C}" type="slidenum">
              <a:rPr lang="en-US" smtClean="0">
                <a:solidFill>
                  <a:prstClr val="black"/>
                </a:solidFill>
              </a:rPr>
              <a:pPr/>
              <a:t>13</a:t>
            </a:fld>
            <a:endParaRPr lang="en-US" smtClean="0">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r>
              <a:rPr lang="en-US" dirty="0" smtClean="0">
                <a:latin typeface="Times" pitchFamily="18" charset="0"/>
              </a:rPr>
              <a:t>Part 6 contains an entire annex on MBD. This annex emphasizes the advantages</a:t>
            </a:r>
            <a:r>
              <a:rPr lang="en-US" baseline="0" dirty="0" smtClean="0">
                <a:latin typeface="Times" pitchFamily="18" charset="0"/>
              </a:rPr>
              <a:t> of using models and</a:t>
            </a:r>
            <a:r>
              <a:rPr lang="en-US" dirty="0" smtClean="0">
                <a:latin typeface="Times" pitchFamily="18" charset="0"/>
              </a:rPr>
              <a:t> MBD.</a:t>
            </a:r>
          </a:p>
          <a:p>
            <a:pPr eaLnBrk="1" hangingPunct="1"/>
            <a:r>
              <a:rPr lang="en-US" dirty="0" smtClean="0">
                <a:latin typeface="Times" pitchFamily="18" charset="0"/>
              </a:rPr>
              <a:t>In multiple places, ISO 26262-6 provides</a:t>
            </a:r>
            <a:r>
              <a:rPr lang="en-US" baseline="0" dirty="0" smtClean="0">
                <a:latin typeface="Times" pitchFamily="18" charset="0"/>
              </a:rPr>
              <a:t> specific guidance for MBD activities. The example shows that model coverage metrics could replace code coverage metrics during unit testing when using MBD.</a:t>
            </a:r>
            <a:endParaRPr lang="en-US" dirty="0" smtClean="0">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4058" y="191"/>
            <a:ext cx="9148057"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de-DE" smtClean="0"/>
              <a:t>Titelmasterformat durch Klicken bearbeiten</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2011 The MathWorks, Inc.</a:t>
            </a:r>
            <a:endParaRPr lang="en-US" sz="1000" dirty="0">
              <a:solidFill>
                <a:schemeClr val="bg1"/>
              </a:solidFill>
              <a:latin typeface="Arial" pitchFamily="34" charset="0"/>
              <a:cs typeface="Arial" pitchFamily="34" charset="0"/>
            </a:endParaRPr>
          </a:p>
        </p:txBody>
      </p:sp>
      <p:pic>
        <p:nvPicPr>
          <p:cNvPr id="25" name="Picture 24" descr="09_MW_logo_CMYK_REV.png"/>
          <p:cNvPicPr>
            <a:picLocks noChangeAspect="1"/>
          </p:cNvPicPr>
          <p:nvPr userDrawn="1"/>
        </p:nvPicPr>
        <p:blipFill>
          <a:blip r:embed="rId3" cstate="print"/>
          <a:stretch>
            <a:fillRect/>
          </a:stretch>
        </p:blipFill>
        <p:spPr>
          <a:xfrm>
            <a:off x="7467600" y="136498"/>
            <a:ext cx="1465342" cy="290585"/>
          </a:xfrm>
          <a:prstGeom prst="rect">
            <a:avLst/>
          </a:prstGeom>
        </p:spPr>
      </p:pic>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de-DE" smtClean="0"/>
              <a:t>Textmasterformate durch Klicken bearbeiten</a:t>
            </a:r>
          </a:p>
          <a:p>
            <a:pPr lvl="1"/>
            <a:r>
              <a:rPr lang="de-DE" smtClean="0"/>
              <a:t>Zweite Ebene</a:t>
            </a:r>
          </a:p>
          <a:p>
            <a:pPr lvl="2"/>
            <a:r>
              <a:rPr lang="de-DE" smtClean="0"/>
              <a:t>Dritte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de-DE" smtClean="0"/>
              <a:t>Titelmasterformat durch Klicken bearbeiten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de-DE" smtClean="0"/>
              <a:t>Titelmasterformat durch Klicken bearbeiten</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 id="2147483667" r:id="rId1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www.mathworks.com/products/stateflo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mailto:information@ikv.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www.mathworks.com/products/connections/product_detail/product_49153.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www.mathworks.com/products/iec-61508/"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mathworks.com/products/matlab"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www.ikv.d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9.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www.mathworks.com/products/simulink" TargetMode="Externa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40.gif"/></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hyperlink" Target="http://sharepoint/marketing/industry/auto/iso/Documents/_Technical%20Resources/Presentations/44569_91520v00_IEC_guide.pdf" TargetMode="External"/><Relationship Id="rId4" Type="http://schemas.openxmlformats.org/officeDocument/2006/relationships/hyperlink" Target="http://www.buncefieldinvestigation.gov.uk/glossary.ht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gif"/></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gif"/><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hyperlink" Target="file:///\\infnas-00-ah\savula\Documents\CheckCleanUp" TargetMode="Externa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Simulink</a:t>
            </a:r>
            <a:r>
              <a:rPr lang="en-US" dirty="0" smtClean="0"/>
              <a:t> for Production Software Development: ISO 26262</a:t>
            </a:r>
            <a:endParaRPr lang="en-US" dirty="0"/>
          </a:p>
        </p:txBody>
      </p:sp>
      <p:sp>
        <p:nvSpPr>
          <p:cNvPr id="3" name="Subtitle 2"/>
          <p:cNvSpPr>
            <a:spLocks noGrp="1"/>
          </p:cNvSpPr>
          <p:nvPr>
            <p:ph type="subTitle" idx="1"/>
          </p:nvPr>
        </p:nvSpPr>
        <p:spPr/>
        <p:txBody>
          <a:bodyPr/>
          <a:lstStyle/>
          <a:p>
            <a:r>
              <a:rPr lang="en-US" smtClean="0"/>
              <a:t>By Author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456" y="548680"/>
            <a:ext cx="8382000" cy="1139825"/>
          </a:xfrm>
        </p:spPr>
        <p:txBody>
          <a:bodyPr/>
          <a:lstStyle/>
          <a:p>
            <a:r>
              <a:rPr lang="de-DE" dirty="0" smtClean="0"/>
              <a:t>High-</a:t>
            </a:r>
            <a:r>
              <a:rPr lang="de-DE" dirty="0" err="1" smtClean="0"/>
              <a:t>Integrity</a:t>
            </a:r>
            <a:r>
              <a:rPr lang="de-DE" dirty="0" smtClean="0"/>
              <a:t> Workflows (ISO 26262)</a:t>
            </a:r>
            <a:endParaRPr lang="en-US" dirty="0"/>
          </a:p>
        </p:txBody>
      </p:sp>
      <p:graphicFrame>
        <p:nvGraphicFramePr>
          <p:cNvPr id="4" name="Diagram 3"/>
          <p:cNvGraphicFramePr/>
          <p:nvPr/>
        </p:nvGraphicFramePr>
        <p:xfrm>
          <a:off x="608923" y="1465729"/>
          <a:ext cx="7714807" cy="31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6253241"/>
            <a:ext cx="8700247" cy="47064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697920" y="2044054"/>
            <a:ext cx="6788724" cy="197889"/>
          </a:xfrm>
          <a:prstGeom prst="roundRect">
            <a:avLst>
              <a:gd name="adj" fmla="val 11744"/>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8" name="Rounded Rectangle 7"/>
          <p:cNvSpPr/>
          <p:nvPr/>
        </p:nvSpPr>
        <p:spPr bwMode="auto">
          <a:xfrm>
            <a:off x="4313955" y="6051940"/>
            <a:ext cx="3144981" cy="221673"/>
          </a:xfrm>
          <a:prstGeom prst="roundRect">
            <a:avLst>
              <a:gd name="adj" fmla="val 11744"/>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7" name="Rounded Rectangle 6"/>
          <p:cNvSpPr/>
          <p:nvPr/>
        </p:nvSpPr>
        <p:spPr bwMode="auto">
          <a:xfrm>
            <a:off x="4355517" y="4240917"/>
            <a:ext cx="1607127" cy="1298407"/>
          </a:xfrm>
          <a:prstGeom prst="roundRect">
            <a:avLst>
              <a:gd name="adj" fmla="val 11744"/>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2" name="Title 1"/>
          <p:cNvSpPr>
            <a:spLocks noGrp="1"/>
          </p:cNvSpPr>
          <p:nvPr>
            <p:ph type="title" idx="4294967295"/>
          </p:nvPr>
        </p:nvSpPr>
        <p:spPr>
          <a:xfrm>
            <a:off x="762000" y="719138"/>
            <a:ext cx="8382000" cy="1139825"/>
          </a:xfrm>
        </p:spPr>
        <p:txBody>
          <a:bodyPr/>
          <a:lstStyle/>
          <a:p>
            <a:r>
              <a:rPr lang="en-US" dirty="0" smtClean="0"/>
              <a:t>ISO 26262 and Model-Based Design</a:t>
            </a:r>
            <a:endParaRPr lang="en-US" dirty="0"/>
          </a:p>
        </p:txBody>
      </p:sp>
      <p:sp>
        <p:nvSpPr>
          <p:cNvPr id="12" name="Content Placeholder 2"/>
          <p:cNvSpPr>
            <a:spLocks noGrp="1"/>
          </p:cNvSpPr>
          <p:nvPr>
            <p:ph sz="half" idx="4294967295"/>
          </p:nvPr>
        </p:nvSpPr>
        <p:spPr>
          <a:xfrm>
            <a:off x="7600950" y="2490026"/>
            <a:ext cx="1543050" cy="1357312"/>
          </a:xfrm>
        </p:spPr>
        <p:txBody>
          <a:bodyPr/>
          <a:lstStyle/>
          <a:p>
            <a:pPr marL="0" indent="0">
              <a:buClr>
                <a:srgbClr val="125687"/>
              </a:buClr>
              <a:buNone/>
            </a:pPr>
            <a:endParaRPr lang="en-US" sz="1400" dirty="0" smtClean="0">
              <a:solidFill>
                <a:prstClr val="black"/>
              </a:solidFill>
            </a:endParaRPr>
          </a:p>
          <a:p>
            <a:pPr marL="0" indent="0">
              <a:buClr>
                <a:srgbClr val="125687"/>
              </a:buClr>
              <a:buNone/>
            </a:pPr>
            <a:r>
              <a:rPr lang="en-US" sz="1400" dirty="0" smtClean="0">
                <a:solidFill>
                  <a:prstClr val="black"/>
                </a:solidFill>
              </a:rPr>
              <a:t>Sections </a:t>
            </a:r>
            <a:br>
              <a:rPr lang="en-US" sz="1400" dirty="0" smtClean="0">
                <a:solidFill>
                  <a:prstClr val="black"/>
                </a:solidFill>
              </a:rPr>
            </a:br>
            <a:r>
              <a:rPr lang="en-US" sz="1400" dirty="0" smtClean="0">
                <a:solidFill>
                  <a:prstClr val="black"/>
                </a:solidFill>
              </a:rPr>
              <a:t>concerned with </a:t>
            </a:r>
          </a:p>
          <a:p>
            <a:pPr marL="0" indent="0">
              <a:buClr>
                <a:srgbClr val="125687"/>
              </a:buClr>
              <a:buNone/>
            </a:pPr>
            <a:r>
              <a:rPr lang="en-US" sz="1400" dirty="0" smtClean="0">
                <a:solidFill>
                  <a:prstClr val="black"/>
                </a:solidFill>
              </a:rPr>
              <a:t>Model-Based Design</a:t>
            </a:r>
          </a:p>
          <a:p>
            <a:pPr lvl="0">
              <a:buClr>
                <a:srgbClr val="125687"/>
              </a:buClr>
              <a:buSzTx/>
              <a:buNone/>
            </a:pPr>
            <a:endParaRPr lang="en-US" sz="1800" dirty="0" smtClean="0">
              <a:solidFill>
                <a:prstClr val="black"/>
              </a:solidFill>
            </a:endParaRPr>
          </a:p>
          <a:p>
            <a:pPr lvl="0">
              <a:buClr>
                <a:srgbClr val="125687"/>
              </a:buClr>
              <a:buSzTx/>
            </a:pPr>
            <a:endParaRPr lang="en-US" sz="1800" dirty="0" smtClean="0">
              <a:solidFill>
                <a:srgbClr val="000000"/>
              </a:solidFill>
            </a:endParaRPr>
          </a:p>
          <a:p>
            <a:pPr lvl="0">
              <a:buClr>
                <a:srgbClr val="125687"/>
              </a:buClr>
              <a:buSzTx/>
              <a:buNone/>
            </a:pPr>
            <a:r>
              <a:rPr lang="en-US" sz="1800" dirty="0" smtClean="0"/>
              <a:t/>
            </a:r>
            <a:br>
              <a:rPr lang="en-US" sz="1800" dirty="0" smtClean="0"/>
            </a:br>
            <a:endParaRPr lang="en-US" sz="1800" dirty="0" smtClean="0">
              <a:solidFill>
                <a:prstClr val="black"/>
              </a:solidFill>
            </a:endParaRPr>
          </a:p>
        </p:txBody>
      </p:sp>
      <p:sp>
        <p:nvSpPr>
          <p:cNvPr id="13" name="Inhaltsplatzhalter 2"/>
          <p:cNvSpPr>
            <a:spLocks noGrp="1"/>
          </p:cNvSpPr>
          <p:nvPr>
            <p:ph idx="4294967295"/>
          </p:nvPr>
        </p:nvSpPr>
        <p:spPr>
          <a:xfrm>
            <a:off x="341376" y="1456944"/>
            <a:ext cx="8839200" cy="762000"/>
          </a:xfrm>
        </p:spPr>
        <p:txBody>
          <a:bodyPr/>
          <a:lstStyle/>
          <a:p>
            <a:pPr>
              <a:spcBef>
                <a:spcPts val="1200"/>
              </a:spcBef>
              <a:spcAft>
                <a:spcPts val="600"/>
              </a:spcAft>
            </a:pPr>
            <a:r>
              <a:rPr lang="en-US" sz="2000" dirty="0" smtClean="0"/>
              <a:t>Model-Based Design is </a:t>
            </a:r>
            <a:r>
              <a:rPr lang="en-US" sz="2000" b="1" dirty="0">
                <a:solidFill>
                  <a:srgbClr val="FF9900"/>
                </a:solidFill>
              </a:rPr>
              <a:t>deeply rooted in ISO 26262</a:t>
            </a:r>
          </a:p>
        </p:txBody>
      </p:sp>
      <p:pic>
        <p:nvPicPr>
          <p:cNvPr id="103426" name="Picture 2"/>
          <p:cNvPicPr>
            <a:picLocks noChangeAspect="1" noChangeArrowheads="1"/>
          </p:cNvPicPr>
          <p:nvPr/>
        </p:nvPicPr>
        <p:blipFill>
          <a:blip r:embed="rId3" cstate="print">
            <a:clrChange>
              <a:clrFrom>
                <a:srgbClr val="FFFFFF"/>
              </a:clrFrom>
              <a:clrTo>
                <a:srgbClr val="FFFFFF">
                  <a:alpha val="0"/>
                </a:srgbClr>
              </a:clrTo>
            </a:clrChange>
          </a:blip>
          <a:srcRect b="13357"/>
          <a:stretch>
            <a:fillRect/>
          </a:stretch>
        </p:blipFill>
        <p:spPr bwMode="auto">
          <a:xfrm>
            <a:off x="607823" y="1915061"/>
            <a:ext cx="7072890" cy="4808827"/>
          </a:xfrm>
          <a:prstGeom prst="rect">
            <a:avLst/>
          </a:prstGeom>
          <a:noFill/>
          <a:ln w="9525">
            <a:noFill/>
            <a:miter lim="800000"/>
            <a:headEnd/>
            <a:tailEnd/>
          </a:ln>
        </p:spPr>
      </p:pic>
      <p:cxnSp>
        <p:nvCxnSpPr>
          <p:cNvPr id="14" name="Straight Connector 13"/>
          <p:cNvCxnSpPr>
            <a:endCxn id="12" idx="1"/>
          </p:cNvCxnSpPr>
          <p:nvPr/>
        </p:nvCxnSpPr>
        <p:spPr bwMode="auto">
          <a:xfrm rot="16200000" flipH="1">
            <a:off x="6747454" y="2314826"/>
            <a:ext cx="878318" cy="828674"/>
          </a:xfrm>
          <a:prstGeom prst="line">
            <a:avLst/>
          </a:prstGeom>
          <a:noFill/>
          <a:ln w="9525" cap="flat" cmpd="sng" algn="ctr">
            <a:solidFill>
              <a:schemeClr val="tx1"/>
            </a:solidFill>
            <a:prstDash val="solid"/>
            <a:round/>
            <a:headEnd type="diamond" w="med" len="med"/>
            <a:tailEnd type="diamond" w="med" len="med"/>
          </a:ln>
          <a:effectLst/>
        </p:spPr>
      </p:cxnSp>
      <p:cxnSp>
        <p:nvCxnSpPr>
          <p:cNvPr id="16" name="Straight Connector 15"/>
          <p:cNvCxnSpPr>
            <a:endCxn id="12" idx="1"/>
          </p:cNvCxnSpPr>
          <p:nvPr/>
        </p:nvCxnSpPr>
        <p:spPr bwMode="auto">
          <a:xfrm rot="5400000" flipH="1" flipV="1">
            <a:off x="5868404" y="3214942"/>
            <a:ext cx="1779165" cy="1685927"/>
          </a:xfrm>
          <a:prstGeom prst="line">
            <a:avLst/>
          </a:prstGeom>
          <a:noFill/>
          <a:ln w="9525" cap="flat" cmpd="sng" algn="ctr">
            <a:solidFill>
              <a:schemeClr val="tx1"/>
            </a:solidFill>
            <a:prstDash val="solid"/>
            <a:round/>
            <a:headEnd type="diamond" w="med" len="med"/>
            <a:tailEnd type="diamond" w="med" len="med"/>
          </a:ln>
          <a:effectLst/>
        </p:spPr>
      </p:cxnSp>
      <p:cxnSp>
        <p:nvCxnSpPr>
          <p:cNvPr id="19" name="Straight Connector 18"/>
          <p:cNvCxnSpPr>
            <a:endCxn id="12" idx="1"/>
          </p:cNvCxnSpPr>
          <p:nvPr/>
        </p:nvCxnSpPr>
        <p:spPr bwMode="auto">
          <a:xfrm rot="5400000" flipH="1" flipV="1">
            <a:off x="5546940" y="3979318"/>
            <a:ext cx="2865006" cy="1243014"/>
          </a:xfrm>
          <a:prstGeom prst="line">
            <a:avLst/>
          </a:prstGeom>
          <a:noFill/>
          <a:ln w="9525" cap="flat" cmpd="sng" algn="ctr">
            <a:solidFill>
              <a:schemeClr val="tx1"/>
            </a:solidFill>
            <a:prstDash val="solid"/>
            <a:round/>
            <a:headEnd type="diamond" w="med" len="med"/>
            <a:tailEnd type="diamond" w="med" len="med"/>
          </a:ln>
          <a:effectLst/>
        </p:spPr>
      </p:cxnSp>
    </p:spTree>
    <p:extLst>
      <p:ext uri="{BB962C8B-B14F-4D97-AF65-F5344CB8AC3E}">
        <p14:creationId xmlns:p14="http://schemas.microsoft.com/office/powerpoint/2010/main" xmlns="" val="319627964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10908" y="813943"/>
            <a:ext cx="8532812" cy="682625"/>
          </a:xfrm>
        </p:spPr>
        <p:txBody>
          <a:bodyPr/>
          <a:lstStyle/>
          <a:p>
            <a:r>
              <a:rPr lang="en-US" dirty="0" smtClean="0"/>
              <a:t>ISO 26262 and Model-Based Design </a:t>
            </a:r>
            <a:endParaRPr lang="en-US" sz="2800" dirty="0" smtClean="0">
              <a:solidFill>
                <a:srgbClr val="FF9933"/>
              </a:solidFill>
            </a:endParaRPr>
          </a:p>
        </p:txBody>
      </p:sp>
      <p:grpSp>
        <p:nvGrpSpPr>
          <p:cNvPr id="4" name="Gruppieren 3"/>
          <p:cNvGrpSpPr/>
          <p:nvPr/>
        </p:nvGrpSpPr>
        <p:grpSpPr>
          <a:xfrm>
            <a:off x="827584" y="2012022"/>
            <a:ext cx="8014749" cy="1921034"/>
            <a:chOff x="912836" y="1940014"/>
            <a:chExt cx="8014749" cy="1921034"/>
          </a:xfrm>
        </p:grpSpPr>
        <p:sp>
          <p:nvSpPr>
            <p:cNvPr id="23" name="Rectangle 22"/>
            <p:cNvSpPr/>
            <p:nvPr/>
          </p:nvSpPr>
          <p:spPr bwMode="auto">
            <a:xfrm>
              <a:off x="912836" y="2110168"/>
              <a:ext cx="7858125" cy="1750880"/>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21" name="Rounded Rectangle 20"/>
            <p:cNvSpPr/>
            <p:nvPr/>
          </p:nvSpPr>
          <p:spPr bwMode="auto">
            <a:xfrm>
              <a:off x="7524232" y="3321138"/>
              <a:ext cx="1143001" cy="271445"/>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18" name="Rounded Rectangle 17"/>
            <p:cNvSpPr/>
            <p:nvPr/>
          </p:nvSpPr>
          <p:spPr bwMode="auto">
            <a:xfrm>
              <a:off x="1466334" y="2535325"/>
              <a:ext cx="2271713" cy="371475"/>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10240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4372" y="2587715"/>
              <a:ext cx="7923213" cy="1209675"/>
            </a:xfrm>
            <a:prstGeom prst="rect">
              <a:avLst/>
            </a:prstGeom>
            <a:noFill/>
            <a:ln w="9525">
              <a:noFill/>
              <a:miter lim="800000"/>
              <a:headEnd/>
              <a:tailEnd/>
            </a:ln>
          </p:spPr>
        </p:pic>
        <p:pic>
          <p:nvPicPr>
            <p:cNvPr id="10240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38345" y="1940014"/>
              <a:ext cx="2457450" cy="790575"/>
            </a:xfrm>
            <a:prstGeom prst="rect">
              <a:avLst/>
            </a:prstGeom>
            <a:noFill/>
            <a:ln w="9525">
              <a:noFill/>
              <a:miter lim="800000"/>
              <a:headEnd/>
              <a:tailEnd/>
            </a:ln>
          </p:spPr>
        </p:pic>
      </p:grpSp>
      <p:grpSp>
        <p:nvGrpSpPr>
          <p:cNvPr id="3" name="Group 32"/>
          <p:cNvGrpSpPr/>
          <p:nvPr/>
        </p:nvGrpSpPr>
        <p:grpSpPr>
          <a:xfrm>
            <a:off x="396663" y="4129994"/>
            <a:ext cx="7343733" cy="2307382"/>
            <a:chOff x="469815" y="4227530"/>
            <a:chExt cx="7343733" cy="2307382"/>
          </a:xfrm>
        </p:grpSpPr>
        <p:sp>
          <p:nvSpPr>
            <p:cNvPr id="17" name="Rectangle 16"/>
            <p:cNvSpPr/>
            <p:nvPr/>
          </p:nvSpPr>
          <p:spPr bwMode="auto">
            <a:xfrm>
              <a:off x="484060" y="4273052"/>
              <a:ext cx="7329488" cy="2261860"/>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31" name="Rounded Rectangle 30"/>
            <p:cNvSpPr/>
            <p:nvPr/>
          </p:nvSpPr>
          <p:spPr bwMode="auto">
            <a:xfrm>
              <a:off x="618990" y="6169152"/>
              <a:ext cx="6306066" cy="255040"/>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25" name="Rounded Rectangle 24"/>
            <p:cNvSpPr/>
            <p:nvPr/>
          </p:nvSpPr>
          <p:spPr bwMode="auto">
            <a:xfrm>
              <a:off x="2450593" y="5705857"/>
              <a:ext cx="4034692" cy="256032"/>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26" name="Picture 3"/>
            <p:cNvPicPr>
              <a:picLocks noChangeAspect="1" noChangeArrowheads="1"/>
            </p:cNvPicPr>
            <p:nvPr/>
          </p:nvPicPr>
          <p:blipFill>
            <a:blip r:embed="rId5" cstate="print">
              <a:clrChange>
                <a:clrFrom>
                  <a:srgbClr val="FFFFFF"/>
                </a:clrFrom>
                <a:clrTo>
                  <a:srgbClr val="FFFFFF">
                    <a:alpha val="0"/>
                  </a:srgbClr>
                </a:clrTo>
              </a:clrChange>
            </a:blip>
            <a:srcRect l="5754" t="38622" b="45092"/>
            <a:stretch>
              <a:fillRect/>
            </a:stretch>
          </p:blipFill>
          <p:spPr bwMode="auto">
            <a:xfrm>
              <a:off x="469815" y="5194319"/>
              <a:ext cx="7315201" cy="1140252"/>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clrChange>
                <a:clrFrom>
                  <a:srgbClr val="FFFFFF"/>
                </a:clrFrom>
                <a:clrTo>
                  <a:srgbClr val="FFFFFF">
                    <a:alpha val="0"/>
                  </a:srgbClr>
                </a:clrTo>
              </a:clrChange>
            </a:blip>
            <a:srcRect l="5754" t="14141" b="68159"/>
            <a:stretch>
              <a:fillRect/>
            </a:stretch>
          </p:blipFill>
          <p:spPr bwMode="auto">
            <a:xfrm>
              <a:off x="469815" y="4227530"/>
              <a:ext cx="7315201" cy="1239228"/>
            </a:xfrm>
            <a:prstGeom prst="rect">
              <a:avLst/>
            </a:prstGeom>
            <a:noFill/>
            <a:ln w="9525">
              <a:noFill/>
              <a:miter lim="800000"/>
              <a:headEnd/>
              <a:tailEnd/>
            </a:ln>
          </p:spPr>
        </p:pic>
        <p:pic>
          <p:nvPicPr>
            <p:cNvPr id="28" name="Picture 3"/>
            <p:cNvPicPr>
              <a:picLocks noChangeAspect="1" noChangeArrowheads="1"/>
            </p:cNvPicPr>
            <p:nvPr/>
          </p:nvPicPr>
          <p:blipFill>
            <a:blip r:embed="rId5" cstate="print">
              <a:clrChange>
                <a:clrFrom>
                  <a:srgbClr val="FFFFFF"/>
                </a:clrFrom>
                <a:clrTo>
                  <a:srgbClr val="FFFFFF">
                    <a:alpha val="0"/>
                  </a:srgbClr>
                </a:clrTo>
              </a:clrChange>
            </a:blip>
            <a:srcRect l="5757" t="3367" b="91847"/>
            <a:stretch>
              <a:fillRect/>
            </a:stretch>
          </p:blipFill>
          <p:spPr bwMode="auto">
            <a:xfrm>
              <a:off x="469815" y="4342733"/>
              <a:ext cx="7315202" cy="335069"/>
            </a:xfrm>
            <a:prstGeom prst="rect">
              <a:avLst/>
            </a:prstGeom>
            <a:noFill/>
            <a:ln w="9525">
              <a:noFill/>
              <a:miter lim="800000"/>
              <a:headEnd/>
              <a:tailEnd/>
            </a:ln>
          </p:spPr>
        </p:pic>
        <p:sp>
          <p:nvSpPr>
            <p:cNvPr id="29" name="Rectangle 28"/>
            <p:cNvSpPr/>
            <p:nvPr/>
          </p:nvSpPr>
          <p:spPr>
            <a:xfrm>
              <a:off x="651151" y="6181862"/>
              <a:ext cx="6386946" cy="261610"/>
            </a:xfrm>
            <a:prstGeom prst="rect">
              <a:avLst/>
            </a:prstGeom>
          </p:spPr>
          <p:txBody>
            <a:bodyPr wrap="square">
              <a:spAutoFit/>
            </a:bodyPr>
            <a:lstStyle/>
            <a:p>
              <a:pPr eaLnBrk="1" hangingPunct="1"/>
              <a:r>
                <a:rPr lang="en-US" sz="1100" b="1" dirty="0" smtClean="0">
                  <a:latin typeface="Arial"/>
                </a:rPr>
                <a:t>The seamless </a:t>
              </a:r>
              <a:r>
                <a:rPr lang="en-US" sz="1100" b="1" dirty="0" err="1" smtClean="0">
                  <a:latin typeface="Arial"/>
                </a:rPr>
                <a:t>utilisation</a:t>
              </a:r>
              <a:r>
                <a:rPr lang="en-US" sz="1100" b="1" dirty="0" smtClean="0">
                  <a:latin typeface="Arial"/>
                </a:rPr>
                <a:t> of models facilitates a highly consistent and efficient development.</a:t>
              </a:r>
              <a:endParaRPr lang="en-US" sz="1100" b="1" dirty="0">
                <a:latin typeface="Arial"/>
              </a:endParaRPr>
            </a:p>
          </p:txBody>
        </p:sp>
      </p:grpSp>
      <p:sp>
        <p:nvSpPr>
          <p:cNvPr id="19" name="Inhaltsplatzhalter 2"/>
          <p:cNvSpPr txBox="1">
            <a:spLocks/>
          </p:cNvSpPr>
          <p:nvPr/>
        </p:nvSpPr>
        <p:spPr>
          <a:xfrm>
            <a:off x="341376" y="1456944"/>
            <a:ext cx="8839200" cy="762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US" sz="2000" smtClean="0"/>
              <a:t>Model-Based Design is </a:t>
            </a:r>
            <a:r>
              <a:rPr lang="en-US" sz="2000" b="1" smtClean="0">
                <a:solidFill>
                  <a:srgbClr val="FF9900"/>
                </a:solidFill>
              </a:rPr>
              <a:t>deeply rooted in ISO 26262</a:t>
            </a:r>
            <a:endParaRPr lang="en-US" sz="2000" b="1" dirty="0">
              <a:solidFill>
                <a:srgbClr val="FF9900"/>
              </a:solidFill>
            </a:endParaRPr>
          </a:p>
        </p:txBody>
      </p:sp>
    </p:spTree>
    <p:extLst>
      <p:ext uri="{BB962C8B-B14F-4D97-AF65-F5344CB8AC3E}">
        <p14:creationId xmlns:p14="http://schemas.microsoft.com/office/powerpoint/2010/main" xmlns="" val="2695127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6362969"/>
            <a:ext cx="8700247" cy="47064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5122" name="Rectangle 2"/>
          <p:cNvSpPr>
            <a:spLocks noGrp="1" noChangeArrowheads="1"/>
          </p:cNvSpPr>
          <p:nvPr>
            <p:ph type="title" idx="4294967295"/>
          </p:nvPr>
        </p:nvSpPr>
        <p:spPr>
          <a:xfrm>
            <a:off x="611188" y="841375"/>
            <a:ext cx="8532812" cy="682625"/>
          </a:xfrm>
        </p:spPr>
        <p:txBody>
          <a:bodyPr/>
          <a:lstStyle/>
          <a:p>
            <a:r>
              <a:rPr lang="en-US" dirty="0" smtClean="0"/>
              <a:t>ISO 26262 and Model-Based Design </a:t>
            </a:r>
            <a:endParaRPr lang="en-US" sz="2800" dirty="0" smtClean="0">
              <a:solidFill>
                <a:srgbClr val="FF9933"/>
              </a:solidFill>
            </a:endParaRPr>
          </a:p>
        </p:txBody>
      </p:sp>
      <p:sp>
        <p:nvSpPr>
          <p:cNvPr id="15" name="Inhaltsplatzhalter 2"/>
          <p:cNvSpPr txBox="1">
            <a:spLocks/>
          </p:cNvSpPr>
          <p:nvPr/>
        </p:nvSpPr>
        <p:spPr>
          <a:xfrm>
            <a:off x="228601" y="1447800"/>
            <a:ext cx="8839199" cy="7620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latin typeface="Arial"/>
              </a:rPr>
              <a:t>ISO 26262-6 enables code generation and early verification and validation </a:t>
            </a:r>
            <a:endParaRPr lang="en-US" sz="1800" b="1" kern="0" dirty="0" smtClean="0">
              <a:solidFill>
                <a:srgbClr val="FF9900"/>
              </a:solidFill>
              <a:latin typeface="Arial"/>
            </a:endParaRPr>
          </a:p>
        </p:txBody>
      </p:sp>
      <p:grpSp>
        <p:nvGrpSpPr>
          <p:cNvPr id="20" name="Group 19"/>
          <p:cNvGrpSpPr/>
          <p:nvPr/>
        </p:nvGrpSpPr>
        <p:grpSpPr>
          <a:xfrm>
            <a:off x="390144" y="3499104"/>
            <a:ext cx="8595360" cy="2645664"/>
            <a:chOff x="774192" y="3724656"/>
            <a:chExt cx="7855528" cy="1974271"/>
          </a:xfrm>
        </p:grpSpPr>
        <p:sp>
          <p:nvSpPr>
            <p:cNvPr id="30" name="Rectangle 29"/>
            <p:cNvSpPr/>
            <p:nvPr/>
          </p:nvSpPr>
          <p:spPr bwMode="auto">
            <a:xfrm>
              <a:off x="774192" y="3724656"/>
              <a:ext cx="7329055" cy="1946565"/>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31" name="Rounded Rectangle 30"/>
            <p:cNvSpPr/>
            <p:nvPr/>
          </p:nvSpPr>
          <p:spPr bwMode="auto">
            <a:xfrm>
              <a:off x="780288" y="5288542"/>
              <a:ext cx="7315200" cy="344161"/>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32" name="Picture 4"/>
            <p:cNvPicPr>
              <a:picLocks noChangeAspect="1" noChangeArrowheads="1"/>
            </p:cNvPicPr>
            <p:nvPr/>
          </p:nvPicPr>
          <p:blipFill>
            <a:blip r:embed="rId3" cstate="print">
              <a:clrChange>
                <a:clrFrom>
                  <a:srgbClr val="FFFFFF"/>
                </a:clrFrom>
                <a:clrTo>
                  <a:srgbClr val="FFFFFF">
                    <a:alpha val="0"/>
                  </a:srgbClr>
                </a:clrTo>
              </a:clrChange>
            </a:blip>
            <a:srcRect t="83175"/>
            <a:stretch>
              <a:fillRect/>
            </a:stretch>
          </p:blipFill>
          <p:spPr bwMode="auto">
            <a:xfrm>
              <a:off x="775780" y="5269436"/>
              <a:ext cx="7466013" cy="429491"/>
            </a:xfrm>
            <a:prstGeom prst="rect">
              <a:avLst/>
            </a:prstGeom>
            <a:noFill/>
            <a:ln w="9525">
              <a:noFill/>
              <a:miter lim="800000"/>
              <a:headEnd/>
              <a:tailEnd/>
            </a:ln>
          </p:spPr>
        </p:pic>
        <p:pic>
          <p:nvPicPr>
            <p:cNvPr id="33" name="Picture 4"/>
            <p:cNvPicPr>
              <a:picLocks noChangeAspect="1" noChangeArrowheads="1"/>
            </p:cNvPicPr>
            <p:nvPr/>
          </p:nvPicPr>
          <p:blipFill>
            <a:blip r:embed="rId3" cstate="print">
              <a:clrChange>
                <a:clrFrom>
                  <a:srgbClr val="FFFFFF"/>
                </a:clrFrom>
                <a:clrTo>
                  <a:srgbClr val="FFFFFF">
                    <a:alpha val="0"/>
                  </a:srgbClr>
                </a:clrTo>
              </a:clrChange>
            </a:blip>
            <a:srcRect t="2578" b="37449"/>
            <a:stretch>
              <a:fillRect/>
            </a:stretch>
          </p:blipFill>
          <p:spPr bwMode="auto">
            <a:xfrm>
              <a:off x="1163707" y="3724657"/>
              <a:ext cx="7466013" cy="1530924"/>
            </a:xfrm>
            <a:prstGeom prst="rect">
              <a:avLst/>
            </a:prstGeom>
            <a:noFill/>
            <a:ln w="9525">
              <a:noFill/>
              <a:miter lim="800000"/>
              <a:headEnd/>
              <a:tailEnd/>
            </a:ln>
          </p:spPr>
        </p:pic>
      </p:grpSp>
      <p:sp>
        <p:nvSpPr>
          <p:cNvPr id="17" name="Rounded Rectangle 16"/>
          <p:cNvSpPr/>
          <p:nvPr/>
        </p:nvSpPr>
        <p:spPr bwMode="auto">
          <a:xfrm>
            <a:off x="152400" y="2344174"/>
            <a:ext cx="8747760" cy="844034"/>
          </a:xfrm>
          <a:prstGeom prst="roundRect">
            <a:avLst>
              <a:gd name="adj" fmla="val 22555"/>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1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2339777"/>
            <a:ext cx="8961964" cy="778707"/>
          </a:xfrm>
          <a:prstGeom prst="rect">
            <a:avLst/>
          </a:prstGeom>
          <a:noFill/>
          <a:ln w="9525">
            <a:noFill/>
            <a:miter lim="800000"/>
            <a:headEnd/>
            <a:tailEnd/>
          </a:ln>
        </p:spPr>
      </p:pic>
    </p:spTree>
    <p:extLst>
      <p:ext uri="{BB962C8B-B14F-4D97-AF65-F5344CB8AC3E}">
        <p14:creationId xmlns:p14="http://schemas.microsoft.com/office/powerpoint/2010/main" xmlns="" val="9587746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6362969"/>
            <a:ext cx="8700247" cy="47064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5122" name="Rectangle 2"/>
          <p:cNvSpPr>
            <a:spLocks noGrp="1" noChangeArrowheads="1"/>
          </p:cNvSpPr>
          <p:nvPr>
            <p:ph type="title" idx="4294967295"/>
          </p:nvPr>
        </p:nvSpPr>
        <p:spPr>
          <a:xfrm>
            <a:off x="611188" y="841375"/>
            <a:ext cx="8532812" cy="682625"/>
          </a:xfrm>
        </p:spPr>
        <p:txBody>
          <a:bodyPr/>
          <a:lstStyle/>
          <a:p>
            <a:r>
              <a:rPr lang="en-US" dirty="0" smtClean="0"/>
              <a:t>ISO 26262 and Model-Based Design </a:t>
            </a:r>
            <a:endParaRPr lang="en-US" sz="2800" dirty="0" smtClean="0">
              <a:solidFill>
                <a:srgbClr val="FF9933"/>
              </a:solidFill>
            </a:endParaRPr>
          </a:p>
        </p:txBody>
      </p:sp>
      <p:sp>
        <p:nvSpPr>
          <p:cNvPr id="15" name="Inhaltsplatzhalter 2"/>
          <p:cNvSpPr txBox="1">
            <a:spLocks/>
          </p:cNvSpPr>
          <p:nvPr/>
        </p:nvSpPr>
        <p:spPr>
          <a:xfrm>
            <a:off x="228601" y="1642872"/>
            <a:ext cx="8839199" cy="7620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latin typeface="Arial"/>
              </a:rPr>
              <a:t>ISO 26262-6 enables code generation and early verification and validation </a:t>
            </a:r>
            <a:endParaRPr lang="en-US" sz="1800" b="1" kern="0" dirty="0" smtClean="0">
              <a:solidFill>
                <a:srgbClr val="FF9900"/>
              </a:solidFill>
              <a:latin typeface="Arial"/>
            </a:endParaRPr>
          </a:p>
        </p:txBody>
      </p:sp>
      <p:grpSp>
        <p:nvGrpSpPr>
          <p:cNvPr id="2" name="Group 19"/>
          <p:cNvGrpSpPr/>
          <p:nvPr/>
        </p:nvGrpSpPr>
        <p:grpSpPr>
          <a:xfrm>
            <a:off x="621792" y="3035808"/>
            <a:ext cx="8595360" cy="2645664"/>
            <a:chOff x="774192" y="3724656"/>
            <a:chExt cx="7855528" cy="1974271"/>
          </a:xfrm>
        </p:grpSpPr>
        <p:sp>
          <p:nvSpPr>
            <p:cNvPr id="30" name="Rectangle 29"/>
            <p:cNvSpPr/>
            <p:nvPr/>
          </p:nvSpPr>
          <p:spPr bwMode="auto">
            <a:xfrm>
              <a:off x="774192" y="3724656"/>
              <a:ext cx="7329055" cy="1946565"/>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31" name="Rounded Rectangle 30"/>
            <p:cNvSpPr/>
            <p:nvPr/>
          </p:nvSpPr>
          <p:spPr bwMode="auto">
            <a:xfrm>
              <a:off x="780288" y="5288542"/>
              <a:ext cx="7315200" cy="344161"/>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32" name="Picture 4"/>
            <p:cNvPicPr>
              <a:picLocks noChangeAspect="1" noChangeArrowheads="1"/>
            </p:cNvPicPr>
            <p:nvPr/>
          </p:nvPicPr>
          <p:blipFill>
            <a:blip r:embed="rId3" cstate="print">
              <a:clrChange>
                <a:clrFrom>
                  <a:srgbClr val="FFFFFF"/>
                </a:clrFrom>
                <a:clrTo>
                  <a:srgbClr val="FFFFFF">
                    <a:alpha val="0"/>
                  </a:srgbClr>
                </a:clrTo>
              </a:clrChange>
            </a:blip>
            <a:srcRect t="83175"/>
            <a:stretch>
              <a:fillRect/>
            </a:stretch>
          </p:blipFill>
          <p:spPr bwMode="auto">
            <a:xfrm>
              <a:off x="775780" y="5269436"/>
              <a:ext cx="7466013" cy="429491"/>
            </a:xfrm>
            <a:prstGeom prst="rect">
              <a:avLst/>
            </a:prstGeom>
            <a:noFill/>
            <a:ln w="9525">
              <a:noFill/>
              <a:miter lim="800000"/>
              <a:headEnd/>
              <a:tailEnd/>
            </a:ln>
          </p:spPr>
        </p:pic>
        <p:pic>
          <p:nvPicPr>
            <p:cNvPr id="33" name="Picture 4"/>
            <p:cNvPicPr>
              <a:picLocks noChangeAspect="1" noChangeArrowheads="1"/>
            </p:cNvPicPr>
            <p:nvPr/>
          </p:nvPicPr>
          <p:blipFill>
            <a:blip r:embed="rId3" cstate="print">
              <a:clrChange>
                <a:clrFrom>
                  <a:srgbClr val="FFFFFF"/>
                </a:clrFrom>
                <a:clrTo>
                  <a:srgbClr val="FFFFFF">
                    <a:alpha val="0"/>
                  </a:srgbClr>
                </a:clrTo>
              </a:clrChange>
            </a:blip>
            <a:srcRect t="2578" b="37449"/>
            <a:stretch>
              <a:fillRect/>
            </a:stretch>
          </p:blipFill>
          <p:spPr bwMode="auto">
            <a:xfrm>
              <a:off x="1163707" y="3724657"/>
              <a:ext cx="7466013" cy="1530924"/>
            </a:xfrm>
            <a:prstGeom prst="rect">
              <a:avLst/>
            </a:prstGeom>
            <a:noFill/>
            <a:ln w="9525">
              <a:noFill/>
              <a:miter lim="800000"/>
              <a:headEnd/>
              <a:tailEnd/>
            </a:ln>
          </p:spPr>
        </p:pic>
      </p:grpSp>
    </p:spTree>
    <p:extLst>
      <p:ext uri="{BB962C8B-B14F-4D97-AF65-F5344CB8AC3E}">
        <p14:creationId xmlns:p14="http://schemas.microsoft.com/office/powerpoint/2010/main" xmlns="" val="83364487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6362969"/>
            <a:ext cx="8700247" cy="47064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5122" name="Rectangle 2"/>
          <p:cNvSpPr>
            <a:spLocks noGrp="1" noChangeArrowheads="1"/>
          </p:cNvSpPr>
          <p:nvPr>
            <p:ph type="title" idx="4294967295"/>
          </p:nvPr>
        </p:nvSpPr>
        <p:spPr>
          <a:xfrm>
            <a:off x="611188" y="841375"/>
            <a:ext cx="8532812" cy="682625"/>
          </a:xfrm>
        </p:spPr>
        <p:txBody>
          <a:bodyPr/>
          <a:lstStyle/>
          <a:p>
            <a:r>
              <a:rPr lang="en-US" dirty="0" smtClean="0"/>
              <a:t>ISO 26262 and Model-Based Design </a:t>
            </a:r>
            <a:endParaRPr lang="en-US" sz="2800" dirty="0" smtClean="0">
              <a:solidFill>
                <a:srgbClr val="FF9933"/>
              </a:solidFill>
            </a:endParaRPr>
          </a:p>
        </p:txBody>
      </p:sp>
      <p:sp>
        <p:nvSpPr>
          <p:cNvPr id="15" name="Inhaltsplatzhalter 2"/>
          <p:cNvSpPr txBox="1">
            <a:spLocks/>
          </p:cNvSpPr>
          <p:nvPr/>
        </p:nvSpPr>
        <p:spPr>
          <a:xfrm>
            <a:off x="228601" y="1447800"/>
            <a:ext cx="8839199" cy="7620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latin typeface="Arial"/>
              </a:rPr>
              <a:t>ISO 26262-6 enables code generation and early verification and validation </a:t>
            </a:r>
            <a:endParaRPr lang="en-US" sz="1800" b="1" kern="0" dirty="0" smtClean="0">
              <a:solidFill>
                <a:srgbClr val="FF9900"/>
              </a:solidFill>
              <a:latin typeface="Arial"/>
            </a:endParaRPr>
          </a:p>
        </p:txBody>
      </p:sp>
      <p:sp>
        <p:nvSpPr>
          <p:cNvPr id="30" name="Rectangle 29"/>
          <p:cNvSpPr/>
          <p:nvPr/>
        </p:nvSpPr>
        <p:spPr bwMode="auto">
          <a:xfrm>
            <a:off x="457200" y="4626864"/>
            <a:ext cx="7329055" cy="1946565"/>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31" name="Rounded Rectangle 30"/>
          <p:cNvSpPr/>
          <p:nvPr/>
        </p:nvSpPr>
        <p:spPr bwMode="auto">
          <a:xfrm>
            <a:off x="463296" y="6190750"/>
            <a:ext cx="7315200" cy="344161"/>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pic>
        <p:nvPicPr>
          <p:cNvPr id="32" name="Picture 4"/>
          <p:cNvPicPr>
            <a:picLocks noChangeAspect="1" noChangeArrowheads="1"/>
          </p:cNvPicPr>
          <p:nvPr/>
        </p:nvPicPr>
        <p:blipFill>
          <a:blip r:embed="rId3" cstate="print">
            <a:clrChange>
              <a:clrFrom>
                <a:srgbClr val="FFFFFF"/>
              </a:clrFrom>
              <a:clrTo>
                <a:srgbClr val="FFFFFF">
                  <a:alpha val="0"/>
                </a:srgbClr>
              </a:clrTo>
            </a:clrChange>
          </a:blip>
          <a:srcRect t="83175"/>
          <a:stretch>
            <a:fillRect/>
          </a:stretch>
        </p:blipFill>
        <p:spPr bwMode="auto">
          <a:xfrm>
            <a:off x="458788" y="6171644"/>
            <a:ext cx="7466013" cy="429491"/>
          </a:xfrm>
          <a:prstGeom prst="rect">
            <a:avLst/>
          </a:prstGeom>
          <a:noFill/>
          <a:ln w="9525">
            <a:noFill/>
            <a:miter lim="800000"/>
            <a:headEnd/>
            <a:tailEnd/>
          </a:ln>
        </p:spPr>
      </p:pic>
      <p:pic>
        <p:nvPicPr>
          <p:cNvPr id="33" name="Picture 4"/>
          <p:cNvPicPr>
            <a:picLocks noChangeAspect="1" noChangeArrowheads="1"/>
          </p:cNvPicPr>
          <p:nvPr/>
        </p:nvPicPr>
        <p:blipFill>
          <a:blip r:embed="rId3" cstate="print">
            <a:clrChange>
              <a:clrFrom>
                <a:srgbClr val="FFFFFF"/>
              </a:clrFrom>
              <a:clrTo>
                <a:srgbClr val="FFFFFF">
                  <a:alpha val="0"/>
                </a:srgbClr>
              </a:clrTo>
            </a:clrChange>
          </a:blip>
          <a:srcRect t="2578" b="37449"/>
          <a:stretch>
            <a:fillRect/>
          </a:stretch>
        </p:blipFill>
        <p:spPr bwMode="auto">
          <a:xfrm>
            <a:off x="846715" y="4659826"/>
            <a:ext cx="7466013" cy="1530924"/>
          </a:xfrm>
          <a:prstGeom prst="rect">
            <a:avLst/>
          </a:prstGeom>
          <a:noFill/>
          <a:ln w="9525">
            <a:noFill/>
            <a:miter lim="800000"/>
            <a:headEnd/>
            <a:tailEnd/>
          </a:ln>
        </p:spPr>
      </p:pic>
      <p:grpSp>
        <p:nvGrpSpPr>
          <p:cNvPr id="2" name="Group 22"/>
          <p:cNvGrpSpPr/>
          <p:nvPr/>
        </p:nvGrpSpPr>
        <p:grpSpPr>
          <a:xfrm>
            <a:off x="268224" y="2090919"/>
            <a:ext cx="8677375" cy="2164216"/>
            <a:chOff x="414528" y="1920231"/>
            <a:chExt cx="8677375" cy="2164216"/>
          </a:xfrm>
        </p:grpSpPr>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7068" y="1920231"/>
              <a:ext cx="8566150" cy="2164216"/>
            </a:xfrm>
            <a:prstGeom prst="rect">
              <a:avLst/>
            </a:prstGeom>
            <a:solidFill>
              <a:schemeClr val="bg1"/>
            </a:solidFill>
            <a:ln w="9525">
              <a:solidFill>
                <a:schemeClr val="tx1"/>
              </a:solidFill>
              <a:miter lim="800000"/>
              <a:headEnd/>
              <a:tailEnd/>
            </a:ln>
            <a:effectLst>
              <a:glow rad="228600">
                <a:schemeClr val="bg1">
                  <a:lumMod val="85000"/>
                  <a:alpha val="40000"/>
                </a:schemeClr>
              </a:glow>
            </a:effectLst>
          </p:spPr>
        </p:pic>
        <p:sp>
          <p:nvSpPr>
            <p:cNvPr id="22" name="Rectangle 21"/>
            <p:cNvSpPr/>
            <p:nvPr/>
          </p:nvSpPr>
          <p:spPr bwMode="auto">
            <a:xfrm>
              <a:off x="438912" y="3474720"/>
              <a:ext cx="8412480" cy="512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ounded Rectangle 18"/>
            <p:cNvSpPr/>
            <p:nvPr/>
          </p:nvSpPr>
          <p:spPr bwMode="auto">
            <a:xfrm>
              <a:off x="447700" y="3741682"/>
              <a:ext cx="8537804" cy="281678"/>
            </a:xfrm>
            <a:prstGeom prst="roundRect">
              <a:avLst>
                <a:gd name="adj" fmla="val 50000"/>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21" name="TextBox 20"/>
            <p:cNvSpPr txBox="1"/>
            <p:nvPr/>
          </p:nvSpPr>
          <p:spPr>
            <a:xfrm>
              <a:off x="414528" y="3364992"/>
              <a:ext cx="8677375" cy="646331"/>
            </a:xfrm>
            <a:prstGeom prst="rect">
              <a:avLst/>
            </a:prstGeom>
            <a:noFill/>
          </p:spPr>
          <p:txBody>
            <a:bodyPr wrap="none" rtlCol="0">
              <a:spAutoFit/>
            </a:bodyPr>
            <a:lstStyle/>
            <a:p>
              <a:r>
                <a:rPr lang="en-US" sz="1200" dirty="0" smtClean="0">
                  <a:latin typeface="+mn-lt"/>
                </a:rPr>
                <a:t>[…] </a:t>
              </a:r>
            </a:p>
            <a:p>
              <a:endParaRPr lang="en-US" sz="1200" b="1" dirty="0" smtClean="0">
                <a:latin typeface="+mn-lt"/>
              </a:endParaRPr>
            </a:p>
            <a:p>
              <a:r>
                <a:rPr lang="en-US" sz="1200" b="1" dirty="0" smtClean="0">
                  <a:latin typeface="+mn-lt"/>
                </a:rPr>
                <a:t>In the case of model-based development, with automatic code generation, these properties shall apply to the model.</a:t>
              </a:r>
              <a:endParaRPr lang="en-US" sz="1200" b="1" dirty="0">
                <a:latin typeface="+mn-lt"/>
              </a:endParaRPr>
            </a:p>
          </p:txBody>
        </p:sp>
      </p:grpSp>
    </p:spTree>
    <p:extLst>
      <p:ext uri="{BB962C8B-B14F-4D97-AF65-F5344CB8AC3E}">
        <p14:creationId xmlns:p14="http://schemas.microsoft.com/office/powerpoint/2010/main" xmlns="" val="21388471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152400" y="5562862"/>
            <a:ext cx="8747760" cy="844034"/>
          </a:xfrm>
          <a:prstGeom prst="roundRect">
            <a:avLst>
              <a:gd name="adj" fmla="val 22555"/>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17" name="Rounded Rectangle 16"/>
          <p:cNvSpPr/>
          <p:nvPr/>
        </p:nvSpPr>
        <p:spPr bwMode="auto">
          <a:xfrm>
            <a:off x="1158240" y="4447294"/>
            <a:ext cx="7315200" cy="844034"/>
          </a:xfrm>
          <a:prstGeom prst="roundRect">
            <a:avLst>
              <a:gd name="adj" fmla="val 22555"/>
            </a:avLst>
          </a:prstGeom>
          <a:solidFill>
            <a:srgbClr val="FF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5122" name="Rectangle 2"/>
          <p:cNvSpPr>
            <a:spLocks noGrp="1" noChangeArrowheads="1"/>
          </p:cNvSpPr>
          <p:nvPr>
            <p:ph type="title" idx="4294967295"/>
          </p:nvPr>
        </p:nvSpPr>
        <p:spPr>
          <a:xfrm>
            <a:off x="611188" y="841375"/>
            <a:ext cx="8532812" cy="682625"/>
          </a:xfrm>
        </p:spPr>
        <p:txBody>
          <a:bodyPr/>
          <a:lstStyle/>
          <a:p>
            <a:r>
              <a:rPr lang="en-US" dirty="0" smtClean="0"/>
              <a:t>ISO 26262 and Model-Based Design </a:t>
            </a:r>
            <a:endParaRPr lang="en-US" sz="2800" dirty="0" smtClean="0">
              <a:solidFill>
                <a:srgbClr val="FF9933"/>
              </a:solidFill>
            </a:endParaRPr>
          </a:p>
        </p:txBody>
      </p:sp>
      <p:sp>
        <p:nvSpPr>
          <p:cNvPr id="15" name="Inhaltsplatzhalter 2"/>
          <p:cNvSpPr txBox="1">
            <a:spLocks/>
          </p:cNvSpPr>
          <p:nvPr/>
        </p:nvSpPr>
        <p:spPr>
          <a:xfrm>
            <a:off x="228601" y="1447800"/>
            <a:ext cx="8839199" cy="7620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latin typeface="Arial"/>
              </a:rPr>
              <a:t>ISO 26262-6 enables code generation and early verification and validation </a:t>
            </a:r>
            <a:endParaRPr lang="en-US" sz="1800" b="1" kern="0" dirty="0" smtClean="0">
              <a:solidFill>
                <a:srgbClr val="FF9900"/>
              </a:solidFill>
              <a:latin typeface="Arial"/>
            </a:endParaRPr>
          </a:p>
        </p:txBody>
      </p:sp>
      <p:pic>
        <p:nvPicPr>
          <p:cNvPr id="1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5558465"/>
            <a:ext cx="8961964" cy="778707"/>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11936" y="1877569"/>
            <a:ext cx="7924800" cy="3494944"/>
          </a:xfrm>
          <a:prstGeom prst="rect">
            <a:avLst/>
          </a:prstGeom>
          <a:noFill/>
          <a:ln w="9525">
            <a:noFill/>
            <a:miter lim="800000"/>
            <a:headEnd/>
            <a:tailEnd/>
          </a:ln>
        </p:spPr>
      </p:pic>
    </p:spTree>
    <p:extLst>
      <p:ext uri="{BB962C8B-B14F-4D97-AF65-F5344CB8AC3E}">
        <p14:creationId xmlns:p14="http://schemas.microsoft.com/office/powerpoint/2010/main" xmlns="" val="17820212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87660" y="548680"/>
            <a:ext cx="8532812" cy="682625"/>
          </a:xfrm>
        </p:spPr>
        <p:txBody>
          <a:bodyPr/>
          <a:lstStyle/>
          <a:p>
            <a:r>
              <a:rPr lang="en-US" dirty="0" smtClean="0"/>
              <a:t>Model-Based Design and ISO 26262</a:t>
            </a:r>
            <a:br>
              <a:rPr lang="en-US" dirty="0" smtClean="0"/>
            </a:br>
            <a:r>
              <a:rPr lang="en-US" sz="2800" dirty="0" smtClean="0">
                <a:solidFill>
                  <a:srgbClr val="FF9900"/>
                </a:solidFill>
              </a:rPr>
              <a:t>S</a:t>
            </a:r>
            <a:r>
              <a:rPr lang="en-US" sz="2800" kern="1200" dirty="0" smtClean="0">
                <a:solidFill>
                  <a:srgbClr val="FF9900"/>
                </a:solidFill>
                <a:latin typeface="+mn-lt"/>
                <a:ea typeface="+mn-ea"/>
                <a:cs typeface="+mn-cs"/>
              </a:rPr>
              <a:t>um</a:t>
            </a:r>
            <a:r>
              <a:rPr lang="en-US" sz="2800" dirty="0" smtClean="0">
                <a:solidFill>
                  <a:srgbClr val="FF9900"/>
                </a:solidFill>
              </a:rPr>
              <a:t>mary</a:t>
            </a:r>
          </a:p>
        </p:txBody>
      </p:sp>
      <p:sp>
        <p:nvSpPr>
          <p:cNvPr id="17" name="Content Placeholder 2"/>
          <p:cNvSpPr txBox="1">
            <a:spLocks/>
          </p:cNvSpPr>
          <p:nvPr/>
        </p:nvSpPr>
        <p:spPr>
          <a:xfrm>
            <a:off x="634722" y="2057400"/>
            <a:ext cx="8509278" cy="44196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Model-Based Design is one of the software development paradigms explicitly addressed in ISO 26262 </a:t>
            </a:r>
            <a:endParaRPr lang="en-US" sz="2000" dirty="0" smtClean="0">
              <a:solidFill>
                <a:srgbClr val="000000"/>
              </a:solidFill>
              <a:latin typeface="Arial"/>
            </a:endParaRPr>
          </a:p>
          <a:p>
            <a:pPr marL="284163" indent="-284163" eaLnBrk="1" hangingPunct="1">
              <a:spcBef>
                <a:spcPts val="1200"/>
              </a:spcBef>
              <a:spcAft>
                <a:spcPts val="600"/>
              </a:spcAft>
              <a:buClr>
                <a:srgbClr val="215383"/>
              </a:buClr>
              <a:buFont typeface="Wingdings" pitchFamily="2" charset="2"/>
              <a:buChar char="§"/>
            </a:pPr>
            <a:r>
              <a:rPr lang="en-US" sz="2000" dirty="0" smtClean="0">
                <a:solidFill>
                  <a:srgbClr val="000000"/>
                </a:solidFill>
                <a:latin typeface="Arial"/>
              </a:rPr>
              <a:t>Model-Based Design workflows are integral part of ISO 26262-6</a:t>
            </a:r>
          </a:p>
          <a:p>
            <a:pPr marL="741363" lvl="1" indent="-284163" eaLnBrk="1" hangingPunct="1">
              <a:spcBef>
                <a:spcPts val="0"/>
              </a:spcBef>
              <a:spcAft>
                <a:spcPts val="600"/>
              </a:spcAft>
              <a:buClr>
                <a:srgbClr val="215383"/>
              </a:buClr>
              <a:buFont typeface="Wingdings" pitchFamily="2" charset="2"/>
              <a:buChar char="§"/>
            </a:pPr>
            <a:r>
              <a:rPr lang="en-US" sz="2000" dirty="0" smtClean="0">
                <a:solidFill>
                  <a:srgbClr val="000000"/>
                </a:solidFill>
                <a:latin typeface="Arial"/>
              </a:rPr>
              <a:t>Modeling</a:t>
            </a:r>
          </a:p>
          <a:p>
            <a:pPr marL="741363" lvl="1" indent="-284163" eaLnBrk="1" hangingPunct="1">
              <a:spcBef>
                <a:spcPts val="0"/>
              </a:spcBef>
              <a:spcAft>
                <a:spcPts val="600"/>
              </a:spcAft>
              <a:buClr>
                <a:srgbClr val="215383"/>
              </a:buClr>
              <a:buFont typeface="Wingdings" pitchFamily="2" charset="2"/>
              <a:buChar char="§"/>
            </a:pPr>
            <a:r>
              <a:rPr lang="en-US" sz="2000" dirty="0" smtClean="0">
                <a:solidFill>
                  <a:srgbClr val="000000"/>
                </a:solidFill>
                <a:latin typeface="Arial"/>
              </a:rPr>
              <a:t>Code generation</a:t>
            </a:r>
          </a:p>
          <a:p>
            <a:pPr marL="741363" lvl="1" indent="-284163" eaLnBrk="1" hangingPunct="1">
              <a:spcBef>
                <a:spcPts val="0"/>
              </a:spcBef>
              <a:spcAft>
                <a:spcPts val="600"/>
              </a:spcAft>
              <a:buClr>
                <a:srgbClr val="215383"/>
              </a:buClr>
              <a:buFont typeface="Wingdings" pitchFamily="2" charset="2"/>
              <a:buChar char="§"/>
            </a:pPr>
            <a:r>
              <a:rPr lang="en-US" sz="2000" dirty="0" smtClean="0">
                <a:solidFill>
                  <a:srgbClr val="000000"/>
                </a:solidFill>
                <a:latin typeface="Arial"/>
              </a:rPr>
              <a:t>Early verification and validation</a:t>
            </a:r>
            <a:endParaRPr lang="en-US" sz="2000" dirty="0" smtClean="0">
              <a:solidFill>
                <a:prstClr val="black"/>
              </a:solidFill>
              <a:latin typeface="Arial"/>
            </a:endParaRPr>
          </a:p>
          <a:p>
            <a:pPr marL="284163" lvl="1"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ISO 26262 does not favor code-based V&amp;V over model-based V&amp;V</a:t>
            </a:r>
            <a:endParaRPr lang="en-US" sz="2400" kern="0" dirty="0">
              <a:solidFill>
                <a:srgbClr val="000000"/>
              </a:solidFill>
              <a:latin typeface="Arial"/>
            </a:endParaRPr>
          </a:p>
        </p:txBody>
      </p:sp>
    </p:spTree>
    <p:extLst>
      <p:ext uri="{BB962C8B-B14F-4D97-AF65-F5344CB8AC3E}">
        <p14:creationId xmlns:p14="http://schemas.microsoft.com/office/powerpoint/2010/main" xmlns="" val="17298530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456" y="560983"/>
            <a:ext cx="8382000" cy="1139825"/>
          </a:xfrm>
        </p:spPr>
        <p:txBody>
          <a:bodyPr/>
          <a:lstStyle/>
          <a:p>
            <a:r>
              <a:rPr lang="de-DE" dirty="0" smtClean="0"/>
              <a:t>High-</a:t>
            </a:r>
            <a:r>
              <a:rPr lang="de-DE" dirty="0" err="1" smtClean="0"/>
              <a:t>Integrity</a:t>
            </a:r>
            <a:r>
              <a:rPr lang="de-DE" dirty="0" smtClean="0"/>
              <a:t> Workflows (ISO 26262)</a:t>
            </a:r>
            <a:endParaRPr lang="en-US" dirty="0"/>
          </a:p>
        </p:txBody>
      </p:sp>
      <p:graphicFrame>
        <p:nvGraphicFramePr>
          <p:cNvPr id="4" name="Diagram 3"/>
          <p:cNvGraphicFramePr/>
          <p:nvPr/>
        </p:nvGraphicFramePr>
        <p:xfrm>
          <a:off x="608923" y="1465729"/>
          <a:ext cx="7714807" cy="31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581828"/>
            <a:ext cx="7485062" cy="3249612"/>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279400" y="663575"/>
            <a:ext cx="8821738" cy="1139825"/>
          </a:xfrm>
        </p:spPr>
        <p:txBody>
          <a:bodyPr/>
          <a:lstStyle/>
          <a:p>
            <a:r>
              <a:rPr lang="de-DE" dirty="0" smtClean="0"/>
              <a:t>ISO 26262 Reference Workflow</a:t>
            </a:r>
            <a:r>
              <a:rPr lang="en-US" dirty="0" smtClean="0">
                <a:solidFill>
                  <a:srgbClr val="000000"/>
                </a:solidFill>
              </a:rPr>
              <a:t/>
            </a:r>
            <a:br>
              <a:rPr lang="en-US" dirty="0" smtClean="0">
                <a:solidFill>
                  <a:srgbClr val="000000"/>
                </a:solidFill>
              </a:rPr>
            </a:br>
            <a:r>
              <a:rPr lang="en-US" dirty="0" smtClean="0">
                <a:solidFill>
                  <a:srgbClr val="FF9900"/>
                </a:solidFill>
              </a:rPr>
              <a:t/>
            </a:r>
            <a:br>
              <a:rPr lang="en-US" dirty="0" smtClean="0">
                <a:solidFill>
                  <a:srgbClr val="FF9900"/>
                </a:solidFill>
              </a:rPr>
            </a:br>
            <a:endParaRPr lang="en-US" dirty="0" smtClean="0"/>
          </a:p>
        </p:txBody>
      </p:sp>
      <p:sp>
        <p:nvSpPr>
          <p:cNvPr id="22" name="Rectangle 27"/>
          <p:cNvSpPr>
            <a:spLocks noChangeArrowheads="1"/>
          </p:cNvSpPr>
          <p:nvPr/>
        </p:nvSpPr>
        <p:spPr bwMode="auto">
          <a:xfrm>
            <a:off x="304800" y="1407033"/>
            <a:ext cx="8382000" cy="1504950"/>
          </a:xfrm>
          <a:prstGeom prst="rect">
            <a:avLst/>
          </a:prstGeom>
          <a:noFill/>
          <a:ln w="9525">
            <a:noFill/>
            <a:miter lim="800000"/>
            <a:headEnd/>
            <a:tailEnd/>
          </a:ln>
        </p:spPr>
        <p:txBody>
          <a:bodyPr/>
          <a:lstStyle/>
          <a:p>
            <a:pPr marL="284163" indent="-284163">
              <a:spcBef>
                <a:spcPts val="600"/>
              </a:spcBef>
              <a:spcAft>
                <a:spcPts val="0"/>
              </a:spcAft>
              <a:buClr>
                <a:srgbClr val="215383"/>
              </a:buClr>
              <a:buSzPct val="95000"/>
              <a:buFont typeface="Wingdings" pitchFamily="2" charset="2"/>
              <a:buChar char="§"/>
            </a:pPr>
            <a:r>
              <a:rPr lang="en-US" sz="2000" dirty="0" smtClean="0">
                <a:latin typeface="+mn-lt"/>
                <a:cs typeface="Arial" pitchFamily="34" charset="0"/>
              </a:rPr>
              <a:t>Certifiable Model-Based Design Workflow to develop software according to ISO 26262</a:t>
            </a:r>
          </a:p>
          <a:p>
            <a:pPr marL="741363" lvl="1" indent="-284163">
              <a:spcBef>
                <a:spcPts val="600"/>
              </a:spcBef>
              <a:spcAft>
                <a:spcPts val="1200"/>
              </a:spcAft>
              <a:buClr>
                <a:srgbClr val="215383"/>
              </a:buClr>
              <a:buSzPct val="95000"/>
              <a:buFont typeface="Wingdings" pitchFamily="2" charset="2"/>
              <a:buChar char="§"/>
            </a:pPr>
            <a:r>
              <a:rPr lang="en-US" sz="1800" dirty="0" smtClean="0">
                <a:latin typeface="+mn-lt"/>
                <a:cs typeface="Arial" pitchFamily="34" charset="0"/>
              </a:rPr>
              <a:t>Reviewed and approved by T</a:t>
            </a:r>
            <a:r>
              <a:rPr lang="de-DE" sz="1800" dirty="0" smtClean="0">
                <a:latin typeface="+mn-lt"/>
                <a:cs typeface="Arial" pitchFamily="34" charset="0"/>
              </a:rPr>
              <a:t>ÜV SÜD</a:t>
            </a:r>
            <a:r>
              <a:rPr lang="en-US" sz="1800" dirty="0" smtClean="0">
                <a:latin typeface="+mn-lt"/>
                <a:cs typeface="Arial" pitchFamily="34" charset="0"/>
              </a:rPr>
              <a:t> certification authority</a:t>
            </a:r>
          </a:p>
          <a:p>
            <a:pPr marL="284163" indent="-284163">
              <a:spcBef>
                <a:spcPts val="600"/>
              </a:spcBef>
              <a:spcAft>
                <a:spcPts val="1200"/>
              </a:spcAft>
              <a:buClr>
                <a:srgbClr val="215383"/>
              </a:buClr>
              <a:buSzPct val="95000"/>
              <a:buFont typeface="Wingdings" pitchFamily="2" charset="2"/>
              <a:buChar char="§"/>
            </a:pPr>
            <a:r>
              <a:rPr lang="de-DE" sz="2000" dirty="0" err="1" smtClean="0">
                <a:latin typeface="+mn-lt"/>
                <a:cs typeface="Arial" pitchFamily="34" charset="0"/>
              </a:rPr>
              <a:t>Focusses</a:t>
            </a:r>
            <a:r>
              <a:rPr lang="de-DE" sz="2000" dirty="0" smtClean="0">
                <a:latin typeface="+mn-lt"/>
                <a:cs typeface="Arial" pitchFamily="34" charset="0"/>
              </a:rPr>
              <a:t> on </a:t>
            </a:r>
            <a:r>
              <a:rPr lang="de-DE" sz="2000" dirty="0" err="1" smtClean="0">
                <a:latin typeface="+mn-lt"/>
                <a:cs typeface="Arial" pitchFamily="34" charset="0"/>
              </a:rPr>
              <a:t>quality</a:t>
            </a:r>
            <a:r>
              <a:rPr lang="de-DE" sz="2000" dirty="0" smtClean="0">
                <a:latin typeface="+mn-lt"/>
                <a:cs typeface="Arial" pitchFamily="34" charset="0"/>
              </a:rPr>
              <a:t> </a:t>
            </a:r>
            <a:r>
              <a:rPr lang="de-DE" sz="2000" dirty="0" err="1" smtClean="0">
                <a:latin typeface="+mn-lt"/>
                <a:cs typeface="Arial" pitchFamily="34" charset="0"/>
              </a:rPr>
              <a:t>improvements</a:t>
            </a:r>
            <a:r>
              <a:rPr lang="de-DE" sz="2000" dirty="0" smtClean="0">
                <a:latin typeface="+mn-lt"/>
                <a:cs typeface="Arial" pitchFamily="34" charset="0"/>
              </a:rPr>
              <a:t> </a:t>
            </a:r>
            <a:r>
              <a:rPr lang="de-DE" sz="2000" dirty="0" err="1" smtClean="0">
                <a:latin typeface="+mn-lt"/>
                <a:cs typeface="Arial" pitchFamily="34" charset="0"/>
              </a:rPr>
              <a:t>by</a:t>
            </a:r>
            <a:r>
              <a:rPr lang="de-DE" sz="2000" dirty="0" smtClean="0">
                <a:latin typeface="+mn-lt"/>
                <a:cs typeface="Arial" pitchFamily="34" charset="0"/>
              </a:rPr>
              <a:t> </a:t>
            </a:r>
            <a:r>
              <a:rPr lang="de-DE" sz="2000" dirty="0" err="1" smtClean="0">
                <a:latin typeface="+mn-lt"/>
                <a:cs typeface="Arial" pitchFamily="34" charset="0"/>
              </a:rPr>
              <a:t>systematic</a:t>
            </a:r>
            <a:r>
              <a:rPr lang="de-DE" sz="2000" dirty="0" smtClean="0">
                <a:latin typeface="+mn-lt"/>
                <a:cs typeface="Arial" pitchFamily="34" charset="0"/>
              </a:rPr>
              <a:t> </a:t>
            </a:r>
            <a:r>
              <a:rPr lang="de-DE" sz="2000" dirty="0" err="1" smtClean="0">
                <a:latin typeface="+mn-lt"/>
                <a:cs typeface="Arial" pitchFamily="34" charset="0"/>
              </a:rPr>
              <a:t>verification</a:t>
            </a:r>
            <a:r>
              <a:rPr lang="de-DE" sz="2000" dirty="0" smtClean="0">
                <a:latin typeface="+mn-lt"/>
                <a:cs typeface="Arial" pitchFamily="34" charset="0"/>
              </a:rPr>
              <a:t> </a:t>
            </a:r>
            <a:r>
              <a:rPr lang="de-DE" sz="2000" dirty="0" err="1" smtClean="0">
                <a:latin typeface="+mn-lt"/>
                <a:cs typeface="Arial" pitchFamily="34" charset="0"/>
              </a:rPr>
              <a:t>and</a:t>
            </a:r>
            <a:r>
              <a:rPr lang="de-DE" sz="2000" dirty="0" smtClean="0">
                <a:latin typeface="+mn-lt"/>
                <a:cs typeface="Arial" pitchFamily="34" charset="0"/>
              </a:rPr>
              <a:t> </a:t>
            </a:r>
            <a:r>
              <a:rPr lang="de-DE" sz="2000" dirty="0" err="1" smtClean="0">
                <a:latin typeface="+mn-lt"/>
                <a:cs typeface="Arial" pitchFamily="34" charset="0"/>
              </a:rPr>
              <a:t>validation</a:t>
            </a:r>
            <a:r>
              <a:rPr lang="de-DE" sz="2000" dirty="0" smtClean="0">
                <a:latin typeface="+mn-lt"/>
                <a:cs typeface="Arial" pitchFamily="34" charset="0"/>
              </a:rPr>
              <a:t> </a:t>
            </a:r>
            <a:r>
              <a:rPr lang="de-DE" sz="2000" dirty="0" err="1" smtClean="0">
                <a:latin typeface="+mn-lt"/>
                <a:cs typeface="Arial" pitchFamily="34" charset="0"/>
              </a:rPr>
              <a:t>of</a:t>
            </a:r>
            <a:r>
              <a:rPr lang="de-DE" sz="2000" dirty="0" smtClean="0">
                <a:latin typeface="+mn-lt"/>
                <a:cs typeface="Arial" pitchFamily="34" charset="0"/>
              </a:rPr>
              <a:t> </a:t>
            </a:r>
            <a:r>
              <a:rPr lang="de-DE" sz="2000" dirty="0" err="1" smtClean="0">
                <a:latin typeface="+mn-lt"/>
                <a:cs typeface="Arial" pitchFamily="34" charset="0"/>
              </a:rPr>
              <a:t>models</a:t>
            </a:r>
            <a:r>
              <a:rPr lang="de-DE" sz="2000" dirty="0" smtClean="0">
                <a:latin typeface="+mn-lt"/>
                <a:cs typeface="Arial" pitchFamily="34" charset="0"/>
              </a:rPr>
              <a:t> </a:t>
            </a:r>
            <a:r>
              <a:rPr lang="de-DE" sz="2000" dirty="0" err="1" smtClean="0">
                <a:latin typeface="+mn-lt"/>
                <a:cs typeface="Arial" pitchFamily="34" charset="0"/>
              </a:rPr>
              <a:t>and</a:t>
            </a:r>
            <a:r>
              <a:rPr lang="de-DE" sz="2000" dirty="0" smtClean="0">
                <a:latin typeface="+mn-lt"/>
                <a:cs typeface="Arial" pitchFamily="34" charset="0"/>
              </a:rPr>
              <a:t> </a:t>
            </a:r>
            <a:r>
              <a:rPr lang="de-DE" sz="2000" dirty="0" err="1" smtClean="0">
                <a:latin typeface="+mn-lt"/>
                <a:cs typeface="Arial" pitchFamily="34" charset="0"/>
              </a:rPr>
              <a:t>generated</a:t>
            </a:r>
            <a:r>
              <a:rPr lang="de-DE" sz="2000" dirty="0" smtClean="0">
                <a:latin typeface="+mn-lt"/>
                <a:cs typeface="Arial" pitchFamily="34" charset="0"/>
              </a:rPr>
              <a:t> </a:t>
            </a:r>
            <a:r>
              <a:rPr lang="de-DE" sz="2000" dirty="0" err="1" smtClean="0">
                <a:latin typeface="+mn-lt"/>
                <a:cs typeface="Arial" pitchFamily="34" charset="0"/>
              </a:rPr>
              <a:t>code</a:t>
            </a:r>
            <a:r>
              <a:rPr lang="de-DE" sz="2000" dirty="0" smtClean="0">
                <a:latin typeface="+mn-lt"/>
                <a:cs typeface="Arial" pitchFamily="34" charset="0"/>
              </a:rPr>
              <a:t> </a:t>
            </a:r>
          </a:p>
          <a:p>
            <a:pPr marL="284163" indent="-284163">
              <a:spcBef>
                <a:spcPts val="600"/>
              </a:spcBef>
              <a:spcAft>
                <a:spcPts val="1200"/>
              </a:spcAft>
              <a:buClr>
                <a:srgbClr val="215383"/>
              </a:buClr>
              <a:buSzPct val="95000"/>
              <a:buFont typeface="Wingdings" pitchFamily="2" charset="2"/>
              <a:buChar char="§"/>
            </a:pPr>
            <a:endParaRPr lang="de-DE" sz="2000" dirty="0" smtClean="0">
              <a:solidFill>
                <a:srgbClr val="000000"/>
              </a:solidFill>
              <a:latin typeface="+mn-lt"/>
              <a:cs typeface="Arial" pitchFamily="34" charset="0"/>
            </a:endParaRPr>
          </a:p>
          <a:p>
            <a:pPr marL="284163" indent="-284163" eaLnBrk="0" hangingPunct="0">
              <a:spcBef>
                <a:spcPts val="1200"/>
              </a:spcBef>
              <a:buClr>
                <a:srgbClr val="215383"/>
              </a:buClr>
              <a:buSzPct val="95000"/>
              <a:buFont typeface="Wingdings" pitchFamily="2" charset="2"/>
              <a:buChar char="§"/>
            </a:pPr>
            <a:endParaRPr lang="en-US" sz="1800" dirty="0">
              <a:solidFill>
                <a:srgbClr val="000000"/>
              </a:solidFill>
              <a:latin typeface="+mn-lt"/>
              <a:cs typeface="Arial" pitchFamily="34" charset="0"/>
            </a:endParaRPr>
          </a:p>
        </p:txBody>
      </p:sp>
    </p:spTree>
    <p:extLst>
      <p:ext uri="{BB962C8B-B14F-4D97-AF65-F5344CB8AC3E}">
        <p14:creationId xmlns:p14="http://schemas.microsoft.com/office/powerpoint/2010/main" xmlns="" val="164048262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87660" y="548680"/>
            <a:ext cx="8532812" cy="682625"/>
          </a:xfrm>
        </p:spPr>
        <p:txBody>
          <a:bodyPr/>
          <a:lstStyle/>
          <a:p>
            <a:r>
              <a:rPr lang="en-US" dirty="0" smtClean="0"/>
              <a:t>Agenda</a:t>
            </a:r>
            <a:endParaRPr lang="en-US" sz="2800" dirty="0" smtClean="0">
              <a:solidFill>
                <a:srgbClr val="FF9900"/>
              </a:solidFill>
            </a:endParaRPr>
          </a:p>
        </p:txBody>
      </p:sp>
      <p:sp>
        <p:nvSpPr>
          <p:cNvPr id="17" name="Content Placeholder 2"/>
          <p:cNvSpPr txBox="1">
            <a:spLocks/>
          </p:cNvSpPr>
          <p:nvPr/>
        </p:nvSpPr>
        <p:spPr>
          <a:xfrm>
            <a:off x="634722" y="2057400"/>
            <a:ext cx="8509278" cy="4419600"/>
          </a:xfrm>
          <a:prstGeom prst="rect">
            <a:avLst/>
          </a:prstGeom>
        </p:spPr>
        <p:txBody>
          <a:bodyPr/>
          <a:lstStyle/>
          <a:p>
            <a:r>
              <a:rPr lang="en-GB" sz="2400" dirty="0" smtClean="0"/>
              <a:t>10:00 - 11:00		Model-Based Design for ISO 26262</a:t>
            </a:r>
          </a:p>
          <a:p>
            <a:r>
              <a:rPr lang="en-GB" sz="2400" dirty="0" smtClean="0"/>
              <a:t>11:00 - 11:15		Coffee Break</a:t>
            </a:r>
          </a:p>
          <a:p>
            <a:r>
              <a:rPr lang="en-GB" sz="2400" dirty="0" smtClean="0"/>
              <a:t>11:15 - 12:30		Using </a:t>
            </a:r>
            <a:r>
              <a:rPr lang="en-GB" sz="2400" dirty="0" err="1" smtClean="0"/>
              <a:t>Simulink</a:t>
            </a:r>
            <a:r>
              <a:rPr lang="en-GB" sz="2400" dirty="0" smtClean="0"/>
              <a:t> for Software Design</a:t>
            </a:r>
          </a:p>
          <a:p>
            <a:r>
              <a:rPr lang="en-GB" sz="2400" dirty="0" smtClean="0"/>
              <a:t>12:30 - 13:30		Lunch</a:t>
            </a:r>
          </a:p>
          <a:p>
            <a:r>
              <a:rPr lang="en-GB" sz="2400" dirty="0" smtClean="0"/>
              <a:t>13:30 - 15:00		Design Verification</a:t>
            </a:r>
          </a:p>
          <a:p>
            <a:r>
              <a:rPr lang="en-GB" sz="2400" dirty="0" smtClean="0"/>
              <a:t>15:00 - 15:15		Coffee Break</a:t>
            </a:r>
          </a:p>
          <a:p>
            <a:r>
              <a:rPr lang="en-GB" sz="2400" dirty="0" smtClean="0"/>
              <a:t>15:15 - 16:15		Code Verification</a:t>
            </a:r>
          </a:p>
          <a:p>
            <a:r>
              <a:rPr lang="en-GB" sz="2400" dirty="0" smtClean="0"/>
              <a:t>16:15 - 16:30		Summary and Close</a:t>
            </a:r>
          </a:p>
        </p:txBody>
      </p:sp>
    </p:spTree>
    <p:extLst>
      <p:ext uri="{BB962C8B-B14F-4D97-AF65-F5344CB8AC3E}">
        <p14:creationId xmlns="" xmlns:p14="http://schemas.microsoft.com/office/powerpoint/2010/main" val="172985302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430782" y="476672"/>
            <a:ext cx="8533706" cy="1139825"/>
          </a:xfrm>
        </p:spPr>
        <p:txBody>
          <a:bodyPr/>
          <a:lstStyle/>
          <a:p>
            <a:r>
              <a:rPr lang="de-DE" dirty="0" smtClean="0"/>
              <a:t>ISO 26262 Reference Workflow </a:t>
            </a:r>
            <a:br>
              <a:rPr lang="de-DE" dirty="0" smtClean="0"/>
            </a:br>
            <a:r>
              <a:rPr lang="en-US" sz="2800" dirty="0" smtClean="0">
                <a:solidFill>
                  <a:srgbClr val="FF9900"/>
                </a:solidFill>
              </a:rPr>
              <a:t>Verification and Validation of Models and Generated Code </a:t>
            </a:r>
            <a:br>
              <a:rPr lang="en-US" sz="2800" dirty="0" smtClean="0">
                <a:solidFill>
                  <a:srgbClr val="FF9900"/>
                </a:solidFill>
              </a:rPr>
            </a:b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sp>
        <p:nvSpPr>
          <p:cNvPr id="8" name="Rounded Rectangle 7"/>
          <p:cNvSpPr/>
          <p:nvPr/>
        </p:nvSpPr>
        <p:spPr bwMode="auto">
          <a:xfrm>
            <a:off x="4553712" y="2316480"/>
            <a:ext cx="3627120" cy="2779776"/>
          </a:xfrm>
          <a:prstGeom prst="roundRect">
            <a:avLst>
              <a:gd name="adj" fmla="val 1165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7" name="Rounded Rectangle 6"/>
          <p:cNvSpPr/>
          <p:nvPr/>
        </p:nvSpPr>
        <p:spPr bwMode="auto">
          <a:xfrm>
            <a:off x="316992" y="2316480"/>
            <a:ext cx="4169664" cy="2791968"/>
          </a:xfrm>
          <a:prstGeom prst="roundRect">
            <a:avLst>
              <a:gd name="adj" fmla="val 1165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1267968" y="2389632"/>
            <a:ext cx="2376228" cy="400110"/>
          </a:xfrm>
          <a:prstGeom prst="rect">
            <a:avLst/>
          </a:prstGeom>
          <a:noFill/>
        </p:spPr>
        <p:txBody>
          <a:bodyPr wrap="none" rtlCol="0">
            <a:spAutoFit/>
          </a:bodyPr>
          <a:lstStyle/>
          <a:p>
            <a:r>
              <a:rPr lang="en-US" sz="2000" b="1" dirty="0" smtClean="0">
                <a:solidFill>
                  <a:schemeClr val="tx2"/>
                </a:solidFill>
                <a:latin typeface="+mn-lt"/>
              </a:rPr>
              <a:t>Model Verification</a:t>
            </a:r>
            <a:endParaRPr lang="en-US" sz="2000" b="1" dirty="0">
              <a:solidFill>
                <a:schemeClr val="tx2"/>
              </a:solidFill>
              <a:latin typeface="+mn-lt"/>
            </a:endParaRPr>
          </a:p>
        </p:txBody>
      </p:sp>
      <p:sp>
        <p:nvSpPr>
          <p:cNvPr id="10" name="TextBox 9"/>
          <p:cNvSpPr txBox="1"/>
          <p:nvPr/>
        </p:nvSpPr>
        <p:spPr>
          <a:xfrm>
            <a:off x="5266944" y="2389632"/>
            <a:ext cx="2278444" cy="400110"/>
          </a:xfrm>
          <a:prstGeom prst="rect">
            <a:avLst/>
          </a:prstGeom>
          <a:noFill/>
        </p:spPr>
        <p:txBody>
          <a:bodyPr wrap="none" rtlCol="0">
            <a:spAutoFit/>
          </a:bodyPr>
          <a:lstStyle/>
          <a:p>
            <a:r>
              <a:rPr lang="en-US" sz="2000" b="1" dirty="0" smtClean="0">
                <a:solidFill>
                  <a:schemeClr val="tx2"/>
                </a:solidFill>
                <a:latin typeface="+mn-lt"/>
              </a:rPr>
              <a:t>Code Verification</a:t>
            </a:r>
            <a:endParaRPr lang="en-US" sz="2000" b="1" dirty="0">
              <a:solidFill>
                <a:schemeClr val="tx2"/>
              </a:solidFill>
              <a:latin typeface="+mn-lt"/>
            </a:endParaRPr>
          </a:p>
        </p:txBody>
      </p:sp>
      <p:sp>
        <p:nvSpPr>
          <p:cNvPr id="12" name="Inhaltsplatzhalter 2"/>
          <p:cNvSpPr txBox="1">
            <a:spLocks/>
          </p:cNvSpPr>
          <p:nvPr/>
        </p:nvSpPr>
        <p:spPr>
          <a:xfrm>
            <a:off x="560833" y="2718816"/>
            <a:ext cx="3998975" cy="353568"/>
          </a:xfrm>
          <a:prstGeom prst="rect">
            <a:avLst/>
          </a:prstGeom>
        </p:spPr>
        <p:txBody>
          <a:bodyPr/>
          <a:lstStyle/>
          <a:p>
            <a:pPr marL="284163" indent="-284163" eaLnBrk="1" hangingPunct="1">
              <a:spcBef>
                <a:spcPts val="1200"/>
              </a:spcBef>
              <a:spcAft>
                <a:spcPts val="600"/>
              </a:spcAft>
              <a:buClr>
                <a:srgbClr val="215383"/>
              </a:buClr>
            </a:pPr>
            <a:r>
              <a:rPr lang="en-US" sz="1600" dirty="0" smtClean="0">
                <a:latin typeface="Arial"/>
              </a:rPr>
              <a:t>Discover design errors at design time</a:t>
            </a:r>
          </a:p>
        </p:txBody>
      </p:sp>
      <p:sp>
        <p:nvSpPr>
          <p:cNvPr id="13" name="Inhaltsplatzhalter 2"/>
          <p:cNvSpPr txBox="1">
            <a:spLocks/>
          </p:cNvSpPr>
          <p:nvPr/>
        </p:nvSpPr>
        <p:spPr>
          <a:xfrm>
            <a:off x="4352545" y="2718816"/>
            <a:ext cx="3998975" cy="353568"/>
          </a:xfrm>
          <a:prstGeom prst="rect">
            <a:avLst/>
          </a:prstGeom>
        </p:spPr>
        <p:txBody>
          <a:bodyPr/>
          <a:lstStyle/>
          <a:p>
            <a:pPr marL="284163" indent="-284163" algn="ctr" eaLnBrk="1" hangingPunct="1">
              <a:spcBef>
                <a:spcPts val="1200"/>
              </a:spcBef>
              <a:spcAft>
                <a:spcPts val="600"/>
              </a:spcAft>
              <a:buClr>
                <a:srgbClr val="215383"/>
              </a:buClr>
            </a:pPr>
            <a:r>
              <a:rPr lang="en-US" sz="1600" dirty="0" smtClean="0">
                <a:latin typeface="Arial"/>
              </a:rPr>
              <a:t>Gain confidence in the generated code</a:t>
            </a:r>
          </a:p>
        </p:txBody>
      </p:sp>
    </p:spTree>
    <p:extLst>
      <p:ext uri="{BB962C8B-B14F-4D97-AF65-F5344CB8AC3E}">
        <p14:creationId xmlns:p14="http://schemas.microsoft.com/office/powerpoint/2010/main" xmlns="" val="8305350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395536" y="476672"/>
            <a:ext cx="8291576" cy="1139825"/>
          </a:xfrm>
        </p:spPr>
        <p:txBody>
          <a:bodyPr/>
          <a:lstStyle/>
          <a:p>
            <a:r>
              <a:rPr lang="en-US" dirty="0" smtClean="0"/>
              <a:t>ISO 26262 Reference Workflow</a:t>
            </a:r>
            <a:r>
              <a:rPr lang="de-DE" dirty="0" smtClean="0"/>
              <a:t> </a:t>
            </a:r>
            <a:br>
              <a:rPr lang="de-DE" dirty="0" smtClean="0"/>
            </a:br>
            <a:r>
              <a:rPr lang="de-DE" sz="2800" dirty="0" err="1" smtClean="0">
                <a:solidFill>
                  <a:srgbClr val="FF9900"/>
                </a:solidFill>
              </a:rPr>
              <a:t>Example</a:t>
            </a:r>
            <a:r>
              <a:rPr lang="de-DE" sz="2800" dirty="0" smtClean="0">
                <a:solidFill>
                  <a:srgbClr val="FF9900"/>
                </a:solidFill>
              </a:rPr>
              <a:t> Tool Chain </a:t>
            </a: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sp>
        <p:nvSpPr>
          <p:cNvPr id="83974" name="Line 9"/>
          <p:cNvSpPr>
            <a:spLocks noChangeShapeType="1"/>
          </p:cNvSpPr>
          <p:nvPr/>
        </p:nvSpPr>
        <p:spPr bwMode="auto">
          <a:xfrm flipH="1">
            <a:off x="5036012" y="2584704"/>
            <a:ext cx="0" cy="1345554"/>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5" name="Rectangle 10"/>
          <p:cNvSpPr>
            <a:spLocks noChangeArrowheads="1"/>
          </p:cNvSpPr>
          <p:nvPr/>
        </p:nvSpPr>
        <p:spPr bwMode="auto">
          <a:xfrm>
            <a:off x="5167211" y="2099335"/>
            <a:ext cx="2757488" cy="461963"/>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a:latin typeface="+mn-lt"/>
                <a:cs typeface="Arial" pitchFamily="34" charset="0"/>
              </a:rPr>
              <a:t>PIL </a:t>
            </a:r>
            <a:r>
              <a:rPr lang="de-DE" sz="1200" dirty="0" err="1" smtClean="0">
                <a:latin typeface="+mn-lt"/>
                <a:cs typeface="Arial" pitchFamily="34" charset="0"/>
              </a:rPr>
              <a:t>testing</a:t>
            </a:r>
            <a:r>
              <a:rPr lang="en-US" sz="1200" dirty="0" smtClean="0">
                <a:latin typeface="+mn-lt"/>
              </a:rPr>
              <a:t> / CGV (Embedded Coder),</a:t>
            </a:r>
            <a:br>
              <a:rPr lang="en-US" sz="1200" dirty="0" smtClean="0">
                <a:latin typeface="+mn-lt"/>
              </a:rPr>
            </a:br>
            <a:r>
              <a:rPr lang="en-US" sz="1200" dirty="0" smtClean="0">
                <a:latin typeface="+mn-lt"/>
              </a:rPr>
              <a:t>Test generation (SLDV) </a:t>
            </a:r>
            <a:endParaRPr lang="en-US" sz="1200" dirty="0">
              <a:latin typeface="+mn-lt"/>
              <a:cs typeface="Arial" pitchFamily="34" charset="0"/>
            </a:endParaRPr>
          </a:p>
        </p:txBody>
      </p:sp>
      <p:sp>
        <p:nvSpPr>
          <p:cNvPr id="83976" name="Rectangle 11"/>
          <p:cNvSpPr>
            <a:spLocks noChangeArrowheads="1"/>
          </p:cNvSpPr>
          <p:nvPr/>
        </p:nvSpPr>
        <p:spPr bwMode="gray">
          <a:xfrm>
            <a:off x="6001333" y="2525151"/>
            <a:ext cx="3437136" cy="1052596"/>
          </a:xfrm>
          <a:prstGeom prst="rect">
            <a:avLst/>
          </a:prstGeom>
          <a:noFill/>
          <a:ln w="9525">
            <a:no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report</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matrix</a:t>
            </a:r>
            <a:r>
              <a:rPr lang="de-DE" sz="1200" dirty="0" smtClean="0">
                <a:latin typeface="+mn-lt"/>
                <a:cs typeface="Arial" pitchFamily="34" charset="0"/>
              </a:rPr>
              <a:t> </a:t>
            </a:r>
            <a:r>
              <a:rPr lang="de-DE" sz="1200" dirty="0" err="1" smtClean="0">
                <a:latin typeface="+mn-lt"/>
                <a:cs typeface="Arial" pitchFamily="34" charset="0"/>
              </a:rPr>
              <a:t>generation</a:t>
            </a:r>
            <a:r>
              <a:rPr lang="de-DE" sz="1200" dirty="0" smtClean="0">
                <a:latin typeface="+mn-lt"/>
                <a:cs typeface="Arial" pitchFamily="34" charset="0"/>
              </a:rPr>
              <a:t> (IEC </a:t>
            </a:r>
            <a:r>
              <a:rPr lang="de-DE" sz="1200" dirty="0" err="1" smtClean="0">
                <a:latin typeface="+mn-lt"/>
                <a:cs typeface="Arial" pitchFamily="34" charset="0"/>
              </a:rPr>
              <a:t>Cert</a:t>
            </a:r>
            <a:r>
              <a:rPr lang="de-DE" sz="1200" dirty="0" smtClean="0">
                <a:latin typeface="+mn-lt"/>
                <a:cs typeface="Arial" pitchFamily="34" charset="0"/>
              </a:rPr>
              <a:t> Kit),</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Bullseye</a:t>
            </a:r>
            <a:r>
              <a:rPr lang="de-DE" sz="1200" dirty="0" smtClean="0">
                <a:latin typeface="+mn-lt"/>
                <a:cs typeface="Arial" pitchFamily="34" charset="0"/>
              </a:rPr>
              <a:t> </a:t>
            </a:r>
            <a:r>
              <a:rPr lang="de-DE" sz="1200" dirty="0" err="1" smtClean="0">
                <a:latin typeface="+mn-lt"/>
                <a:cs typeface="Arial" pitchFamily="34" charset="0"/>
              </a:rPr>
              <a:t>code</a:t>
            </a:r>
            <a:r>
              <a:rPr lang="de-DE" sz="1200" dirty="0" smtClean="0">
                <a:latin typeface="+mn-lt"/>
                <a:cs typeface="Arial" pitchFamily="34" charset="0"/>
              </a:rPr>
              <a:t>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integration</a:t>
            </a:r>
            <a:r>
              <a:rPr lang="de-DE" sz="1200" dirty="0" smtClean="0">
                <a:latin typeface="+mn-lt"/>
                <a:cs typeface="Arial" pitchFamily="34" charset="0"/>
              </a:rPr>
              <a:t> </a:t>
            </a:r>
            <a:br>
              <a:rPr lang="de-DE" sz="1200" dirty="0" smtClean="0">
                <a:latin typeface="+mn-lt"/>
                <a:cs typeface="Arial" pitchFamily="34" charset="0"/>
              </a:rPr>
            </a:br>
            <a:r>
              <a:rPr lang="de-DE" sz="1200" dirty="0" smtClean="0">
                <a:latin typeface="+mn-lt"/>
                <a:cs typeface="Arial" pitchFamily="34" charset="0"/>
              </a:rPr>
              <a:t>(Embedded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a:latin typeface="+mn-lt"/>
                <a:cs typeface="Arial" pitchFamily="34" charset="0"/>
              </a:rPr>
              <a:t/>
            </a:r>
            <a:br>
              <a:rPr lang="de-DE" sz="1200" dirty="0">
                <a:latin typeface="+mn-lt"/>
                <a:cs typeface="Arial" pitchFamily="34" charset="0"/>
              </a:rPr>
            </a:br>
            <a:endParaRPr lang="en-US" sz="1200" dirty="0">
              <a:latin typeface="+mn-lt"/>
              <a:cs typeface="Arial" pitchFamily="34" charset="0"/>
            </a:endParaRPr>
          </a:p>
        </p:txBody>
      </p:sp>
      <p:sp>
        <p:nvSpPr>
          <p:cNvPr id="83977" name="Line 12"/>
          <p:cNvSpPr>
            <a:spLocks noChangeShapeType="1"/>
          </p:cNvSpPr>
          <p:nvPr/>
        </p:nvSpPr>
        <p:spPr bwMode="auto">
          <a:xfrm flipH="1">
            <a:off x="6261407" y="3238053"/>
            <a:ext cx="1301218" cy="1492406"/>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8" name="Rectangle 14"/>
          <p:cNvSpPr>
            <a:spLocks noChangeArrowheads="1"/>
          </p:cNvSpPr>
          <p:nvPr/>
        </p:nvSpPr>
        <p:spPr bwMode="auto">
          <a:xfrm>
            <a:off x="550493" y="2743453"/>
            <a:ext cx="3328988" cy="49847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smtClean="0">
                <a:latin typeface="+mn-lt"/>
                <a:cs typeface="Arial" pitchFamily="34" charset="0"/>
              </a:rPr>
              <a:t>Simulink, Model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SLVnV</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Requirements</a:t>
            </a:r>
            <a:r>
              <a:rPr lang="de-DE" sz="1200" dirty="0" smtClean="0">
                <a:latin typeface="+mn-lt"/>
                <a:cs typeface="Arial" pitchFamily="34" charset="0"/>
              </a:rPr>
              <a:t> Management Interface (</a:t>
            </a:r>
            <a:r>
              <a:rPr lang="de-DE" sz="1200" dirty="0" err="1" smtClean="0">
                <a:latin typeface="+mn-lt"/>
                <a:cs typeface="Arial" pitchFamily="34" charset="0"/>
              </a:rPr>
              <a:t>SLVnV</a:t>
            </a:r>
            <a:r>
              <a:rPr lang="de-DE" sz="1200" dirty="0" smtClean="0">
                <a:latin typeface="+mn-lt"/>
                <a:cs typeface="Arial" pitchFamily="34" charset="0"/>
              </a:rPr>
              <a:t>)</a:t>
            </a:r>
            <a:endParaRPr lang="en-US" sz="1200" dirty="0">
              <a:latin typeface="+mn-lt"/>
              <a:cs typeface="Arial" pitchFamily="34" charset="0"/>
            </a:endParaRPr>
          </a:p>
        </p:txBody>
      </p:sp>
      <p:sp>
        <p:nvSpPr>
          <p:cNvPr id="83979" name="Rectangle 16"/>
          <p:cNvSpPr>
            <a:spLocks noChangeArrowheads="1"/>
          </p:cNvSpPr>
          <p:nvPr/>
        </p:nvSpPr>
        <p:spPr bwMode="auto">
          <a:xfrm>
            <a:off x="2740056" y="2193289"/>
            <a:ext cx="1958100" cy="498598"/>
          </a:xfrm>
          <a:prstGeom prst="rect">
            <a:avLst/>
          </a:prstGeom>
          <a:noFill/>
          <a:ln w="9525">
            <a:noFill/>
            <a:miter lim="800000"/>
            <a:headEnd/>
            <a:tailEnd/>
          </a:ln>
        </p:spPr>
        <p:txBody>
          <a:bodyPr wrap="none">
            <a:spAutoFit/>
          </a:bodyPr>
          <a:lstStyle/>
          <a:p>
            <a:pPr>
              <a:spcBef>
                <a:spcPct val="20000"/>
              </a:spcBef>
              <a:buClr>
                <a:srgbClr val="215383"/>
              </a:buClr>
            </a:pPr>
            <a:r>
              <a:rPr lang="de-DE" sz="1200" b="1" dirty="0" smtClean="0">
                <a:solidFill>
                  <a:schemeClr val="accent4">
                    <a:lumMod val="60000"/>
                    <a:lumOff val="40000"/>
                  </a:schemeClr>
                </a:solidFill>
                <a:latin typeface="+mn-lt"/>
                <a:cs typeface="Arial" pitchFamily="34" charset="0"/>
              </a:rPr>
              <a:t>Model Advisor (</a:t>
            </a:r>
            <a:r>
              <a:rPr lang="de-DE" sz="1200" b="1" dirty="0" err="1" smtClean="0">
                <a:solidFill>
                  <a:schemeClr val="accent4">
                    <a:lumMod val="60000"/>
                    <a:lumOff val="40000"/>
                  </a:schemeClr>
                </a:solidFill>
                <a:latin typeface="+mn-lt"/>
                <a:cs typeface="Arial" pitchFamily="34" charset="0"/>
              </a:rPr>
              <a:t>SLVnV</a:t>
            </a:r>
            <a:r>
              <a:rPr lang="de-DE" sz="1200" b="1" dirty="0" smtClean="0">
                <a:solidFill>
                  <a:schemeClr val="accent4">
                    <a:lumMod val="60000"/>
                    <a:lumOff val="40000"/>
                  </a:schemeClr>
                </a:solidFill>
                <a:latin typeface="+mn-lt"/>
                <a:cs typeface="Arial" pitchFamily="34" charset="0"/>
              </a:rPr>
              <a:t>),</a:t>
            </a:r>
            <a:r>
              <a:rPr lang="de-DE" sz="1200" dirty="0" smtClean="0">
                <a:latin typeface="+mn-lt"/>
                <a:cs typeface="Arial" pitchFamily="34" charset="0"/>
              </a:rPr>
              <a:t> </a:t>
            </a:r>
          </a:p>
          <a:p>
            <a:pPr>
              <a:spcBef>
                <a:spcPct val="20000"/>
              </a:spcBef>
              <a:buClr>
                <a:srgbClr val="215383"/>
              </a:buClr>
            </a:pPr>
            <a:r>
              <a:rPr lang="de-DE" sz="1200" dirty="0" smtClean="0">
                <a:latin typeface="+mn-lt"/>
                <a:cs typeface="Arial" pitchFamily="34" charset="0"/>
              </a:rPr>
              <a:t>Property </a:t>
            </a:r>
            <a:r>
              <a:rPr lang="de-DE" sz="1200" dirty="0" err="1" smtClean="0">
                <a:latin typeface="+mn-lt"/>
                <a:cs typeface="Arial" pitchFamily="34" charset="0"/>
              </a:rPr>
              <a:t>proving</a:t>
            </a:r>
            <a:r>
              <a:rPr lang="de-DE" sz="1200" dirty="0" smtClean="0">
                <a:latin typeface="+mn-lt"/>
                <a:cs typeface="Arial" pitchFamily="34" charset="0"/>
              </a:rPr>
              <a:t> (SLDV)</a:t>
            </a:r>
            <a:endParaRPr lang="en-US" sz="1200" dirty="0">
              <a:latin typeface="+mn-lt"/>
              <a:cs typeface="Arial" pitchFamily="34" charset="0"/>
            </a:endParaRPr>
          </a:p>
        </p:txBody>
      </p:sp>
      <p:sp>
        <p:nvSpPr>
          <p:cNvPr id="83980" name="Line 17"/>
          <p:cNvSpPr>
            <a:spLocks noChangeShapeType="1"/>
          </p:cNvSpPr>
          <p:nvPr/>
        </p:nvSpPr>
        <p:spPr bwMode="auto">
          <a:xfrm flipH="1">
            <a:off x="1459786" y="3258850"/>
            <a:ext cx="0" cy="85706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81" name="Line 19"/>
          <p:cNvSpPr>
            <a:spLocks noChangeShapeType="1"/>
          </p:cNvSpPr>
          <p:nvPr/>
        </p:nvSpPr>
        <p:spPr bwMode="auto">
          <a:xfrm>
            <a:off x="4181855" y="2706624"/>
            <a:ext cx="19887" cy="1827893"/>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298731" y="2213927"/>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18693" y="2765678"/>
            <a:ext cx="457200" cy="457200"/>
          </a:xfrm>
          <a:prstGeom prst="rect">
            <a:avLst/>
          </a:prstGeom>
          <a:noFill/>
          <a:ln w="9525">
            <a:noFill/>
            <a:miter lim="800000"/>
            <a:headEnd/>
            <a:tailEnd/>
          </a:ln>
        </p:spPr>
      </p:pic>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5595870" y="2701348"/>
            <a:ext cx="457200"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739465" y="2113977"/>
            <a:ext cx="457200" cy="457200"/>
          </a:xfrm>
          <a:prstGeom prst="rect">
            <a:avLst/>
          </a:prstGeom>
          <a:noFill/>
          <a:ln w="9525">
            <a:noFill/>
            <a:miter lim="800000"/>
            <a:headEnd/>
            <a:tailEnd/>
          </a:ln>
        </p:spPr>
      </p:pic>
      <p:sp>
        <p:nvSpPr>
          <p:cNvPr id="18" name="Rectangle 18"/>
          <p:cNvSpPr>
            <a:spLocks noChangeArrowheads="1"/>
          </p:cNvSpPr>
          <p:nvPr/>
        </p:nvSpPr>
        <p:spPr bwMode="auto">
          <a:xfrm>
            <a:off x="2048691" y="6324971"/>
            <a:ext cx="1574470" cy="461665"/>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Simulink, Stateflow, </a:t>
            </a:r>
            <a:br>
              <a:rPr lang="de-DE" sz="1200" dirty="0" smtClean="0">
                <a:latin typeface="Arial" pitchFamily="34" charset="0"/>
                <a:cs typeface="Arial" pitchFamily="34" charset="0"/>
              </a:rPr>
            </a:br>
            <a:r>
              <a:rPr lang="de-DE" sz="1200" dirty="0" smtClean="0">
                <a:latin typeface="Arial" pitchFamily="34" charset="0"/>
                <a:cs typeface="Arial" pitchFamily="34" charset="0"/>
              </a:rPr>
              <a:t>Simulink Fixed Point</a:t>
            </a:r>
            <a:endParaRPr lang="en-US" sz="1200" dirty="0">
              <a:latin typeface="Arial" pitchFamily="34" charset="0"/>
              <a:cs typeface="Arial" pitchFamily="34" charset="0"/>
            </a:endParaRPr>
          </a:p>
        </p:txBody>
      </p:sp>
      <p:sp>
        <p:nvSpPr>
          <p:cNvPr id="19" name="Rectangle 19"/>
          <p:cNvSpPr>
            <a:spLocks noChangeArrowheads="1"/>
          </p:cNvSpPr>
          <p:nvPr/>
        </p:nvSpPr>
        <p:spPr bwMode="auto">
          <a:xfrm>
            <a:off x="4837066" y="6335729"/>
            <a:ext cx="1385316" cy="276999"/>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Embedded </a:t>
            </a:r>
            <a:r>
              <a:rPr lang="de-DE" sz="1200" dirty="0">
                <a:latin typeface="Arial" pitchFamily="34" charset="0"/>
                <a:cs typeface="Arial" pitchFamily="34" charset="0"/>
              </a:rPr>
              <a:t>Coder</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608953" y="6345053"/>
            <a:ext cx="457200" cy="457200"/>
          </a:xfrm>
          <a:prstGeom prst="rect">
            <a:avLst/>
          </a:prstGeom>
          <a:noFill/>
          <a:ln w="9525">
            <a:noFill/>
            <a:miter lim="800000"/>
            <a:headEnd/>
            <a:tailEnd/>
          </a:ln>
        </p:spPr>
      </p:pic>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423577" y="6260946"/>
            <a:ext cx="457200" cy="457200"/>
          </a:xfrm>
          <a:prstGeom prst="rect">
            <a:avLst/>
          </a:prstGeom>
          <a:noFill/>
          <a:ln w="9525">
            <a:noFill/>
            <a:miter lim="800000"/>
            <a:headEnd/>
            <a:tailEnd/>
          </a:ln>
        </p:spPr>
      </p:pic>
      <p:sp>
        <p:nvSpPr>
          <p:cNvPr id="26" name="Line 22"/>
          <p:cNvSpPr>
            <a:spLocks noChangeShapeType="1"/>
          </p:cNvSpPr>
          <p:nvPr/>
        </p:nvSpPr>
        <p:spPr bwMode="auto">
          <a:xfrm>
            <a:off x="2657139" y="6185647"/>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606619" y="6208951"/>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2" name="Rectangle 21"/>
          <p:cNvSpPr/>
          <p:nvPr/>
        </p:nvSpPr>
        <p:spPr>
          <a:xfrm>
            <a:off x="335280" y="1668369"/>
            <a:ext cx="8223504" cy="400110"/>
          </a:xfrm>
          <a:prstGeom prst="rect">
            <a:avLst/>
          </a:prstGeom>
        </p:spPr>
        <p:txBody>
          <a:bodyPr wrap="square">
            <a:spAutoFit/>
          </a:bodyPr>
          <a:lstStyle/>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MathWorks provides an </a:t>
            </a:r>
            <a:r>
              <a:rPr lang="en-US" sz="2000" b="1" u="sng" kern="0" dirty="0" smtClean="0">
                <a:solidFill>
                  <a:schemeClr val="tx2"/>
                </a:solidFill>
                <a:latin typeface="Arial"/>
              </a:rPr>
              <a:t>integrated</a:t>
            </a:r>
            <a:r>
              <a:rPr lang="en-US" sz="2000" b="1" kern="0" dirty="0" smtClean="0">
                <a:solidFill>
                  <a:schemeClr val="tx2"/>
                </a:solidFill>
                <a:latin typeface="Arial"/>
              </a:rPr>
              <a:t> tool chain for ISO 26262 </a:t>
            </a:r>
          </a:p>
        </p:txBody>
      </p:sp>
    </p:spTree>
    <p:extLst>
      <p:ext uri="{BB962C8B-B14F-4D97-AF65-F5344CB8AC3E}">
        <p14:creationId xmlns:p14="http://schemas.microsoft.com/office/powerpoint/2010/main" xmlns="" val="33185004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87660" y="548680"/>
            <a:ext cx="8532812" cy="682625"/>
          </a:xfrm>
        </p:spPr>
        <p:txBody>
          <a:bodyPr/>
          <a:lstStyle/>
          <a:p>
            <a:r>
              <a:rPr lang="en-US" dirty="0" smtClean="0"/>
              <a:t>ISO 26262 Modeling Standard Checks</a:t>
            </a:r>
          </a:p>
        </p:txBody>
      </p:sp>
      <p:sp>
        <p:nvSpPr>
          <p:cNvPr id="8" name="Content Placeholder 2"/>
          <p:cNvSpPr txBox="1">
            <a:spLocks/>
          </p:cNvSpPr>
          <p:nvPr/>
        </p:nvSpPr>
        <p:spPr>
          <a:xfrm>
            <a:off x="533400" y="1828800"/>
            <a:ext cx="4191000" cy="4495800"/>
          </a:xfrm>
          <a:prstGeom prst="rect">
            <a:avLst/>
          </a:prstGeom>
        </p:spPr>
        <p:txBody>
          <a:bodyPr/>
          <a:lstStyle/>
          <a:p>
            <a:pPr eaLnBrk="1" fontAlgn="auto" hangingPunct="1">
              <a:spcBef>
                <a:spcPts val="1200"/>
              </a:spcBef>
              <a:spcAft>
                <a:spcPts val="600"/>
              </a:spcAft>
              <a:buClr>
                <a:srgbClr val="125687"/>
              </a:buClr>
              <a:buFont typeface="Wingdings" pitchFamily="2" charset="2"/>
              <a:buNone/>
              <a:defRPr/>
            </a:pPr>
            <a:r>
              <a:rPr lang="en-US" sz="2000" b="1" dirty="0" smtClean="0">
                <a:solidFill>
                  <a:srgbClr val="000000"/>
                </a:solidFill>
                <a:latin typeface="Arial"/>
                <a:cs typeface="Arial" pitchFamily="34" charset="0"/>
              </a:rPr>
              <a:t>Check models used to develop ISO 26262 certified applications</a:t>
            </a:r>
            <a:endParaRPr lang="en-US" sz="1800" dirty="0" smtClean="0">
              <a:solidFill>
                <a:srgbClr val="000000"/>
              </a:solidFill>
              <a:latin typeface="Arial"/>
              <a:cs typeface="Arial" pitchFamily="34" charset="0"/>
            </a:endParaRPr>
          </a:p>
          <a:p>
            <a:pPr marL="342900" indent="-342900" eaLnBrk="1" hangingPunct="1">
              <a:spcBef>
                <a:spcPts val="0"/>
              </a:spcBef>
              <a:spcAft>
                <a:spcPts val="600"/>
              </a:spcAft>
              <a:buClr>
                <a:srgbClr val="125687"/>
              </a:buClr>
              <a:buFont typeface="Wingdings" pitchFamily="2" charset="2"/>
              <a:buChar char="§"/>
            </a:pPr>
            <a:r>
              <a:rPr lang="en-US" sz="1800" dirty="0" smtClean="0">
                <a:solidFill>
                  <a:srgbClr val="000000"/>
                </a:solidFill>
                <a:latin typeface="Arial"/>
                <a:cs typeface="Arial" pitchFamily="34" charset="0"/>
              </a:rPr>
              <a:t>Checks are based on existing IEC 61508 standards checks, but are adapted for use with ISO 26262</a:t>
            </a:r>
          </a:p>
          <a:p>
            <a:pPr marL="342900" indent="-342900" eaLnBrk="1" hangingPunct="1">
              <a:spcBef>
                <a:spcPct val="20000"/>
              </a:spcBef>
              <a:buClr>
                <a:srgbClr val="125687"/>
              </a:buClr>
              <a:buFont typeface="Wingdings" pitchFamily="2" charset="2"/>
              <a:buChar char="§"/>
            </a:pPr>
            <a:endParaRPr lang="en-US" dirty="0" smtClean="0">
              <a:solidFill>
                <a:srgbClr val="000000"/>
              </a:solidFill>
              <a:latin typeface="Arial"/>
              <a:cs typeface="Arial" pitchFamily="34" charset="0"/>
            </a:endParaRPr>
          </a:p>
          <a:p>
            <a:pPr marL="342900" indent="-342900" eaLnBrk="1" hangingPunct="1">
              <a:spcBef>
                <a:spcPct val="20000"/>
              </a:spcBef>
              <a:buClr>
                <a:srgbClr val="125687"/>
              </a:buClr>
              <a:buFont typeface="Wingdings" pitchFamily="2" charset="2"/>
              <a:buChar char="§"/>
            </a:pPr>
            <a:endParaRPr lang="en-US" dirty="0" smtClean="0">
              <a:solidFill>
                <a:srgbClr val="000000"/>
              </a:solidFill>
              <a:latin typeface="Arial"/>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4724400" y="1838806"/>
            <a:ext cx="4029075" cy="4558146"/>
          </a:xfrm>
          <a:prstGeom prst="rect">
            <a:avLst/>
          </a:prstGeom>
          <a:noFill/>
          <a:ln w="9525">
            <a:noFill/>
            <a:miter lim="800000"/>
            <a:headEnd/>
            <a:tailEnd/>
          </a:ln>
        </p:spPr>
      </p:pic>
      <p:sp>
        <p:nvSpPr>
          <p:cNvPr id="9" name="Rectangle 8"/>
          <p:cNvSpPr/>
          <p:nvPr/>
        </p:nvSpPr>
        <p:spPr>
          <a:xfrm>
            <a:off x="152400" y="6172200"/>
            <a:ext cx="8991600" cy="323165"/>
          </a:xfrm>
          <a:prstGeom prst="rect">
            <a:avLst/>
          </a:prstGeom>
        </p:spPr>
        <p:txBody>
          <a:bodyPr wrap="square">
            <a:spAutoFit/>
          </a:bodyPr>
          <a:lstStyle/>
          <a:p>
            <a:pPr eaLnBrk="1" fontAlgn="auto" hangingPunct="1">
              <a:spcBef>
                <a:spcPts val="0"/>
              </a:spcBef>
              <a:spcAft>
                <a:spcPts val="0"/>
              </a:spcAft>
            </a:pPr>
            <a:r>
              <a:rPr lang="en-US" sz="1500" dirty="0" smtClean="0">
                <a:solidFill>
                  <a:srgbClr val="000000"/>
                </a:solidFill>
                <a:latin typeface="Arial"/>
                <a:cs typeface="Courier New" pitchFamily="49" charset="0"/>
              </a:rPr>
              <a:t>Requires: ‘Simulink Verification and Validation’</a:t>
            </a:r>
            <a:endParaRPr lang="en-US" sz="1600" dirty="0">
              <a:solidFill>
                <a:srgbClr val="000000"/>
              </a:solidFill>
              <a:latin typeface="Arial"/>
              <a:cs typeface="Courier New" pitchFamily="49" charset="0"/>
            </a:endParaRPr>
          </a:p>
        </p:txBody>
      </p:sp>
      <p:sp>
        <p:nvSpPr>
          <p:cNvPr id="10" name="Rectangle 9"/>
          <p:cNvSpPr/>
          <p:nvPr/>
        </p:nvSpPr>
        <p:spPr>
          <a:xfrm>
            <a:off x="184889" y="6474023"/>
            <a:ext cx="7051407" cy="323165"/>
          </a:xfrm>
          <a:prstGeom prst="rect">
            <a:avLst/>
          </a:prstGeom>
        </p:spPr>
        <p:txBody>
          <a:bodyPr wrap="square">
            <a:spAutoFit/>
          </a:bodyPr>
          <a:lstStyle/>
          <a:p>
            <a:pPr eaLnBrk="1" fontAlgn="auto" hangingPunct="1">
              <a:spcBef>
                <a:spcPts val="0"/>
              </a:spcBef>
              <a:spcAft>
                <a:spcPts val="0"/>
              </a:spcAft>
            </a:pPr>
            <a:r>
              <a:rPr lang="en-US" sz="1500" u="sng" dirty="0" smtClean="0">
                <a:solidFill>
                  <a:srgbClr val="FF9900"/>
                </a:solidFill>
                <a:latin typeface="Courier New" pitchFamily="49" charset="0"/>
                <a:cs typeface="Courier New" pitchFamily="49" charset="0"/>
              </a:rPr>
              <a:t>www.mathworks.com/support/solutions/en/data/1-DIYI2B/</a:t>
            </a:r>
            <a:endParaRPr lang="en-US" sz="1500" dirty="0" smtClean="0">
              <a:solidFill>
                <a:srgbClr val="000000"/>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4" name="Line 9"/>
          <p:cNvSpPr>
            <a:spLocks noChangeShapeType="1"/>
          </p:cNvSpPr>
          <p:nvPr/>
        </p:nvSpPr>
        <p:spPr bwMode="auto">
          <a:xfrm flipH="1">
            <a:off x="7150917" y="3140968"/>
            <a:ext cx="301403" cy="943210"/>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5" name="Rectangle 10"/>
          <p:cNvSpPr>
            <a:spLocks noChangeArrowheads="1"/>
          </p:cNvSpPr>
          <p:nvPr/>
        </p:nvSpPr>
        <p:spPr bwMode="auto">
          <a:xfrm>
            <a:off x="6351016" y="2708920"/>
            <a:ext cx="2757488" cy="461963"/>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a:latin typeface="+mn-lt"/>
                <a:cs typeface="Arial" pitchFamily="34" charset="0"/>
              </a:rPr>
              <a:t>PIL </a:t>
            </a:r>
            <a:r>
              <a:rPr lang="de-DE" sz="1200" dirty="0" err="1" smtClean="0">
                <a:latin typeface="+mn-lt"/>
                <a:cs typeface="Arial" pitchFamily="34" charset="0"/>
              </a:rPr>
              <a:t>testing</a:t>
            </a:r>
            <a:r>
              <a:rPr lang="en-US" sz="1200" dirty="0" smtClean="0">
                <a:latin typeface="+mn-lt"/>
              </a:rPr>
              <a:t> / CGV (Embedded Coder),</a:t>
            </a:r>
            <a:br>
              <a:rPr lang="en-US" sz="1200" dirty="0" smtClean="0">
                <a:latin typeface="+mn-lt"/>
              </a:rPr>
            </a:br>
            <a:r>
              <a:rPr lang="en-US" sz="1200" dirty="0" smtClean="0">
                <a:latin typeface="+mn-lt"/>
              </a:rPr>
              <a:t>Test generation (SLDV) </a:t>
            </a:r>
            <a:endParaRPr lang="en-US" sz="1200" dirty="0">
              <a:latin typeface="+mn-lt"/>
              <a:cs typeface="Arial" pitchFamily="34" charset="0"/>
            </a:endParaRPr>
          </a:p>
        </p:txBody>
      </p:sp>
      <p:sp>
        <p:nvSpPr>
          <p:cNvPr id="83976" name="Rectangle 11"/>
          <p:cNvSpPr>
            <a:spLocks noChangeArrowheads="1"/>
          </p:cNvSpPr>
          <p:nvPr/>
        </p:nvSpPr>
        <p:spPr bwMode="gray">
          <a:xfrm>
            <a:off x="5121479" y="1696974"/>
            <a:ext cx="3987025" cy="904863"/>
          </a:xfrm>
          <a:prstGeom prst="rect">
            <a:avLst/>
          </a:prstGeom>
          <a:noFill/>
          <a:ln w="9525">
            <a:no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report</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b="1" dirty="0" err="1" smtClean="0">
                <a:solidFill>
                  <a:srgbClr val="FFC000"/>
                </a:solidFill>
                <a:latin typeface="+mn-lt"/>
                <a:cs typeface="Arial" pitchFamily="34" charset="0"/>
              </a:rPr>
              <a:t>Traceability</a:t>
            </a:r>
            <a:r>
              <a:rPr lang="de-DE" sz="1200" b="1" dirty="0" smtClean="0">
                <a:solidFill>
                  <a:srgbClr val="FFC000"/>
                </a:solidFill>
                <a:latin typeface="+mn-lt"/>
                <a:cs typeface="Arial" pitchFamily="34" charset="0"/>
              </a:rPr>
              <a:t> </a:t>
            </a:r>
            <a:r>
              <a:rPr lang="de-DE" sz="1200" b="1" dirty="0" err="1" smtClean="0">
                <a:solidFill>
                  <a:srgbClr val="FFC000"/>
                </a:solidFill>
                <a:latin typeface="+mn-lt"/>
                <a:cs typeface="Arial" pitchFamily="34" charset="0"/>
              </a:rPr>
              <a:t>matrix</a:t>
            </a:r>
            <a:r>
              <a:rPr lang="de-DE" sz="1200" b="1" dirty="0" smtClean="0">
                <a:solidFill>
                  <a:srgbClr val="FFC000"/>
                </a:solidFill>
                <a:latin typeface="+mn-lt"/>
                <a:cs typeface="Arial" pitchFamily="34" charset="0"/>
              </a:rPr>
              <a:t> </a:t>
            </a:r>
            <a:r>
              <a:rPr lang="de-DE" sz="1200" b="1" dirty="0" err="1" smtClean="0">
                <a:solidFill>
                  <a:srgbClr val="FFC000"/>
                </a:solidFill>
                <a:latin typeface="+mn-lt"/>
                <a:cs typeface="Arial" pitchFamily="34" charset="0"/>
              </a:rPr>
              <a:t>generation</a:t>
            </a:r>
            <a:r>
              <a:rPr lang="de-DE" sz="1200" b="1" dirty="0" smtClean="0">
                <a:solidFill>
                  <a:srgbClr val="FFC000"/>
                </a:solidFill>
                <a:latin typeface="+mn-lt"/>
                <a:cs typeface="Arial" pitchFamily="34" charset="0"/>
              </a:rPr>
              <a:t> (IEC </a:t>
            </a:r>
            <a:r>
              <a:rPr lang="de-DE" sz="1200" b="1" dirty="0" err="1" smtClean="0">
                <a:solidFill>
                  <a:srgbClr val="FFC000"/>
                </a:solidFill>
                <a:latin typeface="+mn-lt"/>
                <a:cs typeface="Arial" pitchFamily="34" charset="0"/>
              </a:rPr>
              <a:t>Cert</a:t>
            </a:r>
            <a:r>
              <a:rPr lang="de-DE" sz="1200" b="1" dirty="0" smtClean="0">
                <a:solidFill>
                  <a:srgbClr val="FFC000"/>
                </a:solidFill>
                <a:latin typeface="+mn-lt"/>
                <a:cs typeface="Arial" pitchFamily="34" charset="0"/>
              </a:rPr>
              <a:t> Kit),</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Bullseye</a:t>
            </a:r>
            <a:r>
              <a:rPr lang="de-DE" sz="1200" dirty="0" smtClean="0">
                <a:latin typeface="+mn-lt"/>
                <a:cs typeface="Arial" pitchFamily="34" charset="0"/>
              </a:rPr>
              <a:t> </a:t>
            </a:r>
            <a:r>
              <a:rPr lang="de-DE" sz="1200" dirty="0" err="1" smtClean="0">
                <a:latin typeface="+mn-lt"/>
                <a:cs typeface="Arial" pitchFamily="34" charset="0"/>
              </a:rPr>
              <a:t>code</a:t>
            </a:r>
            <a:r>
              <a:rPr lang="de-DE" sz="1200" dirty="0" smtClean="0">
                <a:latin typeface="+mn-lt"/>
                <a:cs typeface="Arial" pitchFamily="34" charset="0"/>
              </a:rPr>
              <a:t>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integration</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a:latin typeface="+mn-lt"/>
                <a:cs typeface="Arial" pitchFamily="34" charset="0"/>
              </a:rPr>
              <a:t/>
            </a:r>
            <a:br>
              <a:rPr lang="de-DE" sz="1200" dirty="0">
                <a:latin typeface="+mn-lt"/>
                <a:cs typeface="Arial" pitchFamily="34" charset="0"/>
              </a:rPr>
            </a:br>
            <a:endParaRPr lang="en-US" sz="1200" dirty="0">
              <a:latin typeface="+mn-lt"/>
              <a:cs typeface="Arial" pitchFamily="34" charset="0"/>
            </a:endParaRPr>
          </a:p>
        </p:txBody>
      </p:sp>
      <p:sp>
        <p:nvSpPr>
          <p:cNvPr id="83977" name="Line 12"/>
          <p:cNvSpPr>
            <a:spLocks noChangeShapeType="1"/>
          </p:cNvSpPr>
          <p:nvPr/>
        </p:nvSpPr>
        <p:spPr bwMode="auto">
          <a:xfrm>
            <a:off x="5220072" y="2420888"/>
            <a:ext cx="144016" cy="2068429"/>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8" name="Rectangle 14"/>
          <p:cNvSpPr>
            <a:spLocks noChangeArrowheads="1"/>
          </p:cNvSpPr>
          <p:nvPr/>
        </p:nvSpPr>
        <p:spPr bwMode="auto">
          <a:xfrm>
            <a:off x="550493" y="2645917"/>
            <a:ext cx="3328988" cy="49847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smtClean="0">
                <a:latin typeface="+mn-lt"/>
                <a:cs typeface="Arial" pitchFamily="34" charset="0"/>
              </a:rPr>
              <a:t>Simulink, Model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SLVnV</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Requirements</a:t>
            </a:r>
            <a:r>
              <a:rPr lang="de-DE" sz="1200" dirty="0" smtClean="0">
                <a:latin typeface="+mn-lt"/>
                <a:cs typeface="Arial" pitchFamily="34" charset="0"/>
              </a:rPr>
              <a:t> Management Interface (</a:t>
            </a:r>
            <a:r>
              <a:rPr lang="de-DE" sz="1200" dirty="0" err="1" smtClean="0">
                <a:latin typeface="+mn-lt"/>
                <a:cs typeface="Arial" pitchFamily="34" charset="0"/>
              </a:rPr>
              <a:t>SLVnV</a:t>
            </a:r>
            <a:r>
              <a:rPr lang="de-DE" sz="1200" dirty="0" smtClean="0">
                <a:latin typeface="+mn-lt"/>
                <a:cs typeface="Arial" pitchFamily="34" charset="0"/>
              </a:rPr>
              <a:t>)</a:t>
            </a:r>
            <a:endParaRPr lang="en-US" sz="1200" dirty="0">
              <a:latin typeface="+mn-lt"/>
              <a:cs typeface="Arial" pitchFamily="34" charset="0"/>
            </a:endParaRPr>
          </a:p>
        </p:txBody>
      </p:sp>
      <p:sp>
        <p:nvSpPr>
          <p:cNvPr id="83979" name="Rectangle 16"/>
          <p:cNvSpPr>
            <a:spLocks noChangeArrowheads="1"/>
          </p:cNvSpPr>
          <p:nvPr/>
        </p:nvSpPr>
        <p:spPr bwMode="auto">
          <a:xfrm>
            <a:off x="2740056" y="1986025"/>
            <a:ext cx="1857375" cy="498475"/>
          </a:xfrm>
          <a:prstGeom prst="rect">
            <a:avLst/>
          </a:prstGeom>
          <a:noFill/>
          <a:ln w="9525">
            <a:noFill/>
            <a:miter lim="800000"/>
            <a:headEnd/>
            <a:tailEnd/>
          </a:ln>
        </p:spPr>
        <p:txBody>
          <a:bodyPr wrap="none">
            <a:spAutoFit/>
          </a:bodyPr>
          <a:lstStyle/>
          <a:p>
            <a:pPr>
              <a:spcBef>
                <a:spcPct val="20000"/>
              </a:spcBef>
              <a:buClr>
                <a:srgbClr val="215383"/>
              </a:buClr>
            </a:pPr>
            <a:r>
              <a:rPr lang="de-DE" sz="1200" dirty="0" smtClean="0">
                <a:latin typeface="+mn-lt"/>
                <a:cs typeface="Arial" pitchFamily="34" charset="0"/>
              </a:rPr>
              <a:t>Model Advisor (</a:t>
            </a:r>
            <a:r>
              <a:rPr lang="de-DE" sz="1200" dirty="0" err="1" smtClean="0">
                <a:latin typeface="+mn-lt"/>
                <a:cs typeface="Arial" pitchFamily="34" charset="0"/>
              </a:rPr>
              <a:t>SLVnV</a:t>
            </a:r>
            <a:r>
              <a:rPr lang="de-DE" sz="1200" dirty="0" smtClean="0">
                <a:latin typeface="+mn-lt"/>
                <a:cs typeface="Arial" pitchFamily="34" charset="0"/>
              </a:rPr>
              <a:t>), </a:t>
            </a:r>
          </a:p>
          <a:p>
            <a:pPr>
              <a:spcBef>
                <a:spcPct val="20000"/>
              </a:spcBef>
              <a:buClr>
                <a:srgbClr val="215383"/>
              </a:buClr>
            </a:pPr>
            <a:r>
              <a:rPr lang="de-DE" sz="1200" dirty="0" smtClean="0">
                <a:latin typeface="+mn-lt"/>
                <a:cs typeface="Arial" pitchFamily="34" charset="0"/>
              </a:rPr>
              <a:t>Property </a:t>
            </a:r>
            <a:r>
              <a:rPr lang="de-DE" sz="1200" dirty="0" err="1" smtClean="0">
                <a:latin typeface="+mn-lt"/>
                <a:cs typeface="Arial" pitchFamily="34" charset="0"/>
              </a:rPr>
              <a:t>proving</a:t>
            </a:r>
            <a:r>
              <a:rPr lang="de-DE" sz="1200" dirty="0" smtClean="0">
                <a:latin typeface="+mn-lt"/>
                <a:cs typeface="Arial" pitchFamily="34" charset="0"/>
              </a:rPr>
              <a:t> (SLDV)</a:t>
            </a:r>
            <a:endParaRPr lang="en-US" sz="1200" dirty="0">
              <a:latin typeface="+mn-lt"/>
              <a:cs typeface="Arial" pitchFamily="34" charset="0"/>
            </a:endParaRPr>
          </a:p>
        </p:txBody>
      </p:sp>
      <p:sp>
        <p:nvSpPr>
          <p:cNvPr id="83980" name="Line 17"/>
          <p:cNvSpPr>
            <a:spLocks noChangeShapeType="1"/>
          </p:cNvSpPr>
          <p:nvPr/>
        </p:nvSpPr>
        <p:spPr bwMode="auto">
          <a:xfrm flipH="1">
            <a:off x="1557322" y="3173506"/>
            <a:ext cx="0" cy="85706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81" name="Line 19"/>
          <p:cNvSpPr>
            <a:spLocks noChangeShapeType="1"/>
          </p:cNvSpPr>
          <p:nvPr/>
        </p:nvSpPr>
        <p:spPr bwMode="auto">
          <a:xfrm>
            <a:off x="4173967" y="2495772"/>
            <a:ext cx="27776" cy="203874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298731" y="2006663"/>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18693" y="2668142"/>
            <a:ext cx="457200" cy="457200"/>
          </a:xfrm>
          <a:prstGeom prst="rect">
            <a:avLst/>
          </a:prstGeom>
          <a:noFill/>
          <a:ln w="9525">
            <a:noFill/>
            <a:miter lim="800000"/>
            <a:headEnd/>
            <a:tailEnd/>
          </a:ln>
        </p:spPr>
      </p:pic>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716016" y="1873171"/>
            <a:ext cx="530345"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5923270" y="2723562"/>
            <a:ext cx="457200" cy="457200"/>
          </a:xfrm>
          <a:prstGeom prst="rect">
            <a:avLst/>
          </a:prstGeom>
          <a:noFill/>
          <a:ln w="9525">
            <a:noFill/>
            <a:miter lim="800000"/>
            <a:headEnd/>
            <a:tailEnd/>
          </a:ln>
        </p:spPr>
      </p:pic>
      <p:sp>
        <p:nvSpPr>
          <p:cNvPr id="18" name="Rectangle 18"/>
          <p:cNvSpPr>
            <a:spLocks noChangeArrowheads="1"/>
          </p:cNvSpPr>
          <p:nvPr/>
        </p:nvSpPr>
        <p:spPr bwMode="auto">
          <a:xfrm>
            <a:off x="2048691" y="6324971"/>
            <a:ext cx="1574470" cy="461665"/>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Simulink, Stateflow, </a:t>
            </a:r>
            <a:br>
              <a:rPr lang="de-DE" sz="1200" dirty="0" smtClean="0">
                <a:latin typeface="Arial" pitchFamily="34" charset="0"/>
                <a:cs typeface="Arial" pitchFamily="34" charset="0"/>
              </a:rPr>
            </a:br>
            <a:r>
              <a:rPr lang="de-DE" sz="1200" dirty="0" smtClean="0">
                <a:latin typeface="Arial" pitchFamily="34" charset="0"/>
                <a:cs typeface="Arial" pitchFamily="34" charset="0"/>
              </a:rPr>
              <a:t>Simulink Fixed Point</a:t>
            </a:r>
            <a:endParaRPr lang="en-US" sz="1200" dirty="0">
              <a:latin typeface="Arial" pitchFamily="34" charset="0"/>
              <a:cs typeface="Arial" pitchFamily="34" charset="0"/>
            </a:endParaRPr>
          </a:p>
        </p:txBody>
      </p:sp>
      <p:sp>
        <p:nvSpPr>
          <p:cNvPr id="19" name="Rectangle 19"/>
          <p:cNvSpPr>
            <a:spLocks noChangeArrowheads="1"/>
          </p:cNvSpPr>
          <p:nvPr/>
        </p:nvSpPr>
        <p:spPr bwMode="auto">
          <a:xfrm>
            <a:off x="4837066" y="6335729"/>
            <a:ext cx="1385316" cy="276999"/>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Embedded </a:t>
            </a:r>
            <a:r>
              <a:rPr lang="de-DE" sz="1200" dirty="0">
                <a:latin typeface="Arial" pitchFamily="34" charset="0"/>
                <a:cs typeface="Arial" pitchFamily="34" charset="0"/>
              </a:rPr>
              <a:t>Coder</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608953" y="6345053"/>
            <a:ext cx="457200" cy="457200"/>
          </a:xfrm>
          <a:prstGeom prst="rect">
            <a:avLst/>
          </a:prstGeom>
          <a:noFill/>
          <a:ln w="9525">
            <a:noFill/>
            <a:miter lim="800000"/>
            <a:headEnd/>
            <a:tailEnd/>
          </a:ln>
        </p:spPr>
      </p:pic>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423577" y="6260946"/>
            <a:ext cx="457200" cy="457200"/>
          </a:xfrm>
          <a:prstGeom prst="rect">
            <a:avLst/>
          </a:prstGeom>
          <a:noFill/>
          <a:ln w="9525">
            <a:noFill/>
            <a:miter lim="800000"/>
            <a:headEnd/>
            <a:tailEnd/>
          </a:ln>
        </p:spPr>
      </p:pic>
      <p:sp>
        <p:nvSpPr>
          <p:cNvPr id="26" name="Line 22"/>
          <p:cNvSpPr>
            <a:spLocks noChangeShapeType="1"/>
          </p:cNvSpPr>
          <p:nvPr/>
        </p:nvSpPr>
        <p:spPr bwMode="auto">
          <a:xfrm>
            <a:off x="2657139" y="6185647"/>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606619" y="6208951"/>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536" y="476672"/>
            <a:ext cx="8291576"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smtClean="0"/>
              <a:t>ISO 26262 Reference Workflow</a:t>
            </a:r>
            <a:r>
              <a:rPr lang="de-DE" smtClean="0"/>
              <a:t> </a:t>
            </a:r>
            <a:br>
              <a:rPr lang="de-DE" smtClean="0"/>
            </a:br>
            <a:r>
              <a:rPr lang="de-DE" smtClean="0">
                <a:solidFill>
                  <a:srgbClr val="FF9900"/>
                </a:solidFill>
              </a:rPr>
              <a:t>Example Tool Chain </a:t>
            </a:r>
            <a:r>
              <a:rPr lang="en-US" smtClean="0">
                <a:solidFill>
                  <a:srgbClr val="000000"/>
                </a:solidFill>
              </a:rPr>
              <a:t/>
            </a:r>
            <a:br>
              <a:rPr lang="en-US" smtClean="0">
                <a:solidFill>
                  <a:srgbClr val="000000"/>
                </a:solidFill>
              </a:rPr>
            </a:br>
            <a:r>
              <a:rPr lang="de-DE" smtClean="0"/>
              <a:t/>
            </a:r>
            <a:br>
              <a:rPr lang="de-DE" smtClean="0"/>
            </a:br>
            <a:r>
              <a:rPr lang="en-US" smtClean="0">
                <a:solidFill>
                  <a:srgbClr val="FF9900"/>
                </a:solidFill>
              </a:rPr>
              <a:t/>
            </a:r>
            <a:br>
              <a:rPr lang="en-US" smtClean="0">
                <a:solidFill>
                  <a:srgbClr val="FF9900"/>
                </a:solidFill>
              </a:rPr>
            </a:br>
            <a:endParaRPr lang="en-US" dirty="0"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24" y="548680"/>
            <a:ext cx="8077200" cy="1143000"/>
          </a:xfrm>
        </p:spPr>
        <p:txBody>
          <a:bodyPr/>
          <a:lstStyle/>
          <a:p>
            <a:r>
              <a:rPr lang="en-US" dirty="0" smtClean="0"/>
              <a:t>Traceability Matrix Generation</a:t>
            </a:r>
            <a:endParaRPr lang="en-US" dirty="0"/>
          </a:p>
        </p:txBody>
      </p:sp>
      <p:sp>
        <p:nvSpPr>
          <p:cNvPr id="3" name="Content Placeholder 2"/>
          <p:cNvSpPr>
            <a:spLocks noGrp="1"/>
          </p:cNvSpPr>
          <p:nvPr>
            <p:ph sz="half" idx="1"/>
          </p:nvPr>
        </p:nvSpPr>
        <p:spPr>
          <a:xfrm>
            <a:off x="457200" y="1646237"/>
            <a:ext cx="5181600" cy="4297363"/>
          </a:xfrm>
        </p:spPr>
        <p:txBody>
          <a:bodyPr/>
          <a:lstStyle/>
          <a:p>
            <a:pPr marL="0" indent="0">
              <a:buClr>
                <a:srgbClr val="125687"/>
              </a:buClr>
              <a:buSzTx/>
              <a:buNone/>
            </a:pPr>
            <a:r>
              <a:rPr lang="de-DE" altLang="ja-JP" sz="2000" b="1" dirty="0" smtClean="0">
                <a:solidFill>
                  <a:srgbClr val="000000"/>
                </a:solidFill>
                <a:latin typeface="Arial" charset="0"/>
                <a:ea typeface="ＭＳ Ｐゴシック" pitchFamily="34" charset="-128"/>
              </a:rPr>
              <a:t>Generate traceability information covering requirements, model elements, and generated code </a:t>
            </a:r>
          </a:p>
          <a:p>
            <a:pPr indent="-182880" fontAlgn="base">
              <a:spcAft>
                <a:spcPct val="0"/>
              </a:spcAft>
              <a:buClr>
                <a:srgbClr val="125687"/>
              </a:buClr>
              <a:buSzPct val="95000"/>
            </a:pPr>
            <a:r>
              <a:rPr lang="de-DE" altLang="ja-JP" sz="1800" dirty="0" smtClean="0">
                <a:solidFill>
                  <a:prstClr val="black"/>
                </a:solidFill>
              </a:rPr>
              <a:t>Use MS Excel to review, track, and annotate generated traceabilty matrices for your project</a:t>
            </a:r>
          </a:p>
          <a:p>
            <a:pPr indent="-182880" fontAlgn="base">
              <a:spcAft>
                <a:spcPct val="0"/>
              </a:spcAft>
              <a:buClr>
                <a:srgbClr val="125687"/>
              </a:buClr>
              <a:buSzPct val="95000"/>
            </a:pPr>
            <a:r>
              <a:rPr lang="en-US" sz="1800" dirty="0" smtClean="0">
                <a:solidFill>
                  <a:prstClr val="black"/>
                </a:solidFill>
              </a:rPr>
              <a:t>Fulfill ISO 26262 requirements to document traceability information and to demonstrate absence of unintended functionality</a:t>
            </a:r>
            <a:br>
              <a:rPr lang="en-US" sz="1800" dirty="0" smtClean="0">
                <a:solidFill>
                  <a:prstClr val="black"/>
                </a:solidFill>
              </a:rPr>
            </a:br>
            <a:r>
              <a:rPr lang="en-US" sz="1800" dirty="0" smtClean="0">
                <a:solidFill>
                  <a:prstClr val="black"/>
                </a:solidFill>
              </a:rPr>
              <a:t/>
            </a:r>
            <a:br>
              <a:rPr lang="en-US" sz="1800" dirty="0" smtClean="0">
                <a:solidFill>
                  <a:prstClr val="black"/>
                </a:solidFill>
              </a:rPr>
            </a:br>
            <a:r>
              <a:rPr lang="en-US" sz="1800" dirty="0" smtClean="0">
                <a:solidFill>
                  <a:prstClr val="black"/>
                </a:solidFill>
              </a:rPr>
              <a:t>(cf. ISO 26262-6, 8.4.6)</a:t>
            </a:r>
          </a:p>
          <a:p>
            <a:pPr indent="-182880" fontAlgn="base">
              <a:spcAft>
                <a:spcPct val="0"/>
              </a:spcAft>
              <a:buClr>
                <a:srgbClr val="125687"/>
              </a:buClr>
              <a:buSzPct val="95000"/>
            </a:pPr>
            <a:endParaRPr lang="en-US" sz="1800" dirty="0" smtClean="0">
              <a:solidFill>
                <a:prstClr val="black"/>
              </a:solidFill>
            </a:endParaRPr>
          </a:p>
          <a:p>
            <a:pPr lvl="0">
              <a:buClr>
                <a:srgbClr val="125687"/>
              </a:buClr>
              <a:buSzTx/>
            </a:pPr>
            <a:endParaRPr lang="en-US" sz="1800" dirty="0" smtClean="0">
              <a:solidFill>
                <a:prstClr val="black"/>
              </a:solidFill>
            </a:endParaRPr>
          </a:p>
        </p:txBody>
      </p:sp>
      <p:pic>
        <p:nvPicPr>
          <p:cNvPr id="7" name="Picture 6"/>
          <p:cNvPicPr>
            <a:picLocks noChangeAspect="1" noChangeArrowheads="1"/>
          </p:cNvPicPr>
          <p:nvPr/>
        </p:nvPicPr>
        <p:blipFill>
          <a:blip r:embed="rId3" cstate="print"/>
          <a:srcRect l="8109" t="31955" r="45947" b="52005"/>
          <a:stretch>
            <a:fillRect/>
          </a:stretch>
        </p:blipFill>
        <p:spPr bwMode="auto">
          <a:xfrm>
            <a:off x="6096000" y="2231416"/>
            <a:ext cx="2095711" cy="609600"/>
          </a:xfrm>
          <a:prstGeom prst="rect">
            <a:avLst/>
          </a:prstGeom>
          <a:noFill/>
          <a:ln w="3175" algn="ctr">
            <a:solidFill>
              <a:schemeClr val="tx1"/>
            </a:solidFill>
            <a:miter lim="800000"/>
            <a:headEnd/>
            <a:tailEnd/>
          </a:ln>
        </p:spPr>
      </p:pic>
      <p:grpSp>
        <p:nvGrpSpPr>
          <p:cNvPr id="4" name="Group 20"/>
          <p:cNvGrpSpPr/>
          <p:nvPr/>
        </p:nvGrpSpPr>
        <p:grpSpPr>
          <a:xfrm>
            <a:off x="5975556" y="3110435"/>
            <a:ext cx="2971800" cy="1447801"/>
            <a:chOff x="5638800" y="4267200"/>
            <a:chExt cx="2971800" cy="1447801"/>
          </a:xfrm>
        </p:grpSpPr>
        <p:pic>
          <p:nvPicPr>
            <p:cNvPr id="8" name="Picture 7"/>
            <p:cNvPicPr>
              <a:picLocks noChangeAspect="1" noChangeArrowheads="1"/>
            </p:cNvPicPr>
            <p:nvPr/>
          </p:nvPicPr>
          <p:blipFill>
            <a:blip r:embed="rId4" cstate="print"/>
            <a:srcRect l="34018" t="39584" r="29578" b="46213"/>
            <a:stretch>
              <a:fillRect/>
            </a:stretch>
          </p:blipFill>
          <p:spPr bwMode="auto">
            <a:xfrm>
              <a:off x="5638800" y="4267200"/>
              <a:ext cx="2895600" cy="1143000"/>
            </a:xfrm>
            <a:prstGeom prst="rect">
              <a:avLst/>
            </a:prstGeom>
            <a:noFill/>
            <a:ln w="28575" algn="ctr">
              <a:noFill/>
              <a:miter lim="800000"/>
              <a:headEnd/>
              <a:tailEnd/>
            </a:ln>
          </p:spPr>
        </p:pic>
        <p:pic>
          <p:nvPicPr>
            <p:cNvPr id="9" name="Picture 8"/>
            <p:cNvPicPr>
              <a:picLocks noChangeAspect="1" noChangeArrowheads="1"/>
            </p:cNvPicPr>
            <p:nvPr/>
          </p:nvPicPr>
          <p:blipFill>
            <a:blip r:embed="rId5" cstate="print"/>
            <a:srcRect l="35794" t="80296" r="29578" b="15916"/>
            <a:stretch>
              <a:fillRect/>
            </a:stretch>
          </p:blipFill>
          <p:spPr bwMode="auto">
            <a:xfrm>
              <a:off x="5638800" y="5410200"/>
              <a:ext cx="2971800" cy="304800"/>
            </a:xfrm>
            <a:prstGeom prst="rect">
              <a:avLst/>
            </a:prstGeom>
            <a:noFill/>
            <a:ln w="28575" algn="ctr">
              <a:noFill/>
              <a:miter lim="800000"/>
              <a:headEnd/>
              <a:tailEnd/>
            </a:ln>
          </p:spPr>
        </p:pic>
        <p:sp>
          <p:nvSpPr>
            <p:cNvPr id="11" name="AutoShape 8"/>
            <p:cNvSpPr>
              <a:spLocks noChangeArrowheads="1"/>
            </p:cNvSpPr>
            <p:nvPr/>
          </p:nvSpPr>
          <p:spPr bwMode="auto">
            <a:xfrm>
              <a:off x="5638800" y="4343401"/>
              <a:ext cx="2400300" cy="1371600"/>
            </a:xfrm>
            <a:prstGeom prst="foldedCorner">
              <a:avLst>
                <a:gd name="adj" fmla="val 12500"/>
              </a:avLst>
            </a:prstGeom>
            <a:noFill/>
            <a:ln w="9525">
              <a:solidFill>
                <a:schemeClr val="tx1"/>
              </a:solidFill>
              <a:round/>
              <a:headEnd/>
              <a:tailEnd/>
            </a:ln>
          </p:spPr>
          <p:txBody>
            <a:bodyPr wrap="none" anchor="ctr"/>
            <a:lstStyle/>
            <a:p>
              <a:pPr>
                <a:spcBef>
                  <a:spcPct val="20000"/>
                </a:spcBef>
                <a:buClr>
                  <a:srgbClr val="215383"/>
                </a:buClr>
                <a:buFont typeface="Wingdings" pitchFamily="2" charset="2"/>
                <a:buChar char="§"/>
              </a:pPr>
              <a:endParaRPr lang="en-US" dirty="0">
                <a:solidFill>
                  <a:srgbClr val="000000"/>
                </a:solidFill>
                <a:latin typeface="Arial" charset="0"/>
              </a:endParaRPr>
            </a:p>
          </p:txBody>
        </p:sp>
      </p:grpSp>
      <p:sp>
        <p:nvSpPr>
          <p:cNvPr id="13" name="Text Box 15"/>
          <p:cNvSpPr txBox="1">
            <a:spLocks noChangeArrowheads="1"/>
          </p:cNvSpPr>
          <p:nvPr/>
        </p:nvSpPr>
        <p:spPr bwMode="auto">
          <a:xfrm>
            <a:off x="5943600" y="1659957"/>
            <a:ext cx="678391" cy="276999"/>
          </a:xfrm>
          <a:prstGeom prst="rect">
            <a:avLst/>
          </a:prstGeom>
          <a:noFill/>
          <a:ln w="9525">
            <a:solidFill>
              <a:schemeClr val="tx1"/>
            </a:solidFill>
            <a:miter lim="800000"/>
            <a:headEnd/>
            <a:tailEnd/>
          </a:ln>
        </p:spPr>
        <p:txBody>
          <a:bodyPr wrap="none">
            <a:spAutoFit/>
          </a:bodyPr>
          <a:lstStyle/>
          <a:p>
            <a:pPr>
              <a:spcBef>
                <a:spcPct val="20000"/>
              </a:spcBef>
              <a:buClr>
                <a:srgbClr val="215383"/>
              </a:buClr>
            </a:pPr>
            <a:r>
              <a:rPr lang="en-US" sz="1200" dirty="0" err="1" smtClean="0">
                <a:solidFill>
                  <a:srgbClr val="000000"/>
                </a:solidFill>
                <a:latin typeface="Arial" charset="0"/>
              </a:rPr>
              <a:t>Req</a:t>
            </a:r>
            <a:r>
              <a:rPr lang="en-US" sz="1200" dirty="0" smtClean="0">
                <a:solidFill>
                  <a:srgbClr val="000000"/>
                </a:solidFill>
                <a:latin typeface="Arial" charset="0"/>
              </a:rPr>
              <a:t> </a:t>
            </a:r>
            <a:r>
              <a:rPr lang="en-US" sz="1200" dirty="0">
                <a:solidFill>
                  <a:srgbClr val="000000"/>
                </a:solidFill>
                <a:latin typeface="Arial" charset="0"/>
              </a:rPr>
              <a:t>#1</a:t>
            </a:r>
          </a:p>
        </p:txBody>
      </p:sp>
      <p:sp>
        <p:nvSpPr>
          <p:cNvPr id="14" name="Text Box 16"/>
          <p:cNvSpPr txBox="1">
            <a:spLocks noChangeArrowheads="1"/>
          </p:cNvSpPr>
          <p:nvPr/>
        </p:nvSpPr>
        <p:spPr bwMode="auto">
          <a:xfrm>
            <a:off x="6705600" y="1649618"/>
            <a:ext cx="678391" cy="276999"/>
          </a:xfrm>
          <a:prstGeom prst="rect">
            <a:avLst/>
          </a:prstGeom>
          <a:noFill/>
          <a:ln w="9525">
            <a:solidFill>
              <a:schemeClr val="tx1"/>
            </a:solidFill>
            <a:miter lim="800000"/>
            <a:headEnd/>
            <a:tailEnd/>
          </a:ln>
        </p:spPr>
        <p:txBody>
          <a:bodyPr wrap="none">
            <a:spAutoFit/>
          </a:bodyPr>
          <a:lstStyle/>
          <a:p>
            <a:pPr>
              <a:spcBef>
                <a:spcPct val="20000"/>
              </a:spcBef>
              <a:buClr>
                <a:srgbClr val="215383"/>
              </a:buClr>
            </a:pPr>
            <a:r>
              <a:rPr lang="en-US" sz="1200" dirty="0" err="1" smtClean="0">
                <a:solidFill>
                  <a:srgbClr val="000000"/>
                </a:solidFill>
                <a:latin typeface="Arial" charset="0"/>
              </a:rPr>
              <a:t>Req</a:t>
            </a:r>
            <a:r>
              <a:rPr lang="en-US" sz="1200" dirty="0" smtClean="0">
                <a:solidFill>
                  <a:srgbClr val="000000"/>
                </a:solidFill>
                <a:latin typeface="Arial" charset="0"/>
              </a:rPr>
              <a:t> </a:t>
            </a:r>
            <a:r>
              <a:rPr lang="en-US" sz="1200" dirty="0">
                <a:solidFill>
                  <a:srgbClr val="000000"/>
                </a:solidFill>
                <a:latin typeface="Arial" charset="0"/>
              </a:rPr>
              <a:t>#2</a:t>
            </a:r>
          </a:p>
        </p:txBody>
      </p:sp>
      <p:sp>
        <p:nvSpPr>
          <p:cNvPr id="15" name="Text Box 17"/>
          <p:cNvSpPr txBox="1">
            <a:spLocks noChangeArrowheads="1"/>
          </p:cNvSpPr>
          <p:nvPr/>
        </p:nvSpPr>
        <p:spPr bwMode="auto">
          <a:xfrm>
            <a:off x="7475009" y="1632156"/>
            <a:ext cx="678391" cy="276999"/>
          </a:xfrm>
          <a:prstGeom prst="rect">
            <a:avLst/>
          </a:prstGeom>
          <a:noFill/>
          <a:ln w="9525">
            <a:solidFill>
              <a:schemeClr val="tx1"/>
            </a:solidFill>
            <a:miter lim="800000"/>
            <a:headEnd/>
            <a:tailEnd/>
          </a:ln>
        </p:spPr>
        <p:txBody>
          <a:bodyPr wrap="none">
            <a:spAutoFit/>
          </a:bodyPr>
          <a:lstStyle/>
          <a:p>
            <a:pPr>
              <a:spcBef>
                <a:spcPct val="20000"/>
              </a:spcBef>
              <a:buClr>
                <a:srgbClr val="215383"/>
              </a:buClr>
            </a:pPr>
            <a:r>
              <a:rPr lang="en-US" sz="1200" dirty="0" err="1" smtClean="0">
                <a:solidFill>
                  <a:srgbClr val="000000"/>
                </a:solidFill>
                <a:latin typeface="Arial" charset="0"/>
              </a:rPr>
              <a:t>Req</a:t>
            </a:r>
            <a:r>
              <a:rPr lang="en-US" sz="1200" dirty="0" smtClean="0">
                <a:solidFill>
                  <a:srgbClr val="000000"/>
                </a:solidFill>
                <a:latin typeface="Arial" charset="0"/>
              </a:rPr>
              <a:t> </a:t>
            </a:r>
            <a:r>
              <a:rPr lang="en-US" sz="1200" dirty="0">
                <a:solidFill>
                  <a:srgbClr val="000000"/>
                </a:solidFill>
                <a:latin typeface="Arial" charset="0"/>
              </a:rPr>
              <a:t>#3</a:t>
            </a:r>
          </a:p>
        </p:txBody>
      </p:sp>
      <p:sp>
        <p:nvSpPr>
          <p:cNvPr id="17" name="Line 21"/>
          <p:cNvSpPr>
            <a:spLocks noChangeShapeType="1"/>
          </p:cNvSpPr>
          <p:nvPr/>
        </p:nvSpPr>
        <p:spPr bwMode="auto">
          <a:xfrm flipH="1">
            <a:off x="7010400" y="1926617"/>
            <a:ext cx="0" cy="304800"/>
          </a:xfrm>
          <a:prstGeom prst="line">
            <a:avLst/>
          </a:prstGeom>
          <a:noFill/>
          <a:ln w="12700">
            <a:solidFill>
              <a:srgbClr val="FF0000"/>
            </a:solidFill>
            <a:round/>
            <a:headEnd type="triangle" w="med" len="med"/>
            <a:tailEnd type="triangle" w="med" len="med"/>
          </a:ln>
        </p:spPr>
        <p:txBody>
          <a:bodyPr/>
          <a:lstStyle/>
          <a:p>
            <a:pPr>
              <a:spcBef>
                <a:spcPct val="20000"/>
              </a:spcBef>
              <a:buClr>
                <a:srgbClr val="215383"/>
              </a:buClr>
              <a:buFont typeface="Wingdings" pitchFamily="2" charset="2"/>
              <a:buChar char="§"/>
            </a:pPr>
            <a:endParaRPr lang="en-US" dirty="0">
              <a:solidFill>
                <a:srgbClr val="000000"/>
              </a:solidFill>
              <a:latin typeface="Arial" charset="0"/>
            </a:endParaRPr>
          </a:p>
        </p:txBody>
      </p:sp>
      <p:sp>
        <p:nvSpPr>
          <p:cNvPr id="20" name="Line 21"/>
          <p:cNvSpPr>
            <a:spLocks noChangeShapeType="1"/>
          </p:cNvSpPr>
          <p:nvPr/>
        </p:nvSpPr>
        <p:spPr bwMode="auto">
          <a:xfrm flipH="1">
            <a:off x="7010400" y="2871497"/>
            <a:ext cx="0" cy="304800"/>
          </a:xfrm>
          <a:prstGeom prst="line">
            <a:avLst/>
          </a:prstGeom>
          <a:noFill/>
          <a:ln w="12700">
            <a:solidFill>
              <a:srgbClr val="FF0000"/>
            </a:solidFill>
            <a:round/>
            <a:headEnd type="triangle" w="med" len="med"/>
            <a:tailEnd type="triangle" w="med" len="med"/>
          </a:ln>
        </p:spPr>
        <p:txBody>
          <a:bodyPr/>
          <a:lstStyle/>
          <a:p>
            <a:pPr>
              <a:spcBef>
                <a:spcPct val="20000"/>
              </a:spcBef>
              <a:buClr>
                <a:srgbClr val="215383"/>
              </a:buClr>
              <a:buFont typeface="Wingdings" pitchFamily="2" charset="2"/>
              <a:buChar char="§"/>
            </a:pPr>
            <a:endParaRPr lang="en-US" dirty="0">
              <a:solidFill>
                <a:srgbClr val="000000"/>
              </a:solidFill>
              <a:latin typeface="Arial" charset="0"/>
            </a:endParaRPr>
          </a:p>
        </p:txBody>
      </p:sp>
      <p:pic>
        <p:nvPicPr>
          <p:cNvPr id="22" name="Picture 2"/>
          <p:cNvPicPr>
            <a:picLocks noChangeAspect="1" noChangeArrowheads="1"/>
          </p:cNvPicPr>
          <p:nvPr/>
        </p:nvPicPr>
        <p:blipFill>
          <a:blip r:embed="rId6" cstate="print"/>
          <a:srcRect b="35131"/>
          <a:stretch>
            <a:fillRect/>
          </a:stretch>
        </p:blipFill>
        <p:spPr bwMode="auto">
          <a:xfrm>
            <a:off x="457200" y="4876800"/>
            <a:ext cx="8039100" cy="1371600"/>
          </a:xfrm>
          <a:prstGeom prst="rect">
            <a:avLst/>
          </a:prstGeom>
          <a:noFill/>
          <a:ln w="9525">
            <a:solidFill>
              <a:schemeClr val="tx1"/>
            </a:solidFill>
            <a:miter lim="800000"/>
            <a:headEnd/>
            <a:tailEnd/>
          </a:ln>
        </p:spPr>
      </p:pic>
      <p:sp>
        <p:nvSpPr>
          <p:cNvPr id="23" name="Rectangle 22"/>
          <p:cNvSpPr/>
          <p:nvPr/>
        </p:nvSpPr>
        <p:spPr>
          <a:xfrm>
            <a:off x="5791200" y="1447800"/>
            <a:ext cx="2743200" cy="3276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1" dirty="0" smtClean="0">
              <a:solidFill>
                <a:srgbClr val="FFFFFF"/>
              </a:solidFill>
              <a:cs typeface="Arial" pitchFamily="34" charset="0"/>
            </a:endParaRPr>
          </a:p>
        </p:txBody>
      </p:sp>
      <p:sp>
        <p:nvSpPr>
          <p:cNvPr id="24" name="Curved Left Arrow 23"/>
          <p:cNvSpPr/>
          <p:nvPr/>
        </p:nvSpPr>
        <p:spPr>
          <a:xfrm>
            <a:off x="8534400" y="3276600"/>
            <a:ext cx="457200" cy="2286000"/>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1" dirty="0" smtClean="0">
              <a:solidFill>
                <a:srgbClr val="000000"/>
              </a:solidFill>
              <a:cs typeface="Arial" pitchFamily="34" charset="0"/>
            </a:endParaRPr>
          </a:p>
        </p:txBody>
      </p:sp>
      <p:sp>
        <p:nvSpPr>
          <p:cNvPr id="19" name="Rectangle 18"/>
          <p:cNvSpPr/>
          <p:nvPr/>
        </p:nvSpPr>
        <p:spPr>
          <a:xfrm>
            <a:off x="381000" y="6324601"/>
            <a:ext cx="8991600" cy="523220"/>
          </a:xfrm>
          <a:prstGeom prst="rect">
            <a:avLst/>
          </a:prstGeom>
        </p:spPr>
        <p:txBody>
          <a:bodyPr wrap="square">
            <a:spAutoFit/>
          </a:bodyPr>
          <a:lstStyle/>
          <a:p>
            <a:pPr eaLnBrk="1" fontAlgn="auto" hangingPunct="1">
              <a:spcBef>
                <a:spcPts val="0"/>
              </a:spcBef>
              <a:spcAft>
                <a:spcPts val="0"/>
              </a:spcAft>
            </a:pPr>
            <a:r>
              <a:rPr lang="en-US" sz="1400" dirty="0" smtClean="0">
                <a:solidFill>
                  <a:srgbClr val="000000"/>
                </a:solidFill>
                <a:latin typeface="Arial"/>
                <a:cs typeface="Courier New" pitchFamily="49" charset="0"/>
              </a:rPr>
              <a:t>Requires: ‘IEC Certification Kit’ for IEC 61508 and ISO 26262; </a:t>
            </a:r>
            <a:br>
              <a:rPr lang="en-US" sz="1400" dirty="0" smtClean="0">
                <a:solidFill>
                  <a:srgbClr val="000000"/>
                </a:solidFill>
                <a:latin typeface="Arial"/>
                <a:cs typeface="Courier New" pitchFamily="49" charset="0"/>
              </a:rPr>
            </a:br>
            <a:r>
              <a:rPr lang="en-US" sz="1400" dirty="0" smtClean="0">
                <a:solidFill>
                  <a:srgbClr val="000000"/>
                </a:solidFill>
                <a:latin typeface="Arial"/>
                <a:cs typeface="Courier New" pitchFamily="49" charset="0"/>
              </a:rPr>
              <a:t>                 ‘Real-Time Workshop Embedded Coder’</a:t>
            </a:r>
            <a:endParaRPr lang="en-US" sz="1600" dirty="0">
              <a:solidFill>
                <a:srgbClr val="000000"/>
              </a:solidFill>
              <a:latin typeface="Arial"/>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4" name="Line 9"/>
          <p:cNvSpPr>
            <a:spLocks noChangeShapeType="1"/>
          </p:cNvSpPr>
          <p:nvPr/>
        </p:nvSpPr>
        <p:spPr bwMode="auto">
          <a:xfrm flipH="1">
            <a:off x="7150917" y="3140968"/>
            <a:ext cx="301403" cy="943210"/>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5" name="Rectangle 10"/>
          <p:cNvSpPr>
            <a:spLocks noChangeArrowheads="1"/>
          </p:cNvSpPr>
          <p:nvPr/>
        </p:nvSpPr>
        <p:spPr bwMode="auto">
          <a:xfrm>
            <a:off x="6351016" y="2708920"/>
            <a:ext cx="2897396" cy="46166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b="1" dirty="0">
                <a:solidFill>
                  <a:srgbClr val="FFC000"/>
                </a:solidFill>
                <a:latin typeface="+mn-lt"/>
                <a:cs typeface="Arial" pitchFamily="34" charset="0"/>
              </a:rPr>
              <a:t>PIL </a:t>
            </a:r>
            <a:r>
              <a:rPr lang="de-DE" sz="1200" b="1" dirty="0" err="1" smtClean="0">
                <a:solidFill>
                  <a:srgbClr val="FFC000"/>
                </a:solidFill>
                <a:latin typeface="+mn-lt"/>
                <a:cs typeface="Arial" pitchFamily="34" charset="0"/>
              </a:rPr>
              <a:t>testing</a:t>
            </a:r>
            <a:r>
              <a:rPr lang="en-US" sz="1200" b="1" dirty="0" smtClean="0">
                <a:solidFill>
                  <a:srgbClr val="FFC000"/>
                </a:solidFill>
                <a:latin typeface="+mn-lt"/>
              </a:rPr>
              <a:t> / CGV (Embedded Coder),</a:t>
            </a:r>
            <a:r>
              <a:rPr lang="en-US" sz="1200" dirty="0" smtClean="0">
                <a:latin typeface="+mn-lt"/>
              </a:rPr>
              <a:t/>
            </a:r>
            <a:br>
              <a:rPr lang="en-US" sz="1200" dirty="0" smtClean="0">
                <a:latin typeface="+mn-lt"/>
              </a:rPr>
            </a:br>
            <a:r>
              <a:rPr lang="en-US" sz="1200" dirty="0" smtClean="0">
                <a:latin typeface="+mn-lt"/>
              </a:rPr>
              <a:t>Test generation (SLDV) </a:t>
            </a:r>
            <a:endParaRPr lang="en-US" sz="1200" dirty="0">
              <a:latin typeface="+mn-lt"/>
              <a:cs typeface="Arial" pitchFamily="34" charset="0"/>
            </a:endParaRPr>
          </a:p>
        </p:txBody>
      </p:sp>
      <p:sp>
        <p:nvSpPr>
          <p:cNvPr id="83976" name="Rectangle 11"/>
          <p:cNvSpPr>
            <a:spLocks noChangeArrowheads="1"/>
          </p:cNvSpPr>
          <p:nvPr/>
        </p:nvSpPr>
        <p:spPr bwMode="gray">
          <a:xfrm>
            <a:off x="5121479" y="1696974"/>
            <a:ext cx="3987025" cy="904863"/>
          </a:xfrm>
          <a:prstGeom prst="rect">
            <a:avLst/>
          </a:prstGeom>
          <a:noFill/>
          <a:ln w="9525">
            <a:no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report</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matrix</a:t>
            </a:r>
            <a:r>
              <a:rPr lang="de-DE" sz="1200" dirty="0" smtClean="0">
                <a:latin typeface="+mn-lt"/>
                <a:cs typeface="Arial" pitchFamily="34" charset="0"/>
              </a:rPr>
              <a:t> </a:t>
            </a:r>
            <a:r>
              <a:rPr lang="de-DE" sz="1200" dirty="0" err="1" smtClean="0">
                <a:latin typeface="+mn-lt"/>
                <a:cs typeface="Arial" pitchFamily="34" charset="0"/>
              </a:rPr>
              <a:t>generation</a:t>
            </a:r>
            <a:r>
              <a:rPr lang="de-DE" sz="1200" dirty="0" smtClean="0">
                <a:latin typeface="+mn-lt"/>
                <a:cs typeface="Arial" pitchFamily="34" charset="0"/>
              </a:rPr>
              <a:t> (IEC </a:t>
            </a:r>
            <a:r>
              <a:rPr lang="de-DE" sz="1200" dirty="0" err="1" smtClean="0">
                <a:latin typeface="+mn-lt"/>
                <a:cs typeface="Arial" pitchFamily="34" charset="0"/>
              </a:rPr>
              <a:t>Cert</a:t>
            </a:r>
            <a:r>
              <a:rPr lang="de-DE" sz="1200" dirty="0" smtClean="0">
                <a:latin typeface="+mn-lt"/>
                <a:cs typeface="Arial" pitchFamily="34" charset="0"/>
              </a:rPr>
              <a:t> Kit),</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Bullseye</a:t>
            </a:r>
            <a:r>
              <a:rPr lang="de-DE" sz="1200" dirty="0" smtClean="0">
                <a:latin typeface="+mn-lt"/>
                <a:cs typeface="Arial" pitchFamily="34" charset="0"/>
              </a:rPr>
              <a:t> </a:t>
            </a:r>
            <a:r>
              <a:rPr lang="de-DE" sz="1200" dirty="0" err="1" smtClean="0">
                <a:latin typeface="+mn-lt"/>
                <a:cs typeface="Arial" pitchFamily="34" charset="0"/>
              </a:rPr>
              <a:t>code</a:t>
            </a:r>
            <a:r>
              <a:rPr lang="de-DE" sz="1200" dirty="0" smtClean="0">
                <a:latin typeface="+mn-lt"/>
                <a:cs typeface="Arial" pitchFamily="34" charset="0"/>
              </a:rPr>
              <a:t>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integration</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a:latin typeface="+mn-lt"/>
                <a:cs typeface="Arial" pitchFamily="34" charset="0"/>
              </a:rPr>
              <a:t/>
            </a:r>
            <a:br>
              <a:rPr lang="de-DE" sz="1200" dirty="0">
                <a:latin typeface="+mn-lt"/>
                <a:cs typeface="Arial" pitchFamily="34" charset="0"/>
              </a:rPr>
            </a:br>
            <a:endParaRPr lang="en-US" sz="1200" dirty="0">
              <a:latin typeface="+mn-lt"/>
              <a:cs typeface="Arial" pitchFamily="34" charset="0"/>
            </a:endParaRPr>
          </a:p>
        </p:txBody>
      </p:sp>
      <p:sp>
        <p:nvSpPr>
          <p:cNvPr id="83977" name="Line 12"/>
          <p:cNvSpPr>
            <a:spLocks noChangeShapeType="1"/>
          </p:cNvSpPr>
          <p:nvPr/>
        </p:nvSpPr>
        <p:spPr bwMode="auto">
          <a:xfrm>
            <a:off x="5220072" y="2420888"/>
            <a:ext cx="144016" cy="2068429"/>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8" name="Rectangle 14"/>
          <p:cNvSpPr>
            <a:spLocks noChangeArrowheads="1"/>
          </p:cNvSpPr>
          <p:nvPr/>
        </p:nvSpPr>
        <p:spPr bwMode="auto">
          <a:xfrm>
            <a:off x="550493" y="2645917"/>
            <a:ext cx="3328988" cy="49847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smtClean="0">
                <a:latin typeface="+mn-lt"/>
                <a:cs typeface="Arial" pitchFamily="34" charset="0"/>
              </a:rPr>
              <a:t>Simulink, Model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SLVnV</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Requirements</a:t>
            </a:r>
            <a:r>
              <a:rPr lang="de-DE" sz="1200" dirty="0" smtClean="0">
                <a:latin typeface="+mn-lt"/>
                <a:cs typeface="Arial" pitchFamily="34" charset="0"/>
              </a:rPr>
              <a:t> Management Interface (</a:t>
            </a:r>
            <a:r>
              <a:rPr lang="de-DE" sz="1200" dirty="0" err="1" smtClean="0">
                <a:latin typeface="+mn-lt"/>
                <a:cs typeface="Arial" pitchFamily="34" charset="0"/>
              </a:rPr>
              <a:t>SLVnV</a:t>
            </a:r>
            <a:r>
              <a:rPr lang="de-DE" sz="1200" dirty="0" smtClean="0">
                <a:latin typeface="+mn-lt"/>
                <a:cs typeface="Arial" pitchFamily="34" charset="0"/>
              </a:rPr>
              <a:t>)</a:t>
            </a:r>
            <a:endParaRPr lang="en-US" sz="1200" dirty="0">
              <a:latin typeface="+mn-lt"/>
              <a:cs typeface="Arial" pitchFamily="34" charset="0"/>
            </a:endParaRPr>
          </a:p>
        </p:txBody>
      </p:sp>
      <p:sp>
        <p:nvSpPr>
          <p:cNvPr id="83979" name="Rectangle 16"/>
          <p:cNvSpPr>
            <a:spLocks noChangeArrowheads="1"/>
          </p:cNvSpPr>
          <p:nvPr/>
        </p:nvSpPr>
        <p:spPr bwMode="auto">
          <a:xfrm>
            <a:off x="2740056" y="1986025"/>
            <a:ext cx="1857375" cy="498475"/>
          </a:xfrm>
          <a:prstGeom prst="rect">
            <a:avLst/>
          </a:prstGeom>
          <a:noFill/>
          <a:ln w="9525">
            <a:noFill/>
            <a:miter lim="800000"/>
            <a:headEnd/>
            <a:tailEnd/>
          </a:ln>
        </p:spPr>
        <p:txBody>
          <a:bodyPr wrap="none">
            <a:spAutoFit/>
          </a:bodyPr>
          <a:lstStyle/>
          <a:p>
            <a:pPr>
              <a:spcBef>
                <a:spcPct val="20000"/>
              </a:spcBef>
              <a:buClr>
                <a:srgbClr val="215383"/>
              </a:buClr>
            </a:pPr>
            <a:r>
              <a:rPr lang="de-DE" sz="1200" dirty="0" smtClean="0">
                <a:latin typeface="+mn-lt"/>
                <a:cs typeface="Arial" pitchFamily="34" charset="0"/>
              </a:rPr>
              <a:t>Model Advisor (</a:t>
            </a:r>
            <a:r>
              <a:rPr lang="de-DE" sz="1200" dirty="0" err="1" smtClean="0">
                <a:latin typeface="+mn-lt"/>
                <a:cs typeface="Arial" pitchFamily="34" charset="0"/>
              </a:rPr>
              <a:t>SLVnV</a:t>
            </a:r>
            <a:r>
              <a:rPr lang="de-DE" sz="1200" dirty="0" smtClean="0">
                <a:latin typeface="+mn-lt"/>
                <a:cs typeface="Arial" pitchFamily="34" charset="0"/>
              </a:rPr>
              <a:t>), </a:t>
            </a:r>
          </a:p>
          <a:p>
            <a:pPr>
              <a:spcBef>
                <a:spcPct val="20000"/>
              </a:spcBef>
              <a:buClr>
                <a:srgbClr val="215383"/>
              </a:buClr>
            </a:pPr>
            <a:r>
              <a:rPr lang="de-DE" sz="1200" dirty="0" smtClean="0">
                <a:latin typeface="+mn-lt"/>
                <a:cs typeface="Arial" pitchFamily="34" charset="0"/>
              </a:rPr>
              <a:t>Property </a:t>
            </a:r>
            <a:r>
              <a:rPr lang="de-DE" sz="1200" dirty="0" err="1" smtClean="0">
                <a:latin typeface="+mn-lt"/>
                <a:cs typeface="Arial" pitchFamily="34" charset="0"/>
              </a:rPr>
              <a:t>proving</a:t>
            </a:r>
            <a:r>
              <a:rPr lang="de-DE" sz="1200" dirty="0" smtClean="0">
                <a:latin typeface="+mn-lt"/>
                <a:cs typeface="Arial" pitchFamily="34" charset="0"/>
              </a:rPr>
              <a:t> (SLDV)</a:t>
            </a:r>
            <a:endParaRPr lang="en-US" sz="1200" dirty="0">
              <a:latin typeface="+mn-lt"/>
              <a:cs typeface="Arial" pitchFamily="34" charset="0"/>
            </a:endParaRPr>
          </a:p>
        </p:txBody>
      </p:sp>
      <p:sp>
        <p:nvSpPr>
          <p:cNvPr id="83980" name="Line 17"/>
          <p:cNvSpPr>
            <a:spLocks noChangeShapeType="1"/>
          </p:cNvSpPr>
          <p:nvPr/>
        </p:nvSpPr>
        <p:spPr bwMode="auto">
          <a:xfrm flipH="1">
            <a:off x="1557322" y="3173506"/>
            <a:ext cx="0" cy="85706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81" name="Line 19"/>
          <p:cNvSpPr>
            <a:spLocks noChangeShapeType="1"/>
          </p:cNvSpPr>
          <p:nvPr/>
        </p:nvSpPr>
        <p:spPr bwMode="auto">
          <a:xfrm>
            <a:off x="4173967" y="2495772"/>
            <a:ext cx="27776" cy="203874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298731" y="2006663"/>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18693" y="2668142"/>
            <a:ext cx="457200" cy="457200"/>
          </a:xfrm>
          <a:prstGeom prst="rect">
            <a:avLst/>
          </a:prstGeom>
          <a:noFill/>
          <a:ln w="9525">
            <a:noFill/>
            <a:miter lim="800000"/>
            <a:headEnd/>
            <a:tailEnd/>
          </a:ln>
        </p:spPr>
      </p:pic>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716016" y="1873171"/>
            <a:ext cx="530345"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5923270" y="2723562"/>
            <a:ext cx="457200" cy="457200"/>
          </a:xfrm>
          <a:prstGeom prst="rect">
            <a:avLst/>
          </a:prstGeom>
          <a:noFill/>
          <a:ln w="9525">
            <a:noFill/>
            <a:miter lim="800000"/>
            <a:headEnd/>
            <a:tailEnd/>
          </a:ln>
        </p:spPr>
      </p:pic>
      <p:sp>
        <p:nvSpPr>
          <p:cNvPr id="18" name="Rectangle 18"/>
          <p:cNvSpPr>
            <a:spLocks noChangeArrowheads="1"/>
          </p:cNvSpPr>
          <p:nvPr/>
        </p:nvSpPr>
        <p:spPr bwMode="auto">
          <a:xfrm>
            <a:off x="2048691" y="6324971"/>
            <a:ext cx="1574470" cy="461665"/>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Simulink, Stateflow, </a:t>
            </a:r>
            <a:br>
              <a:rPr lang="de-DE" sz="1200" dirty="0" smtClean="0">
                <a:latin typeface="Arial" pitchFamily="34" charset="0"/>
                <a:cs typeface="Arial" pitchFamily="34" charset="0"/>
              </a:rPr>
            </a:br>
            <a:r>
              <a:rPr lang="de-DE" sz="1200" dirty="0" smtClean="0">
                <a:latin typeface="Arial" pitchFamily="34" charset="0"/>
                <a:cs typeface="Arial" pitchFamily="34" charset="0"/>
              </a:rPr>
              <a:t>Simulink Fixed Point</a:t>
            </a:r>
            <a:endParaRPr lang="en-US" sz="1200" dirty="0">
              <a:latin typeface="Arial" pitchFamily="34" charset="0"/>
              <a:cs typeface="Arial" pitchFamily="34" charset="0"/>
            </a:endParaRPr>
          </a:p>
        </p:txBody>
      </p:sp>
      <p:sp>
        <p:nvSpPr>
          <p:cNvPr id="19" name="Rectangle 19"/>
          <p:cNvSpPr>
            <a:spLocks noChangeArrowheads="1"/>
          </p:cNvSpPr>
          <p:nvPr/>
        </p:nvSpPr>
        <p:spPr bwMode="auto">
          <a:xfrm>
            <a:off x="4837066" y="6335729"/>
            <a:ext cx="1385316" cy="276999"/>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Embedded </a:t>
            </a:r>
            <a:r>
              <a:rPr lang="de-DE" sz="1200" dirty="0">
                <a:latin typeface="Arial" pitchFamily="34" charset="0"/>
                <a:cs typeface="Arial" pitchFamily="34" charset="0"/>
              </a:rPr>
              <a:t>Coder</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608953" y="6345053"/>
            <a:ext cx="457200" cy="457200"/>
          </a:xfrm>
          <a:prstGeom prst="rect">
            <a:avLst/>
          </a:prstGeom>
          <a:noFill/>
          <a:ln w="9525">
            <a:noFill/>
            <a:miter lim="800000"/>
            <a:headEnd/>
            <a:tailEnd/>
          </a:ln>
        </p:spPr>
      </p:pic>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423577" y="6260946"/>
            <a:ext cx="457200" cy="457200"/>
          </a:xfrm>
          <a:prstGeom prst="rect">
            <a:avLst/>
          </a:prstGeom>
          <a:noFill/>
          <a:ln w="9525">
            <a:noFill/>
            <a:miter lim="800000"/>
            <a:headEnd/>
            <a:tailEnd/>
          </a:ln>
        </p:spPr>
      </p:pic>
      <p:sp>
        <p:nvSpPr>
          <p:cNvPr id="26" name="Line 22"/>
          <p:cNvSpPr>
            <a:spLocks noChangeShapeType="1"/>
          </p:cNvSpPr>
          <p:nvPr/>
        </p:nvSpPr>
        <p:spPr bwMode="auto">
          <a:xfrm>
            <a:off x="2657139" y="6185647"/>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606619" y="6208951"/>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536" y="476672"/>
            <a:ext cx="8291576"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smtClean="0"/>
              <a:t>ISO 26262 Reference Workflow</a:t>
            </a:r>
            <a:r>
              <a:rPr lang="de-DE" smtClean="0"/>
              <a:t> </a:t>
            </a:r>
            <a:br>
              <a:rPr lang="de-DE" smtClean="0"/>
            </a:br>
            <a:r>
              <a:rPr lang="de-DE" smtClean="0">
                <a:solidFill>
                  <a:srgbClr val="FF9900"/>
                </a:solidFill>
              </a:rPr>
              <a:t>Example Tool Chain </a:t>
            </a:r>
            <a:r>
              <a:rPr lang="en-US" smtClean="0">
                <a:solidFill>
                  <a:srgbClr val="000000"/>
                </a:solidFill>
              </a:rPr>
              <a:t/>
            </a:r>
            <a:br>
              <a:rPr lang="en-US" smtClean="0">
                <a:solidFill>
                  <a:srgbClr val="000000"/>
                </a:solidFill>
              </a:rPr>
            </a:br>
            <a:r>
              <a:rPr lang="de-DE" smtClean="0"/>
              <a:t/>
            </a:r>
            <a:br>
              <a:rPr lang="de-DE" smtClean="0"/>
            </a:br>
            <a:r>
              <a:rPr lang="en-US" smtClean="0">
                <a:solidFill>
                  <a:srgbClr val="FF9900"/>
                </a:solidFill>
              </a:rPr>
              <a:t/>
            </a:r>
            <a:br>
              <a:rPr lang="en-US" smtClean="0">
                <a:solidFill>
                  <a:srgbClr val="FF9900"/>
                </a:solidFill>
              </a:rPr>
            </a:br>
            <a:endParaRPr lang="en-US" dirty="0"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8"/>
          <p:cNvSpPr>
            <a:spLocks noGrp="1" noChangeArrowheads="1"/>
          </p:cNvSpPr>
          <p:nvPr>
            <p:ph type="title"/>
          </p:nvPr>
        </p:nvSpPr>
        <p:spPr>
          <a:xfrm>
            <a:off x="294456" y="548680"/>
            <a:ext cx="8382000" cy="1139825"/>
          </a:xfrm>
        </p:spPr>
        <p:txBody>
          <a:bodyPr/>
          <a:lstStyle/>
          <a:p>
            <a:r>
              <a:rPr lang="en-US" sz="3100" dirty="0" smtClean="0"/>
              <a:t>Numeric Code Generation Verification </a:t>
            </a:r>
          </a:p>
        </p:txBody>
      </p:sp>
      <p:sp>
        <p:nvSpPr>
          <p:cNvPr id="13" name="Rectangle 9"/>
          <p:cNvSpPr txBox="1">
            <a:spLocks noChangeArrowheads="1"/>
          </p:cNvSpPr>
          <p:nvPr/>
        </p:nvSpPr>
        <p:spPr bwMode="auto">
          <a:xfrm>
            <a:off x="387081" y="1334433"/>
            <a:ext cx="4129164" cy="4572000"/>
          </a:xfrm>
          <a:prstGeom prst="rect">
            <a:avLst/>
          </a:prstGeom>
          <a:noFill/>
          <a:ln w="9525">
            <a:noFill/>
            <a:miter lim="800000"/>
            <a:headEnd/>
            <a:tailEnd/>
          </a:ln>
          <a:effectLst/>
        </p:spPr>
        <p:txBody>
          <a:bodyPr/>
          <a:lstStyle/>
          <a:p>
            <a:pPr marL="284163" indent="-284163">
              <a:spcBef>
                <a:spcPct val="20000"/>
              </a:spcBef>
              <a:buClr>
                <a:srgbClr val="215383"/>
              </a:buClr>
              <a:buSzPct val="75000"/>
              <a:defRPr/>
            </a:pPr>
            <a:r>
              <a:rPr lang="de-DE" sz="2000" b="1" kern="0" dirty="0" smtClean="0">
                <a:latin typeface="+mn-lt"/>
                <a:cs typeface="Arial" pitchFamily="34" charset="0"/>
              </a:rPr>
              <a:t>Challenge</a:t>
            </a:r>
            <a:endParaRPr lang="en-US" sz="2000" b="1" kern="0" dirty="0" smtClean="0">
              <a:latin typeface="+mn-lt"/>
              <a:cs typeface="Arial" pitchFamily="34" charset="0"/>
            </a:endParaRPr>
          </a:p>
          <a:p>
            <a:pPr marL="284163" indent="-284163">
              <a:spcBef>
                <a:spcPct val="20000"/>
              </a:spcBef>
              <a:buClr>
                <a:srgbClr val="215383"/>
              </a:buClr>
              <a:buSzPct val="75000"/>
              <a:buFont typeface="Wingdings" pitchFamily="2" charset="2"/>
              <a:buChar char="§"/>
              <a:defRPr/>
            </a:pPr>
            <a:r>
              <a:rPr lang="en-US" sz="1800" kern="0" dirty="0" smtClean="0">
                <a:latin typeface="+mn-lt"/>
                <a:cs typeface="Arial" pitchFamily="34" charset="0"/>
              </a:rPr>
              <a:t>Demonstrate that </a:t>
            </a:r>
            <a:r>
              <a:rPr lang="en-US" sz="1800" kern="0" dirty="0">
                <a:latin typeface="+mn-lt"/>
                <a:cs typeface="Arial" pitchFamily="34" charset="0"/>
              </a:rPr>
              <a:t>the model and executable are numerically equivalent</a:t>
            </a:r>
          </a:p>
          <a:p>
            <a:pPr marL="284163" indent="-284163">
              <a:spcBef>
                <a:spcPct val="20000"/>
              </a:spcBef>
              <a:buClr>
                <a:srgbClr val="215383"/>
              </a:buClr>
              <a:defRPr/>
            </a:pPr>
            <a:r>
              <a:rPr lang="en-US" sz="2000" b="1" kern="0" dirty="0">
                <a:latin typeface="+mn-lt"/>
                <a:cs typeface="Arial" pitchFamily="34" charset="0"/>
              </a:rPr>
              <a:t>Solution</a:t>
            </a:r>
          </a:p>
          <a:p>
            <a:pPr marL="284163" indent="-284163">
              <a:spcBef>
                <a:spcPct val="20000"/>
              </a:spcBef>
              <a:buClr>
                <a:srgbClr val="215383"/>
              </a:buClr>
              <a:buSzPct val="75000"/>
              <a:buFont typeface="Wingdings" pitchFamily="2" charset="2"/>
              <a:buChar char="§"/>
              <a:defRPr/>
            </a:pPr>
            <a:r>
              <a:rPr lang="de-DE" sz="1800" kern="0" dirty="0" err="1" smtClean="0">
                <a:latin typeface="+mn-lt"/>
                <a:cs typeface="Arial" pitchFamily="34" charset="0"/>
              </a:rPr>
              <a:t>Automated</a:t>
            </a:r>
            <a:r>
              <a:rPr lang="de-DE" sz="1800" kern="0" dirty="0" smtClean="0">
                <a:latin typeface="+mn-lt"/>
                <a:cs typeface="Arial" pitchFamily="34" charset="0"/>
              </a:rPr>
              <a:t> </a:t>
            </a:r>
            <a:r>
              <a:rPr lang="de-DE" sz="1800" kern="0" dirty="0">
                <a:latin typeface="+mn-lt"/>
                <a:cs typeface="Arial" pitchFamily="34" charset="0"/>
              </a:rPr>
              <a:t>MATLAB script equivalence testing tool</a:t>
            </a:r>
          </a:p>
          <a:p>
            <a:pPr marL="284163" indent="-284163">
              <a:spcBef>
                <a:spcPct val="20000"/>
              </a:spcBef>
              <a:buClr>
                <a:srgbClr val="215383"/>
              </a:buClr>
              <a:buSzPct val="75000"/>
              <a:buFont typeface="Wingdings" pitchFamily="2" charset="2"/>
              <a:buChar char="§"/>
              <a:defRPr/>
            </a:pPr>
            <a:r>
              <a:rPr lang="de-DE" sz="1800" kern="0" dirty="0">
                <a:latin typeface="+mn-lt"/>
                <a:cs typeface="Arial" pitchFamily="34" charset="0"/>
              </a:rPr>
              <a:t>Numerical results </a:t>
            </a:r>
            <a:r>
              <a:rPr lang="de-DE" sz="1800" kern="0" dirty="0" err="1">
                <a:latin typeface="+mn-lt"/>
                <a:cs typeface="Arial" pitchFamily="34" charset="0"/>
              </a:rPr>
              <a:t>comparison</a:t>
            </a:r>
            <a:r>
              <a:rPr lang="de-DE" sz="1800" kern="0" dirty="0">
                <a:latin typeface="+mn-lt"/>
                <a:cs typeface="Arial" pitchFamily="34" charset="0"/>
              </a:rPr>
              <a:t> </a:t>
            </a:r>
            <a:r>
              <a:rPr lang="de-DE" sz="1800" kern="0" dirty="0" err="1" smtClean="0">
                <a:latin typeface="+mn-lt"/>
                <a:cs typeface="Arial" pitchFamily="34" charset="0"/>
              </a:rPr>
              <a:t>between</a:t>
            </a:r>
            <a:r>
              <a:rPr lang="de-DE" sz="1800" kern="0" dirty="0" smtClean="0">
                <a:latin typeface="+mn-lt"/>
                <a:cs typeface="Arial" pitchFamily="34" charset="0"/>
              </a:rPr>
              <a:t> </a:t>
            </a:r>
            <a:r>
              <a:rPr lang="de-DE" sz="1800" kern="0" dirty="0" err="1" smtClean="0">
                <a:latin typeface="+mn-lt"/>
                <a:cs typeface="Arial" pitchFamily="34" charset="0"/>
              </a:rPr>
              <a:t>simulation</a:t>
            </a:r>
            <a:r>
              <a:rPr lang="de-DE" sz="1800" kern="0" dirty="0" smtClean="0">
                <a:latin typeface="+mn-lt"/>
                <a:cs typeface="Arial" pitchFamily="34" charset="0"/>
              </a:rPr>
              <a:t> </a:t>
            </a:r>
            <a:r>
              <a:rPr lang="de-DE" sz="1800" kern="0" dirty="0">
                <a:latin typeface="+mn-lt"/>
                <a:cs typeface="Arial" pitchFamily="34" charset="0"/>
              </a:rPr>
              <a:t>and </a:t>
            </a:r>
            <a:r>
              <a:rPr lang="de-DE" sz="1800" kern="0" dirty="0" smtClean="0">
                <a:latin typeface="+mn-lt"/>
                <a:cs typeface="Arial" pitchFamily="34" charset="0"/>
              </a:rPr>
              <a:t>SIL/PIL </a:t>
            </a:r>
            <a:r>
              <a:rPr lang="de-DE" sz="1800" kern="0" dirty="0" err="1" smtClean="0">
                <a:latin typeface="+mn-lt"/>
                <a:cs typeface="Arial" pitchFamily="34" charset="0"/>
              </a:rPr>
              <a:t>modes</a:t>
            </a:r>
            <a:endParaRPr lang="de-DE" sz="1800" kern="0" dirty="0" smtClean="0">
              <a:latin typeface="+mn-lt"/>
              <a:cs typeface="Arial" pitchFamily="34" charset="0"/>
            </a:endParaRPr>
          </a:p>
          <a:p>
            <a:pPr marL="284163" indent="-284163" eaLnBrk="0" hangingPunct="0">
              <a:spcBef>
                <a:spcPct val="20000"/>
              </a:spcBef>
              <a:buClr>
                <a:srgbClr val="215383"/>
              </a:buClr>
              <a:defRPr/>
            </a:pPr>
            <a:r>
              <a:rPr lang="de-DE" sz="2000" b="1" kern="0" dirty="0" err="1" smtClean="0">
                <a:latin typeface="+mn-lt"/>
                <a:cs typeface="Arial" pitchFamily="34" charset="0"/>
              </a:rPr>
              <a:t>Benefits</a:t>
            </a:r>
            <a:endParaRPr lang="de-DE" sz="2000" b="1" kern="0" dirty="0">
              <a:latin typeface="+mn-lt"/>
              <a:cs typeface="Arial" pitchFamily="34" charset="0"/>
            </a:endParaRPr>
          </a:p>
          <a:p>
            <a:pPr marL="284163" indent="-284163" eaLnBrk="0" hangingPunct="0">
              <a:spcBef>
                <a:spcPct val="20000"/>
              </a:spcBef>
              <a:buClr>
                <a:srgbClr val="215383"/>
              </a:buClr>
              <a:buSzPct val="75000"/>
              <a:buFont typeface="Wingdings" pitchFamily="2" charset="2"/>
              <a:buChar char="§"/>
              <a:defRPr/>
            </a:pPr>
            <a:r>
              <a:rPr lang="de-DE" sz="1800" kern="0" dirty="0">
                <a:latin typeface="+mn-lt"/>
                <a:cs typeface="Arial" pitchFamily="34" charset="0"/>
              </a:rPr>
              <a:t>Simplifies SIL/PIL usage</a:t>
            </a:r>
          </a:p>
          <a:p>
            <a:pPr marL="284163" indent="-284163" eaLnBrk="0" hangingPunct="0">
              <a:spcBef>
                <a:spcPct val="20000"/>
              </a:spcBef>
              <a:buClr>
                <a:srgbClr val="215383"/>
              </a:buClr>
              <a:buSzPct val="75000"/>
              <a:buFont typeface="Wingdings" pitchFamily="2" charset="2"/>
              <a:buChar char="§"/>
              <a:defRPr/>
            </a:pPr>
            <a:r>
              <a:rPr lang="de-DE" sz="1800" kern="0" dirty="0" smtClean="0">
                <a:latin typeface="+mn-lt"/>
                <a:cs typeface="Arial" pitchFamily="34" charset="0"/>
              </a:rPr>
              <a:t>Supports ISO 26262 </a:t>
            </a:r>
            <a:br>
              <a:rPr lang="de-DE" sz="1800" kern="0" dirty="0" smtClean="0">
                <a:latin typeface="+mn-lt"/>
                <a:cs typeface="Arial" pitchFamily="34" charset="0"/>
              </a:rPr>
            </a:br>
            <a:r>
              <a:rPr lang="de-DE" sz="1800" kern="0" dirty="0" smtClean="0">
                <a:latin typeface="+mn-lt"/>
                <a:cs typeface="Arial" pitchFamily="34" charset="0"/>
              </a:rPr>
              <a:t>back-</a:t>
            </a:r>
            <a:r>
              <a:rPr lang="de-DE" sz="1800" kern="0" dirty="0" err="1" smtClean="0">
                <a:latin typeface="+mn-lt"/>
                <a:cs typeface="Arial" pitchFamily="34" charset="0"/>
              </a:rPr>
              <a:t>to</a:t>
            </a:r>
            <a:r>
              <a:rPr lang="de-DE" sz="1800" kern="0" dirty="0" smtClean="0">
                <a:latin typeface="+mn-lt"/>
                <a:cs typeface="Arial" pitchFamily="34" charset="0"/>
              </a:rPr>
              <a:t>-back-</a:t>
            </a:r>
            <a:r>
              <a:rPr lang="de-DE" sz="1800" kern="0" dirty="0" err="1" smtClean="0">
                <a:latin typeface="+mn-lt"/>
                <a:cs typeface="Arial" pitchFamily="34" charset="0"/>
              </a:rPr>
              <a:t>testing</a:t>
            </a:r>
            <a:r>
              <a:rPr lang="de-DE" sz="1800" kern="0" dirty="0" smtClean="0">
                <a:latin typeface="+mn-lt"/>
                <a:cs typeface="Arial" pitchFamily="34" charset="0"/>
              </a:rPr>
              <a:t> </a:t>
            </a:r>
            <a:r>
              <a:rPr lang="de-DE" sz="1800" kern="0" dirty="0" err="1" smtClean="0">
                <a:latin typeface="+mn-lt"/>
                <a:cs typeface="Arial" pitchFamily="34" charset="0"/>
              </a:rPr>
              <a:t>objectives</a:t>
            </a:r>
            <a:endParaRPr lang="de-DE" sz="1800" kern="0" dirty="0" smtClean="0">
              <a:latin typeface="+mn-lt"/>
              <a:cs typeface="Arial" pitchFamily="34" charset="0"/>
            </a:endParaRPr>
          </a:p>
        </p:txBody>
      </p:sp>
      <p:pic>
        <p:nvPicPr>
          <p:cNvPr id="95236" name="Picture 12"/>
          <p:cNvPicPr>
            <a:picLocks noChangeAspect="1" noChangeArrowheads="1"/>
          </p:cNvPicPr>
          <p:nvPr/>
        </p:nvPicPr>
        <p:blipFill>
          <a:blip r:embed="rId3" cstate="print"/>
          <a:srcRect/>
          <a:stretch>
            <a:fillRect/>
          </a:stretch>
        </p:blipFill>
        <p:spPr bwMode="auto">
          <a:xfrm>
            <a:off x="4152808" y="1345676"/>
            <a:ext cx="4283075" cy="2203450"/>
          </a:xfrm>
          <a:prstGeom prst="rect">
            <a:avLst/>
          </a:prstGeom>
          <a:solidFill>
            <a:schemeClr val="accent1"/>
          </a:solidFill>
          <a:ln w="19050" algn="ctr">
            <a:noFill/>
            <a:miter lim="800000"/>
            <a:headEnd/>
            <a:tailEnd/>
          </a:ln>
        </p:spPr>
      </p:pic>
      <p:sp>
        <p:nvSpPr>
          <p:cNvPr id="95237" name="Text Box 14"/>
          <p:cNvSpPr txBox="1">
            <a:spLocks noChangeArrowheads="1"/>
          </p:cNvSpPr>
          <p:nvPr/>
        </p:nvSpPr>
        <p:spPr bwMode="auto">
          <a:xfrm>
            <a:off x="4519521" y="1591739"/>
            <a:ext cx="780983" cy="246221"/>
          </a:xfrm>
          <a:prstGeom prst="rect">
            <a:avLst/>
          </a:prstGeom>
          <a:noFill/>
          <a:ln w="12700">
            <a:noFill/>
            <a:miter lim="800000"/>
            <a:headEnd/>
            <a:tailEnd/>
          </a:ln>
        </p:spPr>
        <p:txBody>
          <a:bodyPr wrap="none">
            <a:spAutoFit/>
          </a:bodyPr>
          <a:lstStyle/>
          <a:p>
            <a:pPr eaLnBrk="0" hangingPunct="0">
              <a:spcBef>
                <a:spcPct val="20000"/>
              </a:spcBef>
              <a:buClr>
                <a:srgbClr val="215383"/>
              </a:buClr>
            </a:pPr>
            <a:r>
              <a:rPr lang="de-DE">
                <a:latin typeface="+mn-lt"/>
                <a:cs typeface="Arial" pitchFamily="34" charset="0"/>
              </a:rPr>
              <a:t>Simulation</a:t>
            </a:r>
            <a:endParaRPr lang="en-US">
              <a:latin typeface="+mn-lt"/>
              <a:cs typeface="Arial" pitchFamily="34" charset="0"/>
            </a:endParaRPr>
          </a:p>
        </p:txBody>
      </p:sp>
      <p:sp>
        <p:nvSpPr>
          <p:cNvPr id="95238" name="Text Box 15"/>
          <p:cNvSpPr txBox="1">
            <a:spLocks noChangeArrowheads="1"/>
          </p:cNvSpPr>
          <p:nvPr/>
        </p:nvSpPr>
        <p:spPr bwMode="auto">
          <a:xfrm>
            <a:off x="7253196" y="1574276"/>
            <a:ext cx="601447" cy="246221"/>
          </a:xfrm>
          <a:prstGeom prst="rect">
            <a:avLst/>
          </a:prstGeom>
          <a:noFill/>
          <a:ln w="12700">
            <a:noFill/>
            <a:miter lim="800000"/>
            <a:headEnd/>
            <a:tailEnd/>
          </a:ln>
        </p:spPr>
        <p:txBody>
          <a:bodyPr wrap="none">
            <a:spAutoFit/>
          </a:bodyPr>
          <a:lstStyle/>
          <a:p>
            <a:pPr eaLnBrk="0" hangingPunct="0">
              <a:spcBef>
                <a:spcPct val="20000"/>
              </a:spcBef>
              <a:buClr>
                <a:srgbClr val="215383"/>
              </a:buClr>
            </a:pPr>
            <a:r>
              <a:rPr lang="de-DE" dirty="0" smtClean="0">
                <a:latin typeface="+mn-lt"/>
                <a:cs typeface="Arial" pitchFamily="34" charset="0"/>
              </a:rPr>
              <a:t>SIL/PIL</a:t>
            </a:r>
            <a:endParaRPr lang="en-US" dirty="0">
              <a:latin typeface="+mn-lt"/>
              <a:cs typeface="Arial" pitchFamily="34" charset="0"/>
            </a:endParaRPr>
          </a:p>
        </p:txBody>
      </p:sp>
      <p:sp>
        <p:nvSpPr>
          <p:cNvPr id="95239" name="Rectangle 16"/>
          <p:cNvSpPr>
            <a:spLocks noChangeArrowheads="1"/>
          </p:cNvSpPr>
          <p:nvPr/>
        </p:nvSpPr>
        <p:spPr bwMode="auto">
          <a:xfrm>
            <a:off x="4229008" y="3671949"/>
            <a:ext cx="4235450" cy="2800767"/>
          </a:xfrm>
          <a:prstGeom prst="rect">
            <a:avLst/>
          </a:prstGeom>
          <a:noFill/>
          <a:ln w="12700">
            <a:noFill/>
            <a:miter lim="800000"/>
            <a:headEnd/>
            <a:tailEnd/>
          </a:ln>
        </p:spPr>
        <p:txBody>
          <a:bodyPr anchor="ctr">
            <a:spAutoFit/>
          </a:bodyPr>
          <a:lstStyle/>
          <a:p>
            <a:pPr eaLnBrk="0" hangingPunct="0">
              <a:buClr>
                <a:srgbClr val="215383"/>
              </a:buClr>
              <a:buFont typeface="Wingdings" pitchFamily="2" charset="2"/>
              <a:buNone/>
            </a:pPr>
            <a:r>
              <a:rPr lang="en-US" sz="1100" dirty="0">
                <a:solidFill>
                  <a:srgbClr val="00B050"/>
                </a:solidFill>
                <a:latin typeface="Courier New" pitchFamily="49" charset="0"/>
                <a:cs typeface="Courier New" pitchFamily="49" charset="0"/>
              </a:rPr>
              <a:t>% Setup</a:t>
            </a:r>
          </a:p>
          <a:p>
            <a:pPr eaLnBrk="0" hangingPunct="0">
              <a:buClr>
                <a:srgbClr val="215383"/>
              </a:buClr>
              <a:buFont typeface="Wingdings" pitchFamily="2" charset="2"/>
              <a:buNone/>
            </a:pPr>
            <a:r>
              <a:rPr lang="en-US" sz="1100" dirty="0" err="1">
                <a:latin typeface="Courier New" pitchFamily="49" charset="0"/>
                <a:cs typeface="Courier New" pitchFamily="49" charset="0"/>
              </a:rPr>
              <a:t>ModelName</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mQEMdl</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DataSet</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dQEMdl</a:t>
            </a:r>
            <a:r>
              <a:rPr lang="en-US" sz="1100" dirty="0">
                <a:latin typeface="Courier New" pitchFamily="49" charset="0"/>
                <a:cs typeface="Courier New" pitchFamily="49" charset="0"/>
              </a:rPr>
              <a:t>';</a:t>
            </a:r>
          </a:p>
          <a:p>
            <a:pPr eaLnBrk="0" hangingPunct="0">
              <a:buClr>
                <a:srgbClr val="215383"/>
              </a:buClr>
              <a:buFont typeface="Wingdings" pitchFamily="2" charset="2"/>
              <a:buNone/>
            </a:pPr>
            <a:r>
              <a:rPr lang="en-US" sz="1100" dirty="0">
                <a:latin typeface="Courier New" pitchFamily="49" charset="0"/>
                <a:cs typeface="Courier New" pitchFamily="49" charset="0"/>
              </a:rPr>
              <a:t>Mode_1 = '</a:t>
            </a:r>
            <a:r>
              <a:rPr lang="en-US" sz="1100" dirty="0" err="1">
                <a:latin typeface="Courier New" pitchFamily="49" charset="0"/>
                <a:cs typeface="Courier New" pitchFamily="49" charset="0"/>
              </a:rPr>
              <a:t>Sim</a:t>
            </a:r>
            <a:r>
              <a:rPr lang="en-US" sz="1100" dirty="0">
                <a:latin typeface="Courier New" pitchFamily="49" charset="0"/>
                <a:cs typeface="Courier New" pitchFamily="49" charset="0"/>
              </a:rPr>
              <a:t>'; </a:t>
            </a:r>
          </a:p>
          <a:p>
            <a:pPr eaLnBrk="0" hangingPunct="0">
              <a:buClr>
                <a:srgbClr val="215383"/>
              </a:buClr>
              <a:buFont typeface="Wingdings" pitchFamily="2" charset="2"/>
              <a:buNone/>
            </a:pPr>
            <a:r>
              <a:rPr lang="en-US" sz="1100" dirty="0">
                <a:latin typeface="Courier New" pitchFamily="49" charset="0"/>
                <a:cs typeface="Courier New" pitchFamily="49" charset="0"/>
              </a:rPr>
              <a:t>Mode_2 = 'topmodel:LinkTS:c166';</a:t>
            </a:r>
            <a:endParaRPr lang="en-US" sz="1100" dirty="0">
              <a:solidFill>
                <a:srgbClr val="00B050"/>
              </a:solidFill>
              <a:latin typeface="Courier New" pitchFamily="49" charset="0"/>
              <a:cs typeface="Courier New" pitchFamily="49" charset="0"/>
            </a:endParaRPr>
          </a:p>
          <a:p>
            <a:pPr eaLnBrk="0" hangingPunct="0">
              <a:buClr>
                <a:srgbClr val="215383"/>
              </a:buClr>
              <a:buFont typeface="Wingdings" pitchFamily="2" charset="2"/>
              <a:buNone/>
            </a:pPr>
            <a:r>
              <a:rPr lang="en-US" sz="1100" dirty="0">
                <a:latin typeface="Courier New" pitchFamily="49" charset="0"/>
                <a:cs typeface="Courier New" pitchFamily="49" charset="0"/>
              </a:rPr>
              <a:t>cgvObj1 = cgv.CGV(</a:t>
            </a:r>
            <a:r>
              <a:rPr lang="en-US" sz="1100" dirty="0" err="1">
                <a:latin typeface="Courier New" pitchFamily="49" charset="0"/>
                <a:cs typeface="Courier New" pitchFamily="49" charset="0"/>
              </a:rPr>
              <a:t>ModelName</a:t>
            </a:r>
            <a:r>
              <a:rPr lang="en-US" sz="1100" dirty="0">
                <a:latin typeface="Courier New" pitchFamily="49" charset="0"/>
                <a:cs typeface="Courier New" pitchFamily="49" charset="0"/>
              </a:rPr>
              <a:t>, Mode_1);</a:t>
            </a:r>
          </a:p>
          <a:p>
            <a:pPr eaLnBrk="0" hangingPunct="0">
              <a:buClr>
                <a:srgbClr val="215383"/>
              </a:buClr>
              <a:buFont typeface="Wingdings" pitchFamily="2" charset="2"/>
              <a:buNone/>
            </a:pPr>
            <a:r>
              <a:rPr lang="en-US" sz="1100" dirty="0">
                <a:latin typeface="Courier New" pitchFamily="49" charset="0"/>
                <a:cs typeface="Courier New" pitchFamily="49" charset="0"/>
              </a:rPr>
              <a:t>cgvObj1.addInputData(</a:t>
            </a:r>
            <a:r>
              <a:rPr lang="en-US" sz="1100" dirty="0" err="1">
                <a:latin typeface="Courier New" pitchFamily="49" charset="0"/>
                <a:cs typeface="Courier New" pitchFamily="49" charset="0"/>
              </a:rPr>
              <a:t>DataSet</a:t>
            </a:r>
            <a:r>
              <a:rPr lang="en-US" sz="1100" dirty="0">
                <a:latin typeface="Courier New" pitchFamily="49" charset="0"/>
                <a:cs typeface="Courier New" pitchFamily="49" charset="0"/>
              </a:rPr>
              <a:t>, 1);</a:t>
            </a:r>
          </a:p>
          <a:p>
            <a:pPr eaLnBrk="0" hangingPunct="0">
              <a:buClr>
                <a:srgbClr val="215383"/>
              </a:buClr>
              <a:buFont typeface="Wingdings" pitchFamily="2" charset="2"/>
              <a:buNone/>
            </a:pPr>
            <a:r>
              <a:rPr lang="en-US" sz="1100" dirty="0">
                <a:latin typeface="Courier New" pitchFamily="49" charset="0"/>
                <a:cs typeface="Courier New" pitchFamily="49" charset="0"/>
              </a:rPr>
              <a:t>cgvObj2 = cgv.CGV(</a:t>
            </a:r>
            <a:r>
              <a:rPr lang="en-US" sz="1100" dirty="0" err="1">
                <a:latin typeface="Courier New" pitchFamily="49" charset="0"/>
                <a:cs typeface="Courier New" pitchFamily="49" charset="0"/>
              </a:rPr>
              <a:t>ModelName</a:t>
            </a:r>
            <a:r>
              <a:rPr lang="en-US" sz="1100" dirty="0">
                <a:latin typeface="Courier New" pitchFamily="49" charset="0"/>
                <a:cs typeface="Courier New" pitchFamily="49" charset="0"/>
              </a:rPr>
              <a:t>, Mode_2);</a:t>
            </a:r>
          </a:p>
          <a:p>
            <a:pPr eaLnBrk="0" hangingPunct="0">
              <a:buClr>
                <a:srgbClr val="215383"/>
              </a:buClr>
              <a:buFont typeface="Wingdings" pitchFamily="2" charset="2"/>
              <a:buNone/>
            </a:pPr>
            <a:r>
              <a:rPr lang="en-US" sz="1100" dirty="0">
                <a:latin typeface="Courier New" pitchFamily="49" charset="0"/>
                <a:cs typeface="Courier New" pitchFamily="49" charset="0"/>
              </a:rPr>
              <a:t>cgvObj2.addInputData(</a:t>
            </a:r>
            <a:r>
              <a:rPr lang="en-US" sz="1100" dirty="0" err="1">
                <a:latin typeface="Courier New" pitchFamily="49" charset="0"/>
                <a:cs typeface="Courier New" pitchFamily="49" charset="0"/>
              </a:rPr>
              <a:t>DataSet</a:t>
            </a:r>
            <a:r>
              <a:rPr lang="en-US" sz="1100" dirty="0">
                <a:latin typeface="Courier New" pitchFamily="49" charset="0"/>
                <a:cs typeface="Courier New" pitchFamily="49" charset="0"/>
              </a:rPr>
              <a:t>, 1);</a:t>
            </a:r>
          </a:p>
          <a:p>
            <a:pPr eaLnBrk="0" hangingPunct="0">
              <a:buClr>
                <a:srgbClr val="215383"/>
              </a:buClr>
              <a:buFont typeface="Wingdings" pitchFamily="2" charset="2"/>
              <a:buNone/>
            </a:pPr>
            <a:endParaRPr lang="en-US" sz="1100" dirty="0">
              <a:latin typeface="Courier New" pitchFamily="49" charset="0"/>
              <a:cs typeface="Courier New" pitchFamily="49" charset="0"/>
            </a:endParaRPr>
          </a:p>
          <a:p>
            <a:pPr eaLnBrk="0" hangingPunct="0">
              <a:buClr>
                <a:srgbClr val="215383"/>
              </a:buClr>
              <a:buFont typeface="Wingdings" pitchFamily="2" charset="2"/>
              <a:buNone/>
            </a:pPr>
            <a:r>
              <a:rPr lang="en-US" sz="1100" dirty="0">
                <a:solidFill>
                  <a:srgbClr val="00B050"/>
                </a:solidFill>
                <a:latin typeface="Courier New" pitchFamily="49" charset="0"/>
                <a:cs typeface="Courier New" pitchFamily="49" charset="0"/>
              </a:rPr>
              <a:t>% Run</a:t>
            </a:r>
          </a:p>
          <a:p>
            <a:pPr eaLnBrk="0" hangingPunct="0">
              <a:buClr>
                <a:srgbClr val="215383"/>
              </a:buClr>
              <a:buFont typeface="Wingdings" pitchFamily="2" charset="2"/>
              <a:buNone/>
            </a:pPr>
            <a:r>
              <a:rPr lang="en-US" sz="1100" dirty="0">
                <a:latin typeface="Courier New" pitchFamily="49" charset="0"/>
                <a:cs typeface="Courier New" pitchFamily="49" charset="0"/>
              </a:rPr>
              <a:t>cgvObj1.run();</a:t>
            </a:r>
          </a:p>
          <a:p>
            <a:pPr eaLnBrk="0" hangingPunct="0">
              <a:buClr>
                <a:srgbClr val="215383"/>
              </a:buClr>
              <a:buFont typeface="Wingdings" pitchFamily="2" charset="2"/>
              <a:buNone/>
            </a:pPr>
            <a:r>
              <a:rPr lang="en-US" sz="1100" dirty="0">
                <a:latin typeface="Courier New" pitchFamily="49" charset="0"/>
                <a:cs typeface="Courier New" pitchFamily="49" charset="0"/>
              </a:rPr>
              <a:t>cgvObj2.run();</a:t>
            </a:r>
          </a:p>
          <a:p>
            <a:pPr eaLnBrk="0" hangingPunct="0">
              <a:buClr>
                <a:srgbClr val="215383"/>
              </a:buClr>
              <a:buFont typeface="Wingdings" pitchFamily="2" charset="2"/>
              <a:buNone/>
            </a:pPr>
            <a:endParaRPr lang="en-US" sz="1100" dirty="0">
              <a:latin typeface="Courier New" pitchFamily="49" charset="0"/>
              <a:cs typeface="Courier New" pitchFamily="49" charset="0"/>
            </a:endParaRPr>
          </a:p>
          <a:p>
            <a:pPr eaLnBrk="0" hangingPunct="0">
              <a:buClr>
                <a:srgbClr val="215383"/>
              </a:buClr>
              <a:buFont typeface="Wingdings" pitchFamily="2" charset="2"/>
              <a:buNone/>
            </a:pPr>
            <a:r>
              <a:rPr lang="en-US" sz="1100" dirty="0">
                <a:solidFill>
                  <a:srgbClr val="00B050"/>
                </a:solidFill>
                <a:latin typeface="Courier New" pitchFamily="49" charset="0"/>
                <a:cs typeface="Courier New" pitchFamily="49" charset="0"/>
              </a:rPr>
              <a:t>% Results Comparison</a:t>
            </a:r>
          </a:p>
          <a:p>
            <a:pPr eaLnBrk="0" hangingPunct="0">
              <a:buClr>
                <a:srgbClr val="215383"/>
              </a:buClr>
              <a:buFont typeface="Wingdings" pitchFamily="2" charset="2"/>
              <a:buNone/>
            </a:pPr>
            <a:r>
              <a:rPr lang="en-US" sz="1100" dirty="0">
                <a:latin typeface="Courier New" pitchFamily="49" charset="0"/>
                <a:cs typeface="Courier New" pitchFamily="49" charset="0"/>
              </a:rPr>
              <a:t>Result1   = cgvObj1.getOutputData(1);</a:t>
            </a:r>
          </a:p>
          <a:p>
            <a:pPr eaLnBrk="0" hangingPunct="0">
              <a:buClr>
                <a:srgbClr val="215383"/>
              </a:buClr>
              <a:buFont typeface="Wingdings" pitchFamily="2" charset="2"/>
              <a:buNone/>
            </a:pPr>
            <a:r>
              <a:rPr lang="en-US" sz="1100" dirty="0">
                <a:latin typeface="Courier New" pitchFamily="49" charset="0"/>
                <a:cs typeface="Courier New" pitchFamily="49" charset="0"/>
              </a:rPr>
              <a:t>Result2   = cgvObj2.getOutputData(1);</a:t>
            </a:r>
          </a:p>
        </p:txBody>
      </p:sp>
      <p:sp>
        <p:nvSpPr>
          <p:cNvPr id="95240" name="Rectangle 17"/>
          <p:cNvSpPr>
            <a:spLocks noChangeArrowheads="1"/>
          </p:cNvSpPr>
          <p:nvPr/>
        </p:nvSpPr>
        <p:spPr bwMode="auto">
          <a:xfrm>
            <a:off x="4121058" y="1331389"/>
            <a:ext cx="4386263" cy="5265737"/>
          </a:xfrm>
          <a:prstGeom prst="rect">
            <a:avLst/>
          </a:prstGeom>
          <a:noFill/>
          <a:ln w="19050">
            <a:solidFill>
              <a:schemeClr val="tx1"/>
            </a:solidFill>
            <a:miter lim="800000"/>
            <a:headEnd/>
            <a:tailEnd/>
          </a:ln>
        </p:spPr>
        <p:txBody>
          <a:bodyPr wrap="none" anchor="ctr"/>
          <a:lstStyle/>
          <a:p>
            <a:pPr eaLnBrk="0" hangingPunct="0">
              <a:spcBef>
                <a:spcPct val="20000"/>
              </a:spcBef>
              <a:buClr>
                <a:srgbClr val="215383"/>
              </a:buClr>
              <a:buFont typeface="Wingdings" pitchFamily="2" charset="2"/>
              <a:buChar char="§"/>
            </a:pPr>
            <a:endParaRPr lang="en-US"/>
          </a:p>
        </p:txBody>
      </p:sp>
      <p:pic>
        <p:nvPicPr>
          <p:cNvPr id="9" name="Picture 2"/>
          <p:cNvPicPr>
            <a:picLocks noChangeAspect="1" noChangeArrowheads="1"/>
          </p:cNvPicPr>
          <p:nvPr/>
        </p:nvPicPr>
        <p:blipFill>
          <a:blip r:embed="rId4" cstate="print"/>
          <a:srcRect/>
          <a:stretch>
            <a:fillRect/>
          </a:stretch>
        </p:blipFill>
        <p:spPr bwMode="auto">
          <a:xfrm>
            <a:off x="5942365" y="4464426"/>
            <a:ext cx="3112421" cy="2334315"/>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1224" y="548680"/>
            <a:ext cx="8077200" cy="990600"/>
          </a:xfrm>
        </p:spPr>
        <p:txBody>
          <a:bodyPr/>
          <a:lstStyle/>
          <a:p>
            <a:r>
              <a:rPr lang="en-US" dirty="0" smtClean="0"/>
              <a:t>Code Generation Verification in the context of ISO 26262</a:t>
            </a:r>
            <a:endParaRPr lang="de-DE" dirty="0"/>
          </a:p>
        </p:txBody>
      </p:sp>
      <p:sp>
        <p:nvSpPr>
          <p:cNvPr id="3" name="Inhaltsplatzhalter 2"/>
          <p:cNvSpPr>
            <a:spLocks noGrp="1"/>
          </p:cNvSpPr>
          <p:nvPr>
            <p:ph idx="1"/>
          </p:nvPr>
        </p:nvSpPr>
        <p:spPr/>
        <p:txBody>
          <a:bodyPr/>
          <a:lstStyle/>
          <a:p>
            <a:r>
              <a:rPr lang="de-DE" sz="2000" dirty="0" smtClean="0"/>
              <a:t>Support </a:t>
            </a:r>
            <a:r>
              <a:rPr lang="de-DE" sz="2000" dirty="0" err="1" smtClean="0"/>
              <a:t>for</a:t>
            </a:r>
            <a:r>
              <a:rPr lang="de-DE" sz="2000" dirty="0" smtClean="0"/>
              <a:t> </a:t>
            </a:r>
            <a:r>
              <a:rPr lang="de-DE" sz="2000" dirty="0" err="1" smtClean="0"/>
              <a:t>software</a:t>
            </a:r>
            <a:r>
              <a:rPr lang="de-DE" sz="2000" dirty="0" smtClean="0"/>
              <a:t> </a:t>
            </a:r>
            <a:br>
              <a:rPr lang="de-DE" sz="2000" dirty="0" smtClean="0"/>
            </a:br>
            <a:r>
              <a:rPr lang="de-DE" sz="2000" dirty="0" err="1" smtClean="0"/>
              <a:t>unit</a:t>
            </a:r>
            <a:r>
              <a:rPr lang="de-DE" sz="2000" dirty="0" smtClean="0"/>
              <a:t> </a:t>
            </a:r>
            <a:r>
              <a:rPr lang="de-DE" sz="2000" dirty="0" err="1" smtClean="0"/>
              <a:t>and</a:t>
            </a:r>
            <a:r>
              <a:rPr lang="de-DE" sz="2000" dirty="0" smtClean="0"/>
              <a:t> </a:t>
            </a:r>
            <a:r>
              <a:rPr lang="de-DE" sz="2000" dirty="0" err="1" smtClean="0"/>
              <a:t>integration</a:t>
            </a:r>
            <a:r>
              <a:rPr lang="de-DE" sz="2000" dirty="0" smtClean="0"/>
              <a:t> </a:t>
            </a:r>
            <a:br>
              <a:rPr lang="de-DE" sz="2000" dirty="0" smtClean="0"/>
            </a:br>
            <a:r>
              <a:rPr lang="de-DE" sz="2000" dirty="0" err="1" smtClean="0"/>
              <a:t>testing</a:t>
            </a:r>
            <a:r>
              <a:rPr lang="de-DE" sz="2000" dirty="0" smtClean="0"/>
              <a:t> </a:t>
            </a:r>
            <a:r>
              <a:rPr lang="de-DE" sz="2000" dirty="0" err="1" smtClean="0"/>
              <a:t>objectives</a:t>
            </a:r>
            <a:r>
              <a:rPr lang="de-DE" sz="2000" dirty="0" smtClean="0"/>
              <a:t> in </a:t>
            </a:r>
            <a:br>
              <a:rPr lang="de-DE" sz="2000" dirty="0" smtClean="0"/>
            </a:br>
            <a:r>
              <a:rPr lang="de-DE" sz="2000" dirty="0" smtClean="0"/>
              <a:t>ISO 26262-6 </a:t>
            </a:r>
            <a:endParaRPr lang="de-DE" sz="2000" dirty="0"/>
          </a:p>
        </p:txBody>
      </p:sp>
      <p:pic>
        <p:nvPicPr>
          <p:cNvPr id="1026" name="Picture 2"/>
          <p:cNvPicPr>
            <a:picLocks noChangeAspect="1" noChangeArrowheads="1"/>
          </p:cNvPicPr>
          <p:nvPr/>
        </p:nvPicPr>
        <p:blipFill>
          <a:blip r:embed="rId3" cstate="print"/>
          <a:srcRect/>
          <a:stretch>
            <a:fillRect/>
          </a:stretch>
        </p:blipFill>
        <p:spPr bwMode="auto">
          <a:xfrm>
            <a:off x="4139952" y="1628800"/>
            <a:ext cx="4770858" cy="2237714"/>
          </a:xfrm>
          <a:prstGeom prst="rect">
            <a:avLst/>
          </a:prstGeom>
          <a:noFill/>
          <a:ln w="9525">
            <a:noFill/>
            <a:miter lim="800000"/>
            <a:headEnd/>
            <a:tailEnd/>
          </a:ln>
        </p:spPr>
      </p:pic>
      <p:sp>
        <p:nvSpPr>
          <p:cNvPr id="5" name="Oval 4"/>
          <p:cNvSpPr/>
          <p:nvPr/>
        </p:nvSpPr>
        <p:spPr>
          <a:xfrm>
            <a:off x="3923928" y="2664208"/>
            <a:ext cx="5040560" cy="54876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027" name="Picture 3"/>
          <p:cNvPicPr>
            <a:picLocks noChangeAspect="1" noChangeArrowheads="1"/>
          </p:cNvPicPr>
          <p:nvPr/>
        </p:nvPicPr>
        <p:blipFill>
          <a:blip r:embed="rId4" cstate="print"/>
          <a:srcRect/>
          <a:stretch>
            <a:fillRect/>
          </a:stretch>
        </p:blipFill>
        <p:spPr bwMode="auto">
          <a:xfrm>
            <a:off x="4096571" y="3879579"/>
            <a:ext cx="5047429" cy="2803429"/>
          </a:xfrm>
          <a:prstGeom prst="rect">
            <a:avLst/>
          </a:prstGeom>
          <a:noFill/>
          <a:ln w="9525">
            <a:noFill/>
            <a:miter lim="800000"/>
            <a:headEnd/>
            <a:tailEnd/>
          </a:ln>
        </p:spPr>
      </p:pic>
      <p:sp>
        <p:nvSpPr>
          <p:cNvPr id="7" name="Oval 6"/>
          <p:cNvSpPr/>
          <p:nvPr/>
        </p:nvSpPr>
        <p:spPr>
          <a:xfrm>
            <a:off x="3923928" y="4968464"/>
            <a:ext cx="5040560" cy="49040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Rectangle 7"/>
          <p:cNvSpPr/>
          <p:nvPr/>
        </p:nvSpPr>
        <p:spPr>
          <a:xfrm>
            <a:off x="8532440" y="6597352"/>
            <a:ext cx="611560"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4" name="Line 9"/>
          <p:cNvSpPr>
            <a:spLocks noChangeShapeType="1"/>
          </p:cNvSpPr>
          <p:nvPr/>
        </p:nvSpPr>
        <p:spPr bwMode="auto">
          <a:xfrm>
            <a:off x="5206701" y="2366683"/>
            <a:ext cx="0" cy="1429463"/>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5" name="Rectangle 10"/>
          <p:cNvSpPr>
            <a:spLocks noChangeArrowheads="1"/>
          </p:cNvSpPr>
          <p:nvPr/>
        </p:nvSpPr>
        <p:spPr bwMode="auto">
          <a:xfrm>
            <a:off x="5337899" y="1867687"/>
            <a:ext cx="2758191" cy="46166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a:t>PIL </a:t>
            </a:r>
            <a:r>
              <a:rPr lang="de-DE" sz="1200" dirty="0" err="1" smtClean="0"/>
              <a:t>testing</a:t>
            </a:r>
            <a:r>
              <a:rPr lang="en-US" sz="1200" dirty="0" smtClean="0"/>
              <a:t> / CGV (Embedded Coder),</a:t>
            </a:r>
            <a:br>
              <a:rPr lang="en-US" sz="1200" dirty="0" smtClean="0"/>
            </a:br>
            <a:r>
              <a:rPr lang="en-US" sz="1200" dirty="0" smtClean="0"/>
              <a:t>Test generation (SLDV) </a:t>
            </a:r>
            <a:endParaRPr lang="en-US" sz="1200" dirty="0"/>
          </a:p>
        </p:txBody>
      </p:sp>
      <p:sp>
        <p:nvSpPr>
          <p:cNvPr id="83976" name="Rectangle 11"/>
          <p:cNvSpPr>
            <a:spLocks noChangeArrowheads="1"/>
          </p:cNvSpPr>
          <p:nvPr/>
        </p:nvSpPr>
        <p:spPr bwMode="gray">
          <a:xfrm>
            <a:off x="5830645" y="2378847"/>
            <a:ext cx="3437136" cy="1052596"/>
          </a:xfrm>
          <a:prstGeom prst="rect">
            <a:avLst/>
          </a:prstGeom>
          <a:noFill/>
          <a:ln w="9525">
            <a:no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report</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matrix</a:t>
            </a:r>
            <a:r>
              <a:rPr lang="de-DE" sz="1200" dirty="0" smtClean="0">
                <a:latin typeface="+mn-lt"/>
                <a:cs typeface="Arial" pitchFamily="34" charset="0"/>
              </a:rPr>
              <a:t> </a:t>
            </a:r>
            <a:r>
              <a:rPr lang="de-DE" sz="1200" dirty="0" err="1" smtClean="0">
                <a:latin typeface="+mn-lt"/>
                <a:cs typeface="Arial" pitchFamily="34" charset="0"/>
              </a:rPr>
              <a:t>generation</a:t>
            </a:r>
            <a:r>
              <a:rPr lang="de-DE" sz="1200" dirty="0" smtClean="0">
                <a:latin typeface="+mn-lt"/>
                <a:cs typeface="Arial" pitchFamily="34" charset="0"/>
              </a:rPr>
              <a:t> (IEC </a:t>
            </a:r>
            <a:r>
              <a:rPr lang="de-DE" sz="1200" dirty="0" err="1" smtClean="0">
                <a:latin typeface="+mn-lt"/>
                <a:cs typeface="Arial" pitchFamily="34" charset="0"/>
              </a:rPr>
              <a:t>Cert</a:t>
            </a:r>
            <a:r>
              <a:rPr lang="de-DE" sz="1200" dirty="0" smtClean="0">
                <a:latin typeface="+mn-lt"/>
                <a:cs typeface="Arial" pitchFamily="34" charset="0"/>
              </a:rPr>
              <a:t> Kit),</a:t>
            </a:r>
          </a:p>
          <a:p>
            <a:pPr eaLnBrk="0" hangingPunct="0">
              <a:spcBef>
                <a:spcPct val="20000"/>
              </a:spcBef>
              <a:buClr>
                <a:srgbClr val="215383"/>
              </a:buClr>
              <a:buFont typeface="Wingdings" pitchFamily="2" charset="2"/>
              <a:buNone/>
            </a:pPr>
            <a:r>
              <a:rPr lang="de-DE" sz="1200" b="1" dirty="0" err="1" smtClean="0">
                <a:solidFill>
                  <a:srgbClr val="FFC000"/>
                </a:solidFill>
                <a:cs typeface="Arial" pitchFamily="34" charset="0"/>
              </a:rPr>
              <a:t>Bullseye</a:t>
            </a:r>
            <a:r>
              <a:rPr lang="de-DE" sz="1200" b="1" dirty="0" smtClean="0">
                <a:solidFill>
                  <a:srgbClr val="FFC000"/>
                </a:solidFill>
                <a:cs typeface="Arial" pitchFamily="34" charset="0"/>
              </a:rPr>
              <a:t> </a:t>
            </a:r>
            <a:r>
              <a:rPr lang="de-DE" sz="1200" b="1" dirty="0" err="1" smtClean="0">
                <a:solidFill>
                  <a:srgbClr val="FFC000"/>
                </a:solidFill>
                <a:cs typeface="Arial" pitchFamily="34" charset="0"/>
              </a:rPr>
              <a:t>code</a:t>
            </a:r>
            <a:r>
              <a:rPr lang="de-DE" sz="1200" b="1" dirty="0" smtClean="0">
                <a:solidFill>
                  <a:srgbClr val="FFC000"/>
                </a:solidFill>
                <a:cs typeface="Arial" pitchFamily="34" charset="0"/>
              </a:rPr>
              <a:t> </a:t>
            </a:r>
            <a:r>
              <a:rPr lang="de-DE" sz="1200" b="1" dirty="0" err="1" smtClean="0">
                <a:solidFill>
                  <a:srgbClr val="FFC000"/>
                </a:solidFill>
                <a:cs typeface="Arial" pitchFamily="34" charset="0"/>
              </a:rPr>
              <a:t>coverage</a:t>
            </a:r>
            <a:r>
              <a:rPr lang="de-DE" sz="1200" b="1" dirty="0" smtClean="0">
                <a:solidFill>
                  <a:srgbClr val="FFC000"/>
                </a:solidFill>
                <a:cs typeface="Arial" pitchFamily="34" charset="0"/>
              </a:rPr>
              <a:t> </a:t>
            </a:r>
            <a:r>
              <a:rPr lang="de-DE" sz="1200" b="1" dirty="0" err="1" smtClean="0">
                <a:solidFill>
                  <a:srgbClr val="FFC000"/>
                </a:solidFill>
                <a:cs typeface="Arial" pitchFamily="34" charset="0"/>
              </a:rPr>
              <a:t>integration</a:t>
            </a:r>
            <a:r>
              <a:rPr lang="de-DE" sz="1200" b="1" dirty="0" smtClean="0">
                <a:solidFill>
                  <a:srgbClr val="FFC000"/>
                </a:solidFill>
                <a:cs typeface="Arial" pitchFamily="34" charset="0"/>
              </a:rPr>
              <a:t> (Embedded </a:t>
            </a:r>
            <a:r>
              <a:rPr lang="de-DE" sz="1200" b="1" dirty="0" err="1" smtClean="0">
                <a:solidFill>
                  <a:srgbClr val="FFC000"/>
                </a:solidFill>
                <a:cs typeface="Arial" pitchFamily="34" charset="0"/>
              </a:rPr>
              <a:t>Coder</a:t>
            </a:r>
            <a:r>
              <a:rPr lang="de-DE" sz="1200" b="1" dirty="0" smtClean="0">
                <a:solidFill>
                  <a:srgbClr val="FFC000"/>
                </a:solidFill>
                <a:cs typeface="Arial" pitchFamily="34" charset="0"/>
              </a:rPr>
              <a:t>) </a:t>
            </a:r>
            <a:r>
              <a:rPr lang="de-DE" sz="1200" dirty="0">
                <a:latin typeface="+mn-lt"/>
                <a:cs typeface="Arial" pitchFamily="34" charset="0"/>
              </a:rPr>
              <a:t/>
            </a:r>
            <a:br>
              <a:rPr lang="de-DE" sz="1200" dirty="0">
                <a:latin typeface="+mn-lt"/>
                <a:cs typeface="Arial" pitchFamily="34" charset="0"/>
              </a:rPr>
            </a:br>
            <a:endParaRPr lang="en-US" sz="1200" dirty="0">
              <a:latin typeface="+mn-lt"/>
              <a:cs typeface="Arial" pitchFamily="34" charset="0"/>
            </a:endParaRPr>
          </a:p>
        </p:txBody>
      </p:sp>
      <p:sp>
        <p:nvSpPr>
          <p:cNvPr id="83977" name="Line 12"/>
          <p:cNvSpPr>
            <a:spLocks noChangeShapeType="1"/>
          </p:cNvSpPr>
          <p:nvPr/>
        </p:nvSpPr>
        <p:spPr bwMode="auto">
          <a:xfrm flipH="1">
            <a:off x="6261407" y="3238053"/>
            <a:ext cx="1301218" cy="1492406"/>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8" name="Rectangle 14"/>
          <p:cNvSpPr>
            <a:spLocks noChangeArrowheads="1"/>
          </p:cNvSpPr>
          <p:nvPr/>
        </p:nvSpPr>
        <p:spPr bwMode="auto">
          <a:xfrm>
            <a:off x="550493" y="2645917"/>
            <a:ext cx="3328988" cy="49847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smtClean="0">
                <a:latin typeface="+mn-lt"/>
                <a:cs typeface="Arial" pitchFamily="34" charset="0"/>
              </a:rPr>
              <a:t>Simulink, Model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SLVnV</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Requirements</a:t>
            </a:r>
            <a:r>
              <a:rPr lang="de-DE" sz="1200" dirty="0" smtClean="0">
                <a:latin typeface="+mn-lt"/>
                <a:cs typeface="Arial" pitchFamily="34" charset="0"/>
              </a:rPr>
              <a:t> Management Interface (</a:t>
            </a:r>
            <a:r>
              <a:rPr lang="de-DE" sz="1200" dirty="0" err="1" smtClean="0">
                <a:latin typeface="+mn-lt"/>
                <a:cs typeface="Arial" pitchFamily="34" charset="0"/>
              </a:rPr>
              <a:t>SLVnV</a:t>
            </a:r>
            <a:r>
              <a:rPr lang="de-DE" sz="1200" dirty="0" smtClean="0">
                <a:latin typeface="+mn-lt"/>
                <a:cs typeface="Arial" pitchFamily="34" charset="0"/>
              </a:rPr>
              <a:t>)</a:t>
            </a:r>
            <a:endParaRPr lang="en-US" sz="1200" dirty="0">
              <a:latin typeface="+mn-lt"/>
              <a:cs typeface="Arial" pitchFamily="34" charset="0"/>
            </a:endParaRPr>
          </a:p>
        </p:txBody>
      </p:sp>
      <p:sp>
        <p:nvSpPr>
          <p:cNvPr id="83979" name="Rectangle 16"/>
          <p:cNvSpPr>
            <a:spLocks noChangeArrowheads="1"/>
          </p:cNvSpPr>
          <p:nvPr/>
        </p:nvSpPr>
        <p:spPr bwMode="auto">
          <a:xfrm>
            <a:off x="2740056" y="1986025"/>
            <a:ext cx="1856598" cy="498598"/>
          </a:xfrm>
          <a:prstGeom prst="rect">
            <a:avLst/>
          </a:prstGeom>
          <a:noFill/>
          <a:ln w="9525">
            <a:noFill/>
            <a:miter lim="800000"/>
            <a:headEnd/>
            <a:tailEnd/>
          </a:ln>
        </p:spPr>
        <p:txBody>
          <a:bodyPr wrap="none">
            <a:spAutoFit/>
          </a:bodyPr>
          <a:lstStyle/>
          <a:p>
            <a:pPr>
              <a:spcBef>
                <a:spcPct val="20000"/>
              </a:spcBef>
              <a:buClr>
                <a:srgbClr val="215383"/>
              </a:buClr>
            </a:pPr>
            <a:r>
              <a:rPr lang="de-DE" sz="1200" dirty="0" smtClean="0">
                <a:latin typeface="+mn-lt"/>
                <a:cs typeface="Arial" pitchFamily="34" charset="0"/>
              </a:rPr>
              <a:t>Model Advisor (</a:t>
            </a:r>
            <a:r>
              <a:rPr lang="de-DE" sz="1200" dirty="0" err="1" smtClean="0">
                <a:latin typeface="+mn-lt"/>
                <a:cs typeface="Arial" pitchFamily="34" charset="0"/>
              </a:rPr>
              <a:t>SLVnV</a:t>
            </a:r>
            <a:r>
              <a:rPr lang="de-DE" sz="1200" dirty="0" smtClean="0">
                <a:latin typeface="+mn-lt"/>
                <a:cs typeface="Arial" pitchFamily="34" charset="0"/>
              </a:rPr>
              <a:t>), </a:t>
            </a:r>
          </a:p>
          <a:p>
            <a:pPr>
              <a:spcBef>
                <a:spcPct val="20000"/>
              </a:spcBef>
              <a:buClr>
                <a:srgbClr val="215383"/>
              </a:buClr>
            </a:pPr>
            <a:r>
              <a:rPr lang="de-DE" sz="1200" dirty="0" smtClean="0">
                <a:latin typeface="+mn-lt"/>
                <a:cs typeface="Arial" pitchFamily="34" charset="0"/>
              </a:rPr>
              <a:t>Property </a:t>
            </a:r>
            <a:r>
              <a:rPr lang="de-DE" sz="1200" dirty="0" err="1" smtClean="0">
                <a:latin typeface="+mn-lt"/>
                <a:cs typeface="Arial" pitchFamily="34" charset="0"/>
              </a:rPr>
              <a:t>proving</a:t>
            </a:r>
            <a:r>
              <a:rPr lang="de-DE" sz="1200" dirty="0" smtClean="0">
                <a:latin typeface="+mn-lt"/>
                <a:cs typeface="Arial" pitchFamily="34" charset="0"/>
              </a:rPr>
              <a:t> (SLDV)</a:t>
            </a:r>
            <a:endParaRPr lang="en-US" sz="1200" dirty="0">
              <a:latin typeface="+mn-lt"/>
              <a:cs typeface="Arial" pitchFamily="34" charset="0"/>
            </a:endParaRPr>
          </a:p>
        </p:txBody>
      </p:sp>
      <p:sp>
        <p:nvSpPr>
          <p:cNvPr id="83980" name="Line 17"/>
          <p:cNvSpPr>
            <a:spLocks noChangeShapeType="1"/>
          </p:cNvSpPr>
          <p:nvPr/>
        </p:nvSpPr>
        <p:spPr bwMode="auto">
          <a:xfrm flipH="1">
            <a:off x="1557322" y="3173506"/>
            <a:ext cx="0" cy="85706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81" name="Line 19"/>
          <p:cNvSpPr>
            <a:spLocks noChangeShapeType="1"/>
          </p:cNvSpPr>
          <p:nvPr/>
        </p:nvSpPr>
        <p:spPr bwMode="auto">
          <a:xfrm>
            <a:off x="4173967" y="2495772"/>
            <a:ext cx="27776" cy="203874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298731" y="2006663"/>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18693" y="2668142"/>
            <a:ext cx="457200" cy="457200"/>
          </a:xfrm>
          <a:prstGeom prst="rect">
            <a:avLst/>
          </a:prstGeom>
          <a:noFill/>
          <a:ln w="9525">
            <a:noFill/>
            <a:miter lim="800000"/>
            <a:headEnd/>
            <a:tailEnd/>
          </a:ln>
        </p:spPr>
      </p:pic>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5425182" y="2555044"/>
            <a:ext cx="457200"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910153" y="1882329"/>
            <a:ext cx="457200" cy="457200"/>
          </a:xfrm>
          <a:prstGeom prst="rect">
            <a:avLst/>
          </a:prstGeom>
          <a:noFill/>
          <a:ln w="9525">
            <a:noFill/>
            <a:miter lim="800000"/>
            <a:headEnd/>
            <a:tailEnd/>
          </a:ln>
        </p:spPr>
      </p:pic>
      <p:sp>
        <p:nvSpPr>
          <p:cNvPr id="18" name="Rectangle 18"/>
          <p:cNvSpPr>
            <a:spLocks noChangeArrowheads="1"/>
          </p:cNvSpPr>
          <p:nvPr/>
        </p:nvSpPr>
        <p:spPr bwMode="auto">
          <a:xfrm>
            <a:off x="2048691" y="6324971"/>
            <a:ext cx="1574470" cy="461665"/>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Simulink, Stateflow, </a:t>
            </a:r>
            <a:br>
              <a:rPr lang="de-DE" sz="1200" dirty="0" smtClean="0">
                <a:latin typeface="Arial" pitchFamily="34" charset="0"/>
                <a:cs typeface="Arial" pitchFamily="34" charset="0"/>
              </a:rPr>
            </a:br>
            <a:r>
              <a:rPr lang="de-DE" sz="1200" dirty="0" smtClean="0">
                <a:latin typeface="Arial" pitchFamily="34" charset="0"/>
                <a:cs typeface="Arial" pitchFamily="34" charset="0"/>
              </a:rPr>
              <a:t>Simulink Fixed Point</a:t>
            </a:r>
            <a:endParaRPr lang="en-US" sz="1200" dirty="0">
              <a:latin typeface="Arial" pitchFamily="34" charset="0"/>
              <a:cs typeface="Arial" pitchFamily="34" charset="0"/>
            </a:endParaRPr>
          </a:p>
        </p:txBody>
      </p:sp>
      <p:sp>
        <p:nvSpPr>
          <p:cNvPr id="19" name="Rectangle 19"/>
          <p:cNvSpPr>
            <a:spLocks noChangeArrowheads="1"/>
          </p:cNvSpPr>
          <p:nvPr/>
        </p:nvSpPr>
        <p:spPr bwMode="auto">
          <a:xfrm>
            <a:off x="4837066" y="6335729"/>
            <a:ext cx="1385316" cy="276999"/>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Embedded </a:t>
            </a:r>
            <a:r>
              <a:rPr lang="de-DE" sz="1200" dirty="0">
                <a:latin typeface="Arial" pitchFamily="34" charset="0"/>
                <a:cs typeface="Arial" pitchFamily="34" charset="0"/>
              </a:rPr>
              <a:t>Coder</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608953" y="6345053"/>
            <a:ext cx="457200" cy="457200"/>
          </a:xfrm>
          <a:prstGeom prst="rect">
            <a:avLst/>
          </a:prstGeom>
          <a:noFill/>
          <a:ln w="9525">
            <a:noFill/>
            <a:miter lim="800000"/>
            <a:headEnd/>
            <a:tailEnd/>
          </a:ln>
        </p:spPr>
      </p:pic>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423577" y="6260946"/>
            <a:ext cx="457200" cy="457200"/>
          </a:xfrm>
          <a:prstGeom prst="rect">
            <a:avLst/>
          </a:prstGeom>
          <a:noFill/>
          <a:ln w="9525">
            <a:noFill/>
            <a:miter lim="800000"/>
            <a:headEnd/>
            <a:tailEnd/>
          </a:ln>
        </p:spPr>
      </p:pic>
      <p:sp>
        <p:nvSpPr>
          <p:cNvPr id="26" name="Line 22"/>
          <p:cNvSpPr>
            <a:spLocks noChangeShapeType="1"/>
          </p:cNvSpPr>
          <p:nvPr/>
        </p:nvSpPr>
        <p:spPr bwMode="auto">
          <a:xfrm>
            <a:off x="2657139" y="6185647"/>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606619" y="6208951"/>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536" y="476672"/>
            <a:ext cx="8291576"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smtClean="0"/>
              <a:t>ISO 26262 Reference Workflow</a:t>
            </a:r>
            <a:r>
              <a:rPr lang="de-DE" smtClean="0"/>
              <a:t> </a:t>
            </a:r>
            <a:br>
              <a:rPr lang="de-DE" smtClean="0"/>
            </a:br>
            <a:r>
              <a:rPr lang="de-DE" smtClean="0">
                <a:solidFill>
                  <a:srgbClr val="FF9900"/>
                </a:solidFill>
              </a:rPr>
              <a:t>Example Tool Chain </a:t>
            </a:r>
            <a:r>
              <a:rPr lang="en-US" smtClean="0">
                <a:solidFill>
                  <a:srgbClr val="000000"/>
                </a:solidFill>
              </a:rPr>
              <a:t/>
            </a:r>
            <a:br>
              <a:rPr lang="en-US" smtClean="0">
                <a:solidFill>
                  <a:srgbClr val="000000"/>
                </a:solidFill>
              </a:rPr>
            </a:br>
            <a:r>
              <a:rPr lang="de-DE" smtClean="0"/>
              <a:t/>
            </a:r>
            <a:br>
              <a:rPr lang="de-DE" smtClean="0"/>
            </a:br>
            <a:r>
              <a:rPr lang="en-US" smtClean="0">
                <a:solidFill>
                  <a:srgbClr val="FF9900"/>
                </a:solidFill>
              </a:rPr>
              <a:t/>
            </a:r>
            <a:br>
              <a:rPr lang="en-US" smtClean="0">
                <a:solidFill>
                  <a:srgbClr val="FF9900"/>
                </a:solidFill>
              </a:rPr>
            </a:br>
            <a:endParaRPr lang="en-US"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84598" y="548680"/>
            <a:ext cx="8679890" cy="682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b="1" kern="0" dirty="0" smtClean="0">
                <a:solidFill>
                  <a:srgbClr val="265787"/>
                </a:solidFill>
                <a:latin typeface="Arial"/>
              </a:rPr>
              <a:t>Third-Party Products &amp; Services</a:t>
            </a:r>
          </a:p>
          <a:p>
            <a:pPr eaLnBrk="1" hangingPunct="1"/>
            <a:r>
              <a:rPr lang="en-US" sz="2800" b="1" dirty="0" err="1" smtClean="0">
                <a:solidFill>
                  <a:srgbClr val="FF9900"/>
                </a:solidFill>
                <a:latin typeface="Arial"/>
                <a:ea typeface="Calibri" pitchFamily="34" charset="0"/>
                <a:cs typeface="Arial" pitchFamily="34" charset="0"/>
              </a:rPr>
              <a:t>BullseyeCoverage</a:t>
            </a:r>
            <a:r>
              <a:rPr lang="en-US" sz="2800" b="1" dirty="0" smtClean="0">
                <a:solidFill>
                  <a:srgbClr val="FF9900"/>
                </a:solidFill>
                <a:latin typeface="Arial"/>
                <a:ea typeface="Calibri" pitchFamily="34" charset="0"/>
                <a:cs typeface="Arial" pitchFamily="34" charset="0"/>
              </a:rPr>
              <a:t> </a:t>
            </a:r>
            <a:r>
              <a:rPr lang="en-US" sz="2800" dirty="0" smtClean="0">
                <a:solidFill>
                  <a:srgbClr val="000000"/>
                </a:solidFill>
                <a:latin typeface="Arial"/>
              </a:rPr>
              <a:t>from </a:t>
            </a:r>
            <a:r>
              <a:rPr lang="en-US" sz="2800" dirty="0" err="1" smtClean="0">
                <a:solidFill>
                  <a:srgbClr val="000000"/>
                </a:solidFill>
                <a:latin typeface="Arial"/>
              </a:rPr>
              <a:t>Bullseye</a:t>
            </a:r>
            <a:r>
              <a:rPr lang="en-US" sz="2000" dirty="0" smtClean="0">
                <a:solidFill>
                  <a:srgbClr val="000000"/>
                </a:solidFill>
                <a:latin typeface="Arial"/>
              </a:rPr>
              <a:t> </a:t>
            </a:r>
            <a:r>
              <a:rPr lang="en-US" sz="2800" dirty="0" smtClean="0">
                <a:solidFill>
                  <a:srgbClr val="000000"/>
                </a:solidFill>
                <a:latin typeface="Arial"/>
              </a:rPr>
              <a:t>Testing</a:t>
            </a:r>
            <a:r>
              <a:rPr lang="en-US" sz="2000" dirty="0" smtClean="0">
                <a:solidFill>
                  <a:srgbClr val="000000"/>
                </a:solidFill>
                <a:latin typeface="Arial"/>
              </a:rPr>
              <a:t> </a:t>
            </a:r>
            <a:r>
              <a:rPr lang="en-US" sz="2800" dirty="0" smtClean="0">
                <a:solidFill>
                  <a:srgbClr val="000000"/>
                </a:solidFill>
                <a:latin typeface="Arial"/>
              </a:rPr>
              <a:t>Technology</a:t>
            </a:r>
          </a:p>
          <a:p>
            <a:pPr eaLnBrk="1" hangingPunct="1"/>
            <a:r>
              <a:rPr lang="en-US" sz="3200" b="1" kern="0" dirty="0" smtClean="0">
                <a:solidFill>
                  <a:srgbClr val="265787"/>
                </a:solidFill>
                <a:latin typeface="Arial"/>
              </a:rPr>
              <a:t> </a:t>
            </a:r>
          </a:p>
          <a:p>
            <a:pPr eaLnBrk="1" hangingPunct="1">
              <a:defRPr/>
            </a:pPr>
            <a:endParaRPr lang="en-US" sz="2800" b="1" kern="0" dirty="0" smtClean="0">
              <a:solidFill>
                <a:srgbClr val="FF9933"/>
              </a:solidFill>
              <a:latin typeface="Arial"/>
            </a:endParaRPr>
          </a:p>
        </p:txBody>
      </p:sp>
      <p:sp>
        <p:nvSpPr>
          <p:cNvPr id="7" name="Content Placeholder 2"/>
          <p:cNvSpPr txBox="1">
            <a:spLocks/>
          </p:cNvSpPr>
          <p:nvPr/>
        </p:nvSpPr>
        <p:spPr>
          <a:xfrm>
            <a:off x="419570" y="2028925"/>
            <a:ext cx="8509278" cy="1326327"/>
          </a:xfrm>
          <a:prstGeom prst="rect">
            <a:avLst/>
          </a:prstGeom>
        </p:spPr>
        <p:txBody>
          <a:bodyPr/>
          <a:lstStyle/>
          <a:p>
            <a:pPr marL="284163" indent="-284163" eaLnBrk="1" hangingPunct="1">
              <a:spcBef>
                <a:spcPts val="1200"/>
              </a:spcBef>
              <a:buClr>
                <a:srgbClr val="215383"/>
              </a:buClr>
              <a:buFont typeface="Wingdings" pitchFamily="2" charset="2"/>
              <a:buChar char="§"/>
            </a:pPr>
            <a:r>
              <a:rPr lang="en-US" sz="2000" dirty="0" smtClean="0">
                <a:solidFill>
                  <a:prstClr val="black"/>
                </a:solidFill>
                <a:latin typeface="Arial"/>
              </a:rPr>
              <a:t>Measurement of coverage metrics for Embedded Coder </a:t>
            </a:r>
            <a:br>
              <a:rPr lang="en-US" sz="2000" dirty="0" smtClean="0">
                <a:solidFill>
                  <a:prstClr val="black"/>
                </a:solidFill>
                <a:latin typeface="Arial"/>
              </a:rPr>
            </a:br>
            <a:r>
              <a:rPr lang="en-US" sz="2000" dirty="0" smtClean="0">
                <a:solidFill>
                  <a:prstClr val="black"/>
                </a:solidFill>
                <a:latin typeface="Arial"/>
              </a:rPr>
              <a:t>generated code </a:t>
            </a:r>
          </a:p>
          <a:p>
            <a:pPr marL="284163" lvl="1" indent="-284163" eaLnBrk="1" hangingPunct="1">
              <a:spcBef>
                <a:spcPct val="20000"/>
              </a:spcBef>
              <a:buClr>
                <a:srgbClr val="215383"/>
              </a:buClr>
              <a:buFont typeface="Wingdings" pitchFamily="2" charset="2"/>
              <a:buChar char="§"/>
            </a:pPr>
            <a:endParaRPr lang="en-US" sz="2000" dirty="0" smtClean="0">
              <a:solidFill>
                <a:prstClr val="black"/>
              </a:solidFill>
              <a:latin typeface="Arial"/>
            </a:endParaRPr>
          </a:p>
        </p:txBody>
      </p:sp>
      <p:sp>
        <p:nvSpPr>
          <p:cNvPr id="8" name="Rectangle 7"/>
          <p:cNvSpPr/>
          <p:nvPr/>
        </p:nvSpPr>
        <p:spPr>
          <a:xfrm>
            <a:off x="477981" y="6500750"/>
            <a:ext cx="7827819" cy="307777"/>
          </a:xfrm>
          <a:prstGeom prst="rect">
            <a:avLst/>
          </a:prstGeom>
        </p:spPr>
        <p:txBody>
          <a:bodyPr wrap="square">
            <a:spAutoFit/>
          </a:bodyPr>
          <a:lstStyle/>
          <a:p>
            <a:pPr eaLnBrk="1" hangingPunct="1"/>
            <a:r>
              <a:rPr lang="en-US" sz="1400" dirty="0" smtClean="0">
                <a:solidFill>
                  <a:srgbClr val="000000"/>
                </a:solidFill>
                <a:latin typeface="Arial"/>
                <a:hlinkClick r:id="rId3"/>
              </a:rPr>
              <a:t>www.mathworks.com/help/toolbox/ecoder/ug/bsf5v22.html</a:t>
            </a:r>
            <a:r>
              <a:rPr lang="en-US" sz="1400" dirty="0" smtClean="0">
                <a:solidFill>
                  <a:srgbClr val="000000"/>
                </a:solidFill>
                <a:latin typeface="Arial"/>
              </a:rPr>
              <a:t> </a:t>
            </a:r>
            <a:endParaRPr lang="en-US" sz="1400" dirty="0">
              <a:solidFill>
                <a:srgbClr val="000000"/>
              </a:solidFill>
              <a:latin typeface="Arial"/>
            </a:endParaRPr>
          </a:p>
        </p:txBody>
      </p:sp>
      <p:pic>
        <p:nvPicPr>
          <p:cNvPr id="6" name="Picture 3"/>
          <p:cNvPicPr>
            <a:picLocks noChangeAspect="1" noChangeArrowheads="1"/>
          </p:cNvPicPr>
          <p:nvPr/>
        </p:nvPicPr>
        <p:blipFill>
          <a:blip r:embed="rId4" cstate="print"/>
          <a:srcRect/>
          <a:stretch>
            <a:fillRect/>
          </a:stretch>
        </p:blipFill>
        <p:spPr bwMode="auto">
          <a:xfrm>
            <a:off x="558116" y="2819400"/>
            <a:ext cx="6757084" cy="3195638"/>
          </a:xfrm>
          <a:prstGeom prst="rect">
            <a:avLst/>
          </a:prstGeom>
          <a:solidFill>
            <a:schemeClr val="bg1"/>
          </a:solidFill>
          <a:ln w="9525">
            <a:noFill/>
            <a:miter lim="800000"/>
            <a:headEnd/>
            <a:tailEnd/>
          </a:ln>
          <a:effectLst>
            <a:glow rad="139700">
              <a:schemeClr val="accent5">
                <a:satMod val="175000"/>
                <a:alpha val="40000"/>
              </a:schemeClr>
            </a:glow>
          </a:effectLst>
        </p:spPr>
      </p:pic>
      <p:pic>
        <p:nvPicPr>
          <p:cNvPr id="9" name="Picture 2"/>
          <p:cNvPicPr>
            <a:picLocks noChangeAspect="1" noChangeArrowheads="1"/>
          </p:cNvPicPr>
          <p:nvPr/>
        </p:nvPicPr>
        <p:blipFill>
          <a:blip r:embed="rId5" cstate="print"/>
          <a:srcRect/>
          <a:stretch>
            <a:fillRect/>
          </a:stretch>
        </p:blipFill>
        <p:spPr bwMode="auto">
          <a:xfrm>
            <a:off x="2374598" y="3733800"/>
            <a:ext cx="6715614" cy="2743200"/>
          </a:xfrm>
          <a:prstGeom prst="rect">
            <a:avLst/>
          </a:prstGeom>
          <a:solidFill>
            <a:schemeClr val="bg1"/>
          </a:solidFill>
          <a:ln w="9525">
            <a:noFill/>
            <a:miter lim="800000"/>
            <a:headEnd/>
            <a:tailEnd/>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87660" y="548680"/>
            <a:ext cx="8532812" cy="682625"/>
          </a:xfrm>
        </p:spPr>
        <p:txBody>
          <a:bodyPr/>
          <a:lstStyle/>
          <a:p>
            <a:r>
              <a:rPr lang="en-GB" dirty="0" smtClean="0"/>
              <a:t>Agenda: Model-Based Design for ISO 26262</a:t>
            </a:r>
            <a:endParaRPr lang="en-US" sz="2800" dirty="0" smtClean="0">
              <a:solidFill>
                <a:srgbClr val="FF9900"/>
              </a:solidFill>
            </a:endParaRPr>
          </a:p>
        </p:txBody>
      </p:sp>
      <p:sp>
        <p:nvSpPr>
          <p:cNvPr id="4" name="Content Placeholder 2"/>
          <p:cNvSpPr txBox="1">
            <a:spLocks/>
          </p:cNvSpPr>
          <p:nvPr/>
        </p:nvSpPr>
        <p:spPr>
          <a:xfrm>
            <a:off x="634722" y="2057400"/>
            <a:ext cx="8509278" cy="4419600"/>
          </a:xfrm>
          <a:prstGeom prst="rect">
            <a:avLst/>
          </a:prstGeom>
        </p:spPr>
        <p:txBody>
          <a:bodyPr/>
          <a:lstStyle/>
          <a:p>
            <a:pPr marL="284163" indent="-284163">
              <a:spcBef>
                <a:spcPts val="1200"/>
              </a:spcBef>
              <a:spcAft>
                <a:spcPts val="600"/>
              </a:spcAft>
              <a:buClr>
                <a:srgbClr val="215383"/>
              </a:buClr>
              <a:buFont typeface="Wingdings" pitchFamily="2" charset="2"/>
              <a:buChar char="§"/>
            </a:pPr>
            <a:r>
              <a:rPr lang="en-GB" sz="2000" dirty="0" smtClean="0">
                <a:solidFill>
                  <a:prstClr val="black"/>
                </a:solidFill>
              </a:rPr>
              <a:t>Tool classification and qualification</a:t>
            </a:r>
          </a:p>
          <a:p>
            <a:pPr marL="284163" indent="-284163">
              <a:spcBef>
                <a:spcPts val="1200"/>
              </a:spcBef>
              <a:spcAft>
                <a:spcPts val="600"/>
              </a:spcAft>
              <a:buClr>
                <a:srgbClr val="215383"/>
              </a:buClr>
              <a:buFont typeface="Wingdings" pitchFamily="2" charset="2"/>
              <a:buChar char="§"/>
            </a:pPr>
            <a:r>
              <a:rPr lang="en-GB" sz="2000" dirty="0" smtClean="0">
                <a:solidFill>
                  <a:prstClr val="black"/>
                </a:solidFill>
              </a:rPr>
              <a:t>Certification kit introduction</a:t>
            </a:r>
          </a:p>
          <a:p>
            <a:pPr marL="284163" indent="-284163">
              <a:spcBef>
                <a:spcPts val="1200"/>
              </a:spcBef>
              <a:spcAft>
                <a:spcPts val="600"/>
              </a:spcAft>
              <a:buClr>
                <a:srgbClr val="215383"/>
              </a:buClr>
              <a:buFont typeface="Wingdings" pitchFamily="2" charset="2"/>
              <a:buChar char="§"/>
            </a:pPr>
            <a:r>
              <a:rPr lang="en-GB" sz="2000" dirty="0" smtClean="0">
                <a:solidFill>
                  <a:prstClr val="black"/>
                </a:solidFill>
              </a:rPr>
              <a:t>Project planning</a:t>
            </a:r>
          </a:p>
          <a:p>
            <a:pPr marL="741363" lvl="1" indent="-284163">
              <a:spcBef>
                <a:spcPts val="1200"/>
              </a:spcBef>
              <a:spcAft>
                <a:spcPts val="600"/>
              </a:spcAft>
              <a:buClr>
                <a:srgbClr val="215383"/>
              </a:buClr>
              <a:buFont typeface="Wingdings" pitchFamily="2" charset="2"/>
              <a:buChar char="§"/>
            </a:pPr>
            <a:r>
              <a:rPr lang="en-GB" sz="2000" dirty="0" smtClean="0">
                <a:solidFill>
                  <a:prstClr val="black"/>
                </a:solidFill>
              </a:rPr>
              <a:t>Tool qualification plan</a:t>
            </a:r>
          </a:p>
          <a:p>
            <a:pPr marL="741363" lvl="1" indent="-284163">
              <a:spcBef>
                <a:spcPts val="1200"/>
              </a:spcBef>
              <a:spcAft>
                <a:spcPts val="600"/>
              </a:spcAft>
              <a:buClr>
                <a:srgbClr val="215383"/>
              </a:buClr>
              <a:buFont typeface="Wingdings" pitchFamily="2" charset="2"/>
              <a:buChar char="§"/>
            </a:pPr>
            <a:r>
              <a:rPr lang="en-GB" sz="2000" dirty="0" smtClean="0">
                <a:solidFill>
                  <a:prstClr val="black"/>
                </a:solidFill>
              </a:rPr>
              <a:t>Conformance demonstration templates</a:t>
            </a:r>
            <a:endParaRPr lang="en-US" sz="2400" kern="0" dirty="0">
              <a:solidFill>
                <a:srgbClr val="000000"/>
              </a:solidFill>
              <a:latin typeface="Arial"/>
            </a:endParaRPr>
          </a:p>
        </p:txBody>
      </p:sp>
    </p:spTree>
    <p:extLst>
      <p:ext uri="{BB962C8B-B14F-4D97-AF65-F5344CB8AC3E}">
        <p14:creationId xmlns="" xmlns:p14="http://schemas.microsoft.com/office/powerpoint/2010/main" val="172985302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87660" y="548680"/>
            <a:ext cx="8532812" cy="682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b="1" kern="0" dirty="0" smtClean="0">
                <a:solidFill>
                  <a:srgbClr val="265787"/>
                </a:solidFill>
                <a:latin typeface="Arial"/>
              </a:rPr>
              <a:t>Third-Party Products &amp; Services</a:t>
            </a:r>
          </a:p>
          <a:p>
            <a:pPr eaLnBrk="1" hangingPunct="1"/>
            <a:r>
              <a:rPr lang="en-US" sz="2800" b="1" dirty="0" err="1" smtClean="0">
                <a:solidFill>
                  <a:srgbClr val="FF9900"/>
                </a:solidFill>
                <a:latin typeface="Arial"/>
                <a:ea typeface="Calibri" pitchFamily="34" charset="0"/>
                <a:cs typeface="Arial" pitchFamily="34" charset="0"/>
              </a:rPr>
              <a:t>medini</a:t>
            </a:r>
            <a:r>
              <a:rPr lang="en-US" sz="2800" b="1" dirty="0" smtClean="0">
                <a:solidFill>
                  <a:srgbClr val="FF9900"/>
                </a:solidFill>
                <a:latin typeface="Arial"/>
                <a:ea typeface="Calibri" pitchFamily="34" charset="0"/>
                <a:cs typeface="Arial" pitchFamily="34" charset="0"/>
              </a:rPr>
              <a:t> analyze </a:t>
            </a:r>
            <a:r>
              <a:rPr lang="en-US" sz="2800" dirty="0" smtClean="0">
                <a:solidFill>
                  <a:srgbClr val="000000"/>
                </a:solidFill>
                <a:latin typeface="Arial"/>
              </a:rPr>
              <a:t>from </a:t>
            </a:r>
            <a:r>
              <a:rPr lang="en-US" sz="2800" dirty="0" err="1" smtClean="0">
                <a:solidFill>
                  <a:srgbClr val="000000"/>
                </a:solidFill>
                <a:latin typeface="Arial"/>
              </a:rPr>
              <a:t>ikv</a:t>
            </a:r>
            <a:r>
              <a:rPr lang="en-US" sz="2800" dirty="0" smtClean="0">
                <a:solidFill>
                  <a:srgbClr val="000000"/>
                </a:solidFill>
                <a:latin typeface="Arial"/>
              </a:rPr>
              <a:t>++ technologies</a:t>
            </a:r>
          </a:p>
          <a:p>
            <a:pPr eaLnBrk="1" hangingPunct="1"/>
            <a:r>
              <a:rPr lang="en-US" sz="3200" b="1" kern="0" dirty="0" smtClean="0">
                <a:solidFill>
                  <a:srgbClr val="265787"/>
                </a:solidFill>
                <a:latin typeface="Arial"/>
              </a:rPr>
              <a:t> </a:t>
            </a:r>
          </a:p>
          <a:p>
            <a:pPr eaLnBrk="1" hangingPunct="1"/>
            <a:r>
              <a:rPr lang="en-US" sz="2800" b="1" dirty="0" smtClean="0">
                <a:solidFill>
                  <a:srgbClr val="FF9900"/>
                </a:solidFill>
                <a:latin typeface="Arial"/>
              </a:rPr>
              <a:t> </a:t>
            </a:r>
          </a:p>
          <a:p>
            <a:pPr eaLnBrk="1" hangingPunct="1">
              <a:defRPr/>
            </a:pPr>
            <a:endParaRPr lang="en-US" sz="2800" b="1" kern="0" dirty="0" smtClean="0">
              <a:solidFill>
                <a:srgbClr val="FF9933"/>
              </a:solidFill>
              <a:latin typeface="Arial"/>
            </a:endParaRPr>
          </a:p>
        </p:txBody>
      </p:sp>
      <p:pic>
        <p:nvPicPr>
          <p:cNvPr id="39938" name="Picture 2" descr="http://www.mathworks.com/products/connections/images/main/49536_large_analyze-screenshot_lg.jpg"/>
          <p:cNvPicPr>
            <a:picLocks noChangeAspect="1" noChangeArrowheads="1"/>
          </p:cNvPicPr>
          <p:nvPr/>
        </p:nvPicPr>
        <p:blipFill>
          <a:blip r:embed="rId3" cstate="print"/>
          <a:srcRect b="17805"/>
          <a:stretch>
            <a:fillRect/>
          </a:stretch>
        </p:blipFill>
        <p:spPr bwMode="auto">
          <a:xfrm>
            <a:off x="1510062" y="3429000"/>
            <a:ext cx="5437586" cy="2793374"/>
          </a:xfrm>
          <a:prstGeom prst="rect">
            <a:avLst/>
          </a:prstGeom>
          <a:solidFill>
            <a:schemeClr val="bg1"/>
          </a:solidFill>
          <a:ln w="9525">
            <a:noFill/>
            <a:miter lim="800000"/>
            <a:headEnd/>
            <a:tailEnd/>
          </a:ln>
          <a:effectLst>
            <a:glow rad="139700">
              <a:schemeClr val="accent5">
                <a:satMod val="175000"/>
                <a:alpha val="40000"/>
              </a:schemeClr>
            </a:glow>
          </a:effectLst>
        </p:spPr>
      </p:pic>
      <p:sp>
        <p:nvSpPr>
          <p:cNvPr id="7" name="Content Placeholder 2"/>
          <p:cNvSpPr txBox="1">
            <a:spLocks/>
          </p:cNvSpPr>
          <p:nvPr/>
        </p:nvSpPr>
        <p:spPr>
          <a:xfrm>
            <a:off x="446464" y="1783203"/>
            <a:ext cx="8509278" cy="1645797"/>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Tool for ISO 26262 functional safety analysis activities</a:t>
            </a:r>
          </a:p>
          <a:p>
            <a:pPr marL="284163" indent="-284163" eaLnBrk="1" hangingPunct="1">
              <a:spcBef>
                <a:spcPts val="600"/>
              </a:spcBef>
              <a:spcAft>
                <a:spcPts val="600"/>
              </a:spcAft>
              <a:buClr>
                <a:srgbClr val="215383"/>
              </a:buClr>
              <a:buFont typeface="Wingdings" pitchFamily="2" charset="2"/>
              <a:buChar char="§"/>
            </a:pPr>
            <a:r>
              <a:rPr lang="en-US" sz="2000" dirty="0" err="1" smtClean="0">
                <a:solidFill>
                  <a:prstClr val="black"/>
                </a:solidFill>
                <a:latin typeface="Arial"/>
              </a:rPr>
              <a:t>ikv</a:t>
            </a:r>
            <a:r>
              <a:rPr lang="en-US" sz="2000" dirty="0" smtClean="0">
                <a:solidFill>
                  <a:prstClr val="black"/>
                </a:solidFill>
                <a:latin typeface="Arial"/>
              </a:rPr>
              <a:t>++ integrated </a:t>
            </a:r>
            <a:r>
              <a:rPr lang="en-US" sz="2000" dirty="0" err="1" smtClean="0">
                <a:solidFill>
                  <a:prstClr val="black"/>
                </a:solidFill>
                <a:latin typeface="Arial"/>
              </a:rPr>
              <a:t>medini</a:t>
            </a:r>
            <a:r>
              <a:rPr lang="en-US" sz="2000" dirty="0" smtClean="0">
                <a:solidFill>
                  <a:prstClr val="black"/>
                </a:solidFill>
                <a:latin typeface="Arial"/>
              </a:rPr>
              <a:t> analyze with Simulink. </a:t>
            </a:r>
            <a:br>
              <a:rPr lang="en-US" sz="2000" dirty="0" smtClean="0">
                <a:solidFill>
                  <a:prstClr val="black"/>
                </a:solidFill>
                <a:latin typeface="Arial"/>
              </a:rPr>
            </a:br>
            <a:r>
              <a:rPr lang="en-US" sz="2000" dirty="0" smtClean="0">
                <a:solidFill>
                  <a:prstClr val="black"/>
                </a:solidFill>
                <a:latin typeface="Arial"/>
              </a:rPr>
              <a:t>This enables a full Model-Based Design workflow for ISO 26262 </a:t>
            </a:r>
            <a:br>
              <a:rPr lang="en-US" sz="2000" dirty="0" smtClean="0">
                <a:solidFill>
                  <a:prstClr val="black"/>
                </a:solidFill>
                <a:latin typeface="Arial"/>
              </a:rPr>
            </a:br>
            <a:r>
              <a:rPr lang="en-US" sz="2000" dirty="0" smtClean="0">
                <a:solidFill>
                  <a:prstClr val="black"/>
                </a:solidFill>
                <a:latin typeface="Arial"/>
              </a:rPr>
              <a:t>based on Simulink, Embedded Coder, and IEC Certification Kit</a:t>
            </a:r>
          </a:p>
          <a:p>
            <a:pPr marL="284163" lvl="1" indent="-284163" eaLnBrk="1" hangingPunct="1">
              <a:spcBef>
                <a:spcPct val="20000"/>
              </a:spcBef>
              <a:buClr>
                <a:srgbClr val="215383"/>
              </a:buClr>
              <a:buFont typeface="Wingdings" pitchFamily="2" charset="2"/>
              <a:buChar char="§"/>
            </a:pPr>
            <a:endParaRPr lang="en-US" sz="2000" dirty="0" smtClean="0">
              <a:solidFill>
                <a:prstClr val="black"/>
              </a:solidFill>
              <a:latin typeface="Arial"/>
            </a:endParaRPr>
          </a:p>
        </p:txBody>
      </p:sp>
      <p:sp>
        <p:nvSpPr>
          <p:cNvPr id="8" name="Rectangle 7"/>
          <p:cNvSpPr/>
          <p:nvPr/>
        </p:nvSpPr>
        <p:spPr>
          <a:xfrm>
            <a:off x="928272" y="6361583"/>
            <a:ext cx="7827819" cy="307777"/>
          </a:xfrm>
          <a:prstGeom prst="rect">
            <a:avLst/>
          </a:prstGeom>
        </p:spPr>
        <p:txBody>
          <a:bodyPr wrap="square">
            <a:spAutoFit/>
          </a:bodyPr>
          <a:lstStyle/>
          <a:p>
            <a:pPr eaLnBrk="1" hangingPunct="1"/>
            <a:r>
              <a:rPr lang="en-US" sz="1400" dirty="0" smtClean="0">
                <a:solidFill>
                  <a:srgbClr val="000000"/>
                </a:solidFill>
                <a:latin typeface="Arial"/>
                <a:hlinkClick r:id="rId4"/>
              </a:rPr>
              <a:t>http://www.mathworks.com/products/connections/product_detail/product_49153.html</a:t>
            </a:r>
            <a:r>
              <a:rPr lang="en-US" sz="1400" dirty="0" smtClean="0">
                <a:solidFill>
                  <a:srgbClr val="000000"/>
                </a:solidFill>
                <a:latin typeface="Arial"/>
              </a:rPr>
              <a:t> </a:t>
            </a:r>
            <a:endParaRPr lang="en-US" sz="1400" dirty="0">
              <a:solidFill>
                <a:srgbClr val="000000"/>
              </a:solidFill>
              <a:latin typeface="Aria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8"/>
          <p:cNvSpPr txBox="1">
            <a:spLocks noChangeArrowheads="1"/>
          </p:cNvSpPr>
          <p:nvPr/>
        </p:nvSpPr>
        <p:spPr bwMode="auto">
          <a:xfrm>
            <a:off x="5176838" y="1389063"/>
            <a:ext cx="184150" cy="457200"/>
          </a:xfrm>
          <a:prstGeom prst="rect">
            <a:avLst/>
          </a:prstGeom>
          <a:noFill/>
          <a:ln w="9525">
            <a:noFill/>
            <a:miter lim="800000"/>
            <a:headEnd/>
            <a:tailEnd/>
          </a:ln>
        </p:spPr>
        <p:txBody>
          <a:bodyPr wrap="none">
            <a:spAutoFit/>
          </a:bodyPr>
          <a:lstStyle/>
          <a:p>
            <a:pPr eaLnBrk="1" hangingPunct="1"/>
            <a:endParaRPr lang="de-DE" sz="2400" b="1" i="1">
              <a:solidFill>
                <a:srgbClr val="265787"/>
              </a:solidFill>
              <a:latin typeface="Arial" pitchFamily="34" charset="0"/>
              <a:cs typeface="Arial" pitchFamily="34" charset="0"/>
            </a:endParaRPr>
          </a:p>
        </p:txBody>
      </p:sp>
      <p:sp>
        <p:nvSpPr>
          <p:cNvPr id="25" name="Titel 1"/>
          <p:cNvSpPr txBox="1">
            <a:spLocks/>
          </p:cNvSpPr>
          <p:nvPr/>
        </p:nvSpPr>
        <p:spPr>
          <a:xfrm>
            <a:off x="413320" y="476672"/>
            <a:ext cx="8839200" cy="1139825"/>
          </a:xfrm>
          <a:prstGeom prst="rect">
            <a:avLst/>
          </a:prstGeom>
        </p:spPr>
        <p:txBody>
          <a:bodyPr/>
          <a:lstStyle/>
          <a:p>
            <a:pPr>
              <a:defRPr/>
            </a:pPr>
            <a:r>
              <a:rPr lang="en-US" sz="3200" b="1" kern="0" dirty="0" smtClean="0">
                <a:solidFill>
                  <a:srgbClr val="324678"/>
                </a:solidFill>
                <a:latin typeface="Arial"/>
              </a:rPr>
              <a:t>ISO 26262 Reference Workflow </a:t>
            </a:r>
            <a:br>
              <a:rPr lang="en-US" sz="3200" b="1" kern="0" dirty="0" smtClean="0">
                <a:solidFill>
                  <a:srgbClr val="324678"/>
                </a:solidFill>
                <a:latin typeface="Arial"/>
              </a:rPr>
            </a:br>
            <a:r>
              <a:rPr lang="de-DE" sz="2800" b="1" dirty="0" smtClean="0">
                <a:solidFill>
                  <a:srgbClr val="FF9900"/>
                </a:solidFill>
                <a:latin typeface="+mj-lt"/>
              </a:rPr>
              <a:t>Distributed Development</a:t>
            </a:r>
            <a:endParaRPr lang="en-US" sz="2800" b="1" kern="0" dirty="0" smtClean="0">
              <a:solidFill>
                <a:srgbClr val="FF9900"/>
              </a:solidFill>
              <a:latin typeface="+mj-lt"/>
            </a:endParaRPr>
          </a:p>
        </p:txBody>
      </p:sp>
      <p:sp>
        <p:nvSpPr>
          <p:cNvPr id="5" name="Inhaltsplatzhalter 2"/>
          <p:cNvSpPr txBox="1">
            <a:spLocks/>
          </p:cNvSpPr>
          <p:nvPr/>
        </p:nvSpPr>
        <p:spPr>
          <a:xfrm>
            <a:off x="519013" y="2360375"/>
            <a:ext cx="8362950" cy="1808902"/>
          </a:xfrm>
          <a:prstGeom prst="rect">
            <a:avLst/>
          </a:prstGeom>
        </p:spPr>
        <p:txBody>
          <a:bodyPr/>
          <a:lstStyle/>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Responsibility for verification and validation of models and generated code can be divided between OEM and supplier</a:t>
            </a:r>
          </a:p>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Responsibilities of each party need to be defined and documented (e.g. in ‘Development Interface Agreement (DIA)’)</a:t>
            </a:r>
          </a:p>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Each party is responsible for classifying / qualifying their tools</a:t>
            </a:r>
          </a:p>
        </p:txBody>
      </p:sp>
    </p:spTree>
    <p:extLst>
      <p:ext uri="{BB962C8B-B14F-4D97-AF65-F5344CB8AC3E}">
        <p14:creationId xmlns:p14="http://schemas.microsoft.com/office/powerpoint/2010/main" xmlns="" val="17055556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2"/>
          <p:cNvPicPr>
            <a:picLocks noChangeAspect="1" noChangeArrowheads="1"/>
          </p:cNvPicPr>
          <p:nvPr/>
        </p:nvPicPr>
        <p:blipFill>
          <a:blip r:embed="rId3" cstate="print"/>
          <a:srcRect l="1595" r="1820"/>
          <a:stretch>
            <a:fillRect/>
          </a:stretch>
        </p:blipFill>
        <p:spPr bwMode="auto">
          <a:xfrm>
            <a:off x="490538" y="2727389"/>
            <a:ext cx="8061325" cy="3500437"/>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395536" y="476672"/>
            <a:ext cx="8821738" cy="1139825"/>
          </a:xfrm>
        </p:spPr>
        <p:txBody>
          <a:bodyPr/>
          <a:lstStyle/>
          <a:p>
            <a:r>
              <a:rPr lang="en-US" sz="3200" dirty="0" smtClean="0">
                <a:solidFill>
                  <a:srgbClr val="324678"/>
                </a:solidFill>
              </a:rPr>
              <a:t>ISO 26262 Reference Workflow </a:t>
            </a:r>
            <a:r>
              <a:rPr lang="en-US" dirty="0" smtClean="0">
                <a:solidFill>
                  <a:srgbClr val="324678"/>
                </a:solidFill>
              </a:rPr>
              <a:t/>
            </a:r>
            <a:br>
              <a:rPr lang="en-US" dirty="0" smtClean="0">
                <a:solidFill>
                  <a:srgbClr val="324678"/>
                </a:solidFill>
              </a:rPr>
            </a:br>
            <a:r>
              <a:rPr lang="de-DE" sz="2800" dirty="0" smtClean="0">
                <a:solidFill>
                  <a:srgbClr val="FF9900"/>
                </a:solidFill>
              </a:rPr>
              <a:t>Distributed Development - </a:t>
            </a:r>
            <a:r>
              <a:rPr lang="de-DE" sz="2800" dirty="0" err="1" smtClean="0">
                <a:solidFill>
                  <a:srgbClr val="FF9900"/>
                </a:solidFill>
              </a:rPr>
              <a:t>Example</a:t>
            </a: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cxnSp>
        <p:nvCxnSpPr>
          <p:cNvPr id="27" name="Straight Connector 26"/>
          <p:cNvCxnSpPr/>
          <p:nvPr/>
        </p:nvCxnSpPr>
        <p:spPr bwMode="auto">
          <a:xfrm rot="5400000">
            <a:off x="3273552" y="4114800"/>
            <a:ext cx="30845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Arrow Connector 28"/>
          <p:cNvCxnSpPr/>
          <p:nvPr/>
        </p:nvCxnSpPr>
        <p:spPr bwMode="auto">
          <a:xfrm rot="5400000" flipH="1" flipV="1">
            <a:off x="6672523" y="956857"/>
            <a:ext cx="2381" cy="3501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a:off x="396240" y="2700528"/>
            <a:ext cx="4285488" cy="6096"/>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32" name="TextBox 31"/>
          <p:cNvSpPr txBox="1"/>
          <p:nvPr/>
        </p:nvSpPr>
        <p:spPr>
          <a:xfrm>
            <a:off x="2420112" y="2377440"/>
            <a:ext cx="593432" cy="307777"/>
          </a:xfrm>
          <a:prstGeom prst="rect">
            <a:avLst/>
          </a:prstGeom>
          <a:noFill/>
        </p:spPr>
        <p:txBody>
          <a:bodyPr wrap="none" rtlCol="0">
            <a:spAutoFit/>
          </a:bodyPr>
          <a:lstStyle/>
          <a:p>
            <a:r>
              <a:rPr lang="en-US" sz="1400" dirty="0" smtClean="0">
                <a:latin typeface="+mn-lt"/>
              </a:rPr>
              <a:t>OEM</a:t>
            </a:r>
            <a:endParaRPr lang="en-US" sz="1400" dirty="0">
              <a:latin typeface="+mn-lt"/>
            </a:endParaRPr>
          </a:p>
        </p:txBody>
      </p:sp>
      <p:sp>
        <p:nvSpPr>
          <p:cNvPr id="36" name="TextBox 35"/>
          <p:cNvSpPr txBox="1"/>
          <p:nvPr/>
        </p:nvSpPr>
        <p:spPr>
          <a:xfrm>
            <a:off x="6022848" y="2377440"/>
            <a:ext cx="841897" cy="307777"/>
          </a:xfrm>
          <a:prstGeom prst="rect">
            <a:avLst/>
          </a:prstGeom>
          <a:noFill/>
        </p:spPr>
        <p:txBody>
          <a:bodyPr wrap="none" rtlCol="0">
            <a:spAutoFit/>
          </a:bodyPr>
          <a:lstStyle/>
          <a:p>
            <a:r>
              <a:rPr lang="en-US" sz="1400" dirty="0" smtClean="0">
                <a:latin typeface="+mn-lt"/>
              </a:rPr>
              <a:t>Supplier</a:t>
            </a:r>
            <a:endParaRPr lang="en-US" sz="1400" dirty="0">
              <a:latin typeface="+mn-lt"/>
            </a:endParaRPr>
          </a:p>
        </p:txBody>
      </p:sp>
    </p:spTree>
    <p:extLst>
      <p:ext uri="{BB962C8B-B14F-4D97-AF65-F5344CB8AC3E}">
        <p14:creationId xmlns:p14="http://schemas.microsoft.com/office/powerpoint/2010/main" xmlns="" val="260798102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1" name="Rectangle 2"/>
          <p:cNvSpPr>
            <a:spLocks noGrp="1" noChangeArrowheads="1"/>
          </p:cNvSpPr>
          <p:nvPr>
            <p:ph type="title" idx="4294967295"/>
          </p:nvPr>
        </p:nvSpPr>
        <p:spPr>
          <a:xfrm>
            <a:off x="395536" y="476672"/>
            <a:ext cx="8821738" cy="1139825"/>
          </a:xfrm>
        </p:spPr>
        <p:txBody>
          <a:bodyPr/>
          <a:lstStyle/>
          <a:p>
            <a:r>
              <a:rPr lang="en-US" sz="3200" dirty="0" smtClean="0">
                <a:solidFill>
                  <a:srgbClr val="324678"/>
                </a:solidFill>
              </a:rPr>
              <a:t>ISO 26262 Reference Workflow</a:t>
            </a:r>
            <a:r>
              <a:rPr lang="de-DE" sz="3200" dirty="0" smtClean="0"/>
              <a:t> </a:t>
            </a:r>
            <a:br>
              <a:rPr lang="de-DE" sz="3200" dirty="0" smtClean="0"/>
            </a:br>
            <a:r>
              <a:rPr lang="de-DE" sz="2800" dirty="0" smtClean="0">
                <a:solidFill>
                  <a:srgbClr val="FF9900"/>
                </a:solidFill>
              </a:rPr>
              <a:t>Distributed Development – </a:t>
            </a:r>
            <a:r>
              <a:rPr lang="de-DE" sz="2800" dirty="0" err="1" smtClean="0">
                <a:solidFill>
                  <a:srgbClr val="FF9900"/>
                </a:solidFill>
              </a:rPr>
              <a:t>Example</a:t>
            </a:r>
            <a:r>
              <a:rPr lang="de-DE" sz="2800" dirty="0" smtClean="0">
                <a:solidFill>
                  <a:srgbClr val="FF9900"/>
                </a:solidFill>
              </a:rPr>
              <a:t> II</a:t>
            </a: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grpSp>
        <p:nvGrpSpPr>
          <p:cNvPr id="2" name="Group 7"/>
          <p:cNvGrpSpPr/>
          <p:nvPr/>
        </p:nvGrpSpPr>
        <p:grpSpPr>
          <a:xfrm>
            <a:off x="231648" y="3413760"/>
            <a:ext cx="7737232" cy="3332336"/>
            <a:chOff x="231648" y="2731008"/>
            <a:chExt cx="7737232" cy="3332336"/>
          </a:xfrm>
        </p:grpSpPr>
        <p:pic>
          <p:nvPicPr>
            <p:cNvPr id="83970" name="Picture 26"/>
            <p:cNvPicPr>
              <a:picLocks noChangeAspect="1" noChangeArrowheads="1"/>
            </p:cNvPicPr>
            <p:nvPr/>
          </p:nvPicPr>
          <p:blipFill>
            <a:blip r:embed="rId3" cstate="print"/>
            <a:srcRect l="1595" r="1820"/>
            <a:stretch>
              <a:fillRect/>
            </a:stretch>
          </p:blipFill>
          <p:spPr bwMode="auto">
            <a:xfrm>
              <a:off x="483818" y="2813732"/>
              <a:ext cx="7485062" cy="3249612"/>
            </a:xfrm>
            <a:prstGeom prst="rect">
              <a:avLst/>
            </a:prstGeom>
            <a:noFill/>
            <a:ln w="9525">
              <a:noFill/>
              <a:miter lim="800000"/>
              <a:headEnd/>
              <a:tailEnd/>
            </a:ln>
          </p:spPr>
        </p:pic>
        <p:sp>
          <p:nvSpPr>
            <p:cNvPr id="4" name="Rectangle 3"/>
            <p:cNvSpPr/>
            <p:nvPr/>
          </p:nvSpPr>
          <p:spPr bwMode="auto">
            <a:xfrm>
              <a:off x="243840" y="2731008"/>
              <a:ext cx="4011168" cy="12313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Times New Roman" pitchFamily="18" charset="0"/>
              </a:endParaRPr>
            </a:p>
          </p:txBody>
        </p:sp>
        <p:sp>
          <p:nvSpPr>
            <p:cNvPr id="5" name="Rectangle 4"/>
            <p:cNvSpPr/>
            <p:nvPr/>
          </p:nvSpPr>
          <p:spPr bwMode="auto">
            <a:xfrm>
              <a:off x="231648" y="3279648"/>
              <a:ext cx="1773936" cy="12313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6" name="Rectangle 5"/>
            <p:cNvSpPr/>
            <p:nvPr/>
          </p:nvSpPr>
          <p:spPr bwMode="auto">
            <a:xfrm>
              <a:off x="4376928" y="3742944"/>
              <a:ext cx="146304"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7" name="Rectangle 6"/>
            <p:cNvSpPr/>
            <p:nvPr/>
          </p:nvSpPr>
          <p:spPr bwMode="auto">
            <a:xfrm>
              <a:off x="4206240" y="3803904"/>
              <a:ext cx="231648" cy="487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grpSp>
        <p:nvGrpSpPr>
          <p:cNvPr id="3" name="Group 19"/>
          <p:cNvGrpSpPr/>
          <p:nvPr/>
        </p:nvGrpSpPr>
        <p:grpSpPr>
          <a:xfrm>
            <a:off x="2267712" y="4596384"/>
            <a:ext cx="1798320" cy="414528"/>
            <a:chOff x="2267712" y="3913632"/>
            <a:chExt cx="1798320" cy="414528"/>
          </a:xfrm>
        </p:grpSpPr>
        <p:sp>
          <p:nvSpPr>
            <p:cNvPr id="18" name="Rectangle 17"/>
            <p:cNvSpPr/>
            <p:nvPr/>
          </p:nvSpPr>
          <p:spPr bwMode="auto">
            <a:xfrm>
              <a:off x="2609088" y="4120896"/>
              <a:ext cx="1280160" cy="2072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2267712" y="3913632"/>
              <a:ext cx="1798320" cy="2377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grpSp>
        <p:nvGrpSpPr>
          <p:cNvPr id="8" name="Group 12"/>
          <p:cNvGrpSpPr/>
          <p:nvPr/>
        </p:nvGrpSpPr>
        <p:grpSpPr>
          <a:xfrm>
            <a:off x="2499360" y="3803904"/>
            <a:ext cx="2017776" cy="2785872"/>
            <a:chOff x="2499360" y="3364992"/>
            <a:chExt cx="2017776" cy="2237232"/>
          </a:xfrm>
        </p:grpSpPr>
        <p:sp>
          <p:nvSpPr>
            <p:cNvPr id="9" name="Arc 8"/>
            <p:cNvSpPr/>
            <p:nvPr/>
          </p:nvSpPr>
          <p:spPr bwMode="auto">
            <a:xfrm>
              <a:off x="2499360" y="3364992"/>
              <a:ext cx="1980109" cy="2225640"/>
            </a:xfrm>
            <a:prstGeom prst="arc">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0" name="Arc 9"/>
            <p:cNvSpPr/>
            <p:nvPr/>
          </p:nvSpPr>
          <p:spPr bwMode="auto">
            <a:xfrm flipH="1">
              <a:off x="2537027" y="3376584"/>
              <a:ext cx="1980109" cy="2225640"/>
            </a:xfrm>
            <a:prstGeom prst="arc">
              <a:avLst/>
            </a:prstGeom>
            <a:noFill/>
            <a:ln w="9525" cap="flat" cmpd="sng" algn="ctr">
              <a:solidFill>
                <a:schemeClr val="tx1"/>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2" name="TextBox 11"/>
          <p:cNvSpPr txBox="1"/>
          <p:nvPr/>
        </p:nvSpPr>
        <p:spPr>
          <a:xfrm>
            <a:off x="2755392" y="3535680"/>
            <a:ext cx="1409360" cy="261610"/>
          </a:xfrm>
          <a:prstGeom prst="rect">
            <a:avLst/>
          </a:prstGeom>
          <a:noFill/>
        </p:spPr>
        <p:txBody>
          <a:bodyPr wrap="none" rtlCol="0">
            <a:spAutoFit/>
          </a:bodyPr>
          <a:lstStyle/>
          <a:p>
            <a:r>
              <a:rPr lang="en-US" sz="1100" dirty="0" smtClean="0">
                <a:latin typeface="+mn-lt"/>
              </a:rPr>
              <a:t>Equivalence testing</a:t>
            </a:r>
            <a:endParaRPr lang="en-US" sz="1100" dirty="0">
              <a:latin typeface="+mn-lt"/>
            </a:endParaRPr>
          </a:p>
        </p:txBody>
      </p:sp>
      <p:grpSp>
        <p:nvGrpSpPr>
          <p:cNvPr id="11" name="Group 13"/>
          <p:cNvGrpSpPr/>
          <p:nvPr/>
        </p:nvGrpSpPr>
        <p:grpSpPr>
          <a:xfrm>
            <a:off x="2706624" y="4474464"/>
            <a:ext cx="1743456" cy="1475232"/>
            <a:chOff x="2499360" y="3364992"/>
            <a:chExt cx="2017776" cy="2237232"/>
          </a:xfrm>
        </p:grpSpPr>
        <p:sp>
          <p:nvSpPr>
            <p:cNvPr id="15" name="Arc 14"/>
            <p:cNvSpPr/>
            <p:nvPr/>
          </p:nvSpPr>
          <p:spPr bwMode="auto">
            <a:xfrm>
              <a:off x="2499360" y="3364992"/>
              <a:ext cx="1980109" cy="2225640"/>
            </a:xfrm>
            <a:prstGeom prst="arc">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6" name="Arc 15"/>
            <p:cNvSpPr/>
            <p:nvPr/>
          </p:nvSpPr>
          <p:spPr bwMode="auto">
            <a:xfrm flipH="1">
              <a:off x="2537027" y="3376584"/>
              <a:ext cx="1980109" cy="2225640"/>
            </a:xfrm>
            <a:prstGeom prst="arc">
              <a:avLst/>
            </a:prstGeom>
            <a:noFill/>
            <a:ln w="9525" cap="flat" cmpd="sng" algn="ctr">
              <a:solidFill>
                <a:schemeClr val="tx1"/>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6"/>
          <p:cNvSpPr txBox="1"/>
          <p:nvPr/>
        </p:nvSpPr>
        <p:spPr>
          <a:xfrm>
            <a:off x="3019695" y="3919728"/>
            <a:ext cx="1053494" cy="600164"/>
          </a:xfrm>
          <a:prstGeom prst="rect">
            <a:avLst/>
          </a:prstGeom>
          <a:noFill/>
        </p:spPr>
        <p:txBody>
          <a:bodyPr wrap="none" rtlCol="0">
            <a:spAutoFit/>
          </a:bodyPr>
          <a:lstStyle/>
          <a:p>
            <a:pPr algn="ctr"/>
            <a:r>
              <a:rPr lang="en-US" sz="1100" dirty="0" smtClean="0">
                <a:latin typeface="+mn-lt"/>
              </a:rPr>
              <a:t>Prevention of </a:t>
            </a:r>
            <a:br>
              <a:rPr lang="en-US" sz="1100" dirty="0" smtClean="0">
                <a:latin typeface="+mn-lt"/>
              </a:rPr>
            </a:br>
            <a:r>
              <a:rPr lang="en-US" sz="1100" dirty="0" smtClean="0">
                <a:latin typeface="+mn-lt"/>
              </a:rPr>
              <a:t>unintended </a:t>
            </a:r>
            <a:br>
              <a:rPr lang="en-US" sz="1100" dirty="0" smtClean="0">
                <a:latin typeface="+mn-lt"/>
              </a:rPr>
            </a:br>
            <a:r>
              <a:rPr lang="en-US" sz="1100" dirty="0" smtClean="0">
                <a:latin typeface="+mn-lt"/>
              </a:rPr>
              <a:t>functionality</a:t>
            </a:r>
            <a:endParaRPr lang="en-US" sz="1100" dirty="0">
              <a:latin typeface="+mn-lt"/>
            </a:endParaRPr>
          </a:p>
        </p:txBody>
      </p:sp>
      <p:sp>
        <p:nvSpPr>
          <p:cNvPr id="21" name="TextBox 20"/>
          <p:cNvSpPr txBox="1"/>
          <p:nvPr/>
        </p:nvSpPr>
        <p:spPr>
          <a:xfrm>
            <a:off x="3026546" y="4718304"/>
            <a:ext cx="1101584" cy="769441"/>
          </a:xfrm>
          <a:prstGeom prst="rect">
            <a:avLst/>
          </a:prstGeom>
          <a:noFill/>
        </p:spPr>
        <p:txBody>
          <a:bodyPr wrap="none" rtlCol="0">
            <a:spAutoFit/>
          </a:bodyPr>
          <a:lstStyle/>
          <a:p>
            <a:pPr algn="ctr"/>
            <a:r>
              <a:rPr lang="en-US" sz="1100" dirty="0" smtClean="0">
                <a:latin typeface="+mn-lt"/>
              </a:rPr>
              <a:t>Review and </a:t>
            </a:r>
            <a:br>
              <a:rPr lang="en-US" sz="1100" dirty="0" smtClean="0">
                <a:latin typeface="+mn-lt"/>
              </a:rPr>
            </a:br>
            <a:r>
              <a:rPr lang="en-US" sz="1100" dirty="0" smtClean="0">
                <a:latin typeface="+mn-lt"/>
              </a:rPr>
              <a:t>static analysis </a:t>
            </a:r>
            <a:br>
              <a:rPr lang="en-US" sz="1100" dirty="0" smtClean="0">
                <a:latin typeface="+mn-lt"/>
              </a:rPr>
            </a:br>
            <a:r>
              <a:rPr lang="en-US" sz="1100" dirty="0" smtClean="0">
                <a:latin typeface="+mn-lt"/>
              </a:rPr>
              <a:t>at the </a:t>
            </a:r>
            <a:br>
              <a:rPr lang="en-US" sz="1100" dirty="0" smtClean="0">
                <a:latin typeface="+mn-lt"/>
              </a:rPr>
            </a:br>
            <a:r>
              <a:rPr lang="en-US" sz="1100" dirty="0" smtClean="0">
                <a:latin typeface="+mn-lt"/>
              </a:rPr>
              <a:t>model level</a:t>
            </a:r>
            <a:endParaRPr lang="en-US" sz="1100" dirty="0">
              <a:latin typeface="+mn-lt"/>
            </a:endParaRPr>
          </a:p>
        </p:txBody>
      </p:sp>
      <p:grpSp>
        <p:nvGrpSpPr>
          <p:cNvPr id="13" name="Group 21"/>
          <p:cNvGrpSpPr/>
          <p:nvPr/>
        </p:nvGrpSpPr>
        <p:grpSpPr>
          <a:xfrm>
            <a:off x="853440" y="3822192"/>
            <a:ext cx="1487424" cy="2785872"/>
            <a:chOff x="2499360" y="3364992"/>
            <a:chExt cx="2017776" cy="2237232"/>
          </a:xfrm>
        </p:grpSpPr>
        <p:sp>
          <p:nvSpPr>
            <p:cNvPr id="23" name="Arc 22"/>
            <p:cNvSpPr/>
            <p:nvPr/>
          </p:nvSpPr>
          <p:spPr bwMode="auto">
            <a:xfrm>
              <a:off x="2499360" y="3364992"/>
              <a:ext cx="1980109" cy="2225640"/>
            </a:xfrm>
            <a:prstGeom prst="arc">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4" name="Arc 23"/>
            <p:cNvSpPr/>
            <p:nvPr/>
          </p:nvSpPr>
          <p:spPr bwMode="auto">
            <a:xfrm flipH="1">
              <a:off x="2537027" y="3376584"/>
              <a:ext cx="1980109" cy="2225640"/>
            </a:xfrm>
            <a:prstGeom prst="arc">
              <a:avLst/>
            </a:prstGeom>
            <a:noFill/>
            <a:ln w="9525" cap="flat" cmpd="sng" algn="ctr">
              <a:solidFill>
                <a:schemeClr val="tx1"/>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5" name="TextBox 24"/>
          <p:cNvSpPr txBox="1"/>
          <p:nvPr/>
        </p:nvSpPr>
        <p:spPr>
          <a:xfrm>
            <a:off x="736525" y="3419856"/>
            <a:ext cx="1742786" cy="430887"/>
          </a:xfrm>
          <a:prstGeom prst="rect">
            <a:avLst/>
          </a:prstGeom>
          <a:noFill/>
        </p:spPr>
        <p:txBody>
          <a:bodyPr wrap="none" rtlCol="0">
            <a:spAutoFit/>
          </a:bodyPr>
          <a:lstStyle/>
          <a:p>
            <a:pPr algn="ctr"/>
            <a:r>
              <a:rPr lang="en-US" sz="1100" dirty="0" smtClean="0">
                <a:latin typeface="+mn-lt"/>
              </a:rPr>
              <a:t>Module and integration</a:t>
            </a:r>
            <a:br>
              <a:rPr lang="en-US" sz="1100" dirty="0" smtClean="0">
                <a:latin typeface="+mn-lt"/>
              </a:rPr>
            </a:br>
            <a:r>
              <a:rPr lang="en-US" sz="1100" dirty="0" smtClean="0">
                <a:latin typeface="+mn-lt"/>
              </a:rPr>
              <a:t>testing at the model level</a:t>
            </a:r>
            <a:endParaRPr lang="en-US" sz="1100" dirty="0">
              <a:latin typeface="+mn-lt"/>
            </a:endParaRPr>
          </a:p>
        </p:txBody>
      </p:sp>
      <p:cxnSp>
        <p:nvCxnSpPr>
          <p:cNvPr id="27" name="Straight Connector 26"/>
          <p:cNvCxnSpPr/>
          <p:nvPr/>
        </p:nvCxnSpPr>
        <p:spPr bwMode="auto">
          <a:xfrm rot="5400000">
            <a:off x="883920" y="4492752"/>
            <a:ext cx="30845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Arrow Connector 28"/>
          <p:cNvCxnSpPr/>
          <p:nvPr/>
        </p:nvCxnSpPr>
        <p:spPr bwMode="auto">
          <a:xfrm flipV="1">
            <a:off x="2548128" y="3048000"/>
            <a:ext cx="5181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TextBox 29"/>
          <p:cNvSpPr txBox="1"/>
          <p:nvPr/>
        </p:nvSpPr>
        <p:spPr>
          <a:xfrm>
            <a:off x="4559808" y="2804160"/>
            <a:ext cx="652743" cy="246221"/>
          </a:xfrm>
          <a:prstGeom prst="rect">
            <a:avLst/>
          </a:prstGeom>
          <a:noFill/>
        </p:spPr>
        <p:txBody>
          <a:bodyPr wrap="none" rtlCol="0">
            <a:spAutoFit/>
          </a:bodyPr>
          <a:lstStyle/>
          <a:p>
            <a:r>
              <a:rPr lang="en-US" dirty="0" smtClean="0">
                <a:latin typeface="+mn-lt"/>
              </a:rPr>
              <a:t>Supplier</a:t>
            </a:r>
            <a:endParaRPr lang="en-US" dirty="0">
              <a:latin typeface="+mn-lt"/>
            </a:endParaRPr>
          </a:p>
        </p:txBody>
      </p:sp>
      <p:cxnSp>
        <p:nvCxnSpPr>
          <p:cNvPr id="31" name="Straight Arrow Connector 30"/>
          <p:cNvCxnSpPr/>
          <p:nvPr/>
        </p:nvCxnSpPr>
        <p:spPr bwMode="auto">
          <a:xfrm flipV="1">
            <a:off x="445008" y="3041904"/>
            <a:ext cx="1828800" cy="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32" name="TextBox 31"/>
          <p:cNvSpPr txBox="1"/>
          <p:nvPr/>
        </p:nvSpPr>
        <p:spPr>
          <a:xfrm>
            <a:off x="1139952" y="2798064"/>
            <a:ext cx="476412" cy="246221"/>
          </a:xfrm>
          <a:prstGeom prst="rect">
            <a:avLst/>
          </a:prstGeom>
          <a:noFill/>
        </p:spPr>
        <p:txBody>
          <a:bodyPr wrap="none" rtlCol="0">
            <a:spAutoFit/>
          </a:bodyPr>
          <a:lstStyle/>
          <a:p>
            <a:r>
              <a:rPr lang="en-US" dirty="0" smtClean="0">
                <a:latin typeface="+mn-lt"/>
              </a:rPr>
              <a:t>OEM</a:t>
            </a:r>
            <a:endParaRPr lang="en-US" dirty="0">
              <a:latin typeface="+mn-lt"/>
            </a:endParaRPr>
          </a:p>
        </p:txBody>
      </p:sp>
      <p:sp>
        <p:nvSpPr>
          <p:cNvPr id="33" name="Rectangle 32"/>
          <p:cNvSpPr/>
          <p:nvPr/>
        </p:nvSpPr>
        <p:spPr>
          <a:xfrm>
            <a:off x="335280" y="2046321"/>
            <a:ext cx="8223504" cy="400110"/>
          </a:xfrm>
          <a:prstGeom prst="rect">
            <a:avLst/>
          </a:prstGeom>
        </p:spPr>
        <p:txBody>
          <a:bodyPr wrap="square">
            <a:spAutoFit/>
          </a:bodyPr>
          <a:lstStyle/>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Distributed development may lead to workflow modifications</a:t>
            </a:r>
          </a:p>
        </p:txBody>
      </p:sp>
    </p:spTree>
    <p:extLst>
      <p:ext uri="{BB962C8B-B14F-4D97-AF65-F5344CB8AC3E}">
        <p14:creationId xmlns:p14="http://schemas.microsoft.com/office/powerpoint/2010/main" xmlns="" val="58532925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55169" y="2049139"/>
          <a:ext cx="7859486" cy="3597451"/>
        </p:xfrm>
        <a:graphic>
          <a:graphicData uri="http://schemas.openxmlformats.org/drawingml/2006/table">
            <a:tbl>
              <a:tblPr/>
              <a:tblGrid>
                <a:gridCol w="230167"/>
                <a:gridCol w="1152319"/>
                <a:gridCol w="1785259"/>
                <a:gridCol w="859969"/>
                <a:gridCol w="1020970"/>
                <a:gridCol w="1405401"/>
                <a:gridCol w="1405401"/>
              </a:tblGrid>
              <a:tr h="921921">
                <a:tc gridSpan="2">
                  <a:txBody>
                    <a:bodyPr/>
                    <a:lstStyle/>
                    <a:p>
                      <a:pPr marL="0" marR="0">
                        <a:lnSpc>
                          <a:spcPct val="115000"/>
                        </a:lnSpc>
                        <a:spcBef>
                          <a:spcPts val="0"/>
                        </a:spcBef>
                        <a:spcAft>
                          <a:spcPts val="0"/>
                        </a:spcAft>
                      </a:pPr>
                      <a:r>
                        <a:rPr lang="en-US" sz="1000" b="1" dirty="0">
                          <a:solidFill>
                            <a:srgbClr val="000000"/>
                          </a:solidFill>
                          <a:latin typeface="PKJIF G+ Futura"/>
                          <a:ea typeface="Times New Roman"/>
                          <a:cs typeface="PKJIF G+ Futura"/>
                        </a:rPr>
                        <a:t>Technique / Measure</a:t>
                      </a:r>
                      <a:endParaRPr lang="en-US" sz="1000" dirty="0">
                        <a:solidFill>
                          <a:srgbClr val="000000"/>
                        </a:solidFill>
                        <a:latin typeface="FMBPN B+ Futura"/>
                        <a:ea typeface="Times New Roman"/>
                        <a:cs typeface="FMBPN B+ Futura"/>
                      </a:endParaRPr>
                    </a:p>
                  </a:txBody>
                  <a:tcPr marL="56492" marR="56492"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hMerge="1">
                  <a:txBody>
                    <a:bodyPr/>
                    <a:lstStyle/>
                    <a:p>
                      <a:endParaRPr lang="en-US"/>
                    </a:p>
                  </a:txBody>
                  <a:tcPr/>
                </a:tc>
                <a:tc>
                  <a:txBody>
                    <a:bodyPr/>
                    <a:lstStyle/>
                    <a:p>
                      <a:pPr marL="0" marR="0">
                        <a:lnSpc>
                          <a:spcPct val="115000"/>
                        </a:lnSpc>
                        <a:spcBef>
                          <a:spcPts val="0"/>
                        </a:spcBef>
                        <a:spcAft>
                          <a:spcPts val="0"/>
                        </a:spcAft>
                      </a:pPr>
                      <a:r>
                        <a:rPr lang="en-US" sz="1000" b="1">
                          <a:solidFill>
                            <a:srgbClr val="000000"/>
                          </a:solidFill>
                          <a:latin typeface="PKJIF G+ Futura"/>
                          <a:ea typeface="Times New Roman"/>
                          <a:cs typeface="PKJIF G+ Futura"/>
                        </a:rPr>
                        <a:t>Associated</a:t>
                      </a:r>
                      <a:br>
                        <a:rPr lang="en-US" sz="1000" b="1">
                          <a:solidFill>
                            <a:srgbClr val="000000"/>
                          </a:solidFill>
                          <a:latin typeface="PKJIF G+ Futura"/>
                          <a:ea typeface="Times New Roman"/>
                          <a:cs typeface="PKJIF G+ Futura"/>
                        </a:rPr>
                      </a:br>
                      <a:r>
                        <a:rPr lang="en-US" sz="1000" b="1">
                          <a:solidFill>
                            <a:srgbClr val="000000"/>
                          </a:solidFill>
                          <a:latin typeface="PKJIF G+ Futura"/>
                          <a:ea typeface="Times New Roman"/>
                          <a:cs typeface="PKJIF G+ Futura"/>
                        </a:rPr>
                        <a:t>Requirements</a:t>
                      </a:r>
                      <a:r>
                        <a:rPr lang="en-US" sz="1000">
                          <a:solidFill>
                            <a:srgbClr val="000000"/>
                          </a:solidFill>
                          <a:latin typeface="FMBPN B+ Futura"/>
                          <a:ea typeface="Times New Roman"/>
                          <a:cs typeface="FMBPN B+ Futura"/>
                        </a:rPr>
                        <a:t> </a:t>
                      </a: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a:txBody>
                    <a:bodyPr/>
                    <a:lstStyle/>
                    <a:p>
                      <a:pPr marL="0" marR="0">
                        <a:lnSpc>
                          <a:spcPct val="115000"/>
                        </a:lnSpc>
                        <a:spcBef>
                          <a:spcPts val="0"/>
                        </a:spcBef>
                        <a:spcAft>
                          <a:spcPts val="0"/>
                        </a:spcAft>
                      </a:pPr>
                      <a:r>
                        <a:rPr lang="en-US" sz="1000" b="1" dirty="0">
                          <a:solidFill>
                            <a:srgbClr val="000000"/>
                          </a:solidFill>
                          <a:latin typeface="PKJIF G+ Futura"/>
                          <a:ea typeface="Times New Roman"/>
                          <a:cs typeface="PKJIF G+ Futura"/>
                        </a:rPr>
                        <a:t>Used /</a:t>
                      </a:r>
                      <a:br>
                        <a:rPr lang="en-US" sz="1000" b="1" dirty="0">
                          <a:solidFill>
                            <a:srgbClr val="000000"/>
                          </a:solidFill>
                          <a:latin typeface="PKJIF G+ Futura"/>
                          <a:ea typeface="Times New Roman"/>
                          <a:cs typeface="PKJIF G+ Futura"/>
                        </a:rPr>
                      </a:br>
                      <a:r>
                        <a:rPr lang="en-US" sz="1000" b="1" dirty="0">
                          <a:solidFill>
                            <a:srgbClr val="000000"/>
                          </a:solidFill>
                          <a:latin typeface="PKJIF G+ Futura"/>
                          <a:ea typeface="Times New Roman"/>
                          <a:cs typeface="PKJIF G+ Futura"/>
                        </a:rPr>
                        <a:t>Used to a limited degree / Not used </a:t>
                      </a:r>
                      <a:endParaRPr lang="en-US" sz="1000" dirty="0">
                        <a:solidFill>
                          <a:srgbClr val="000000"/>
                        </a:solidFill>
                        <a:latin typeface="FMBPN B+ Futura"/>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a:txBody>
                    <a:bodyPr/>
                    <a:lstStyle/>
                    <a:p>
                      <a:pPr marL="0" marR="0">
                        <a:lnSpc>
                          <a:spcPct val="115000"/>
                        </a:lnSpc>
                        <a:spcBef>
                          <a:spcPts val="0"/>
                        </a:spcBef>
                        <a:spcAft>
                          <a:spcPts val="0"/>
                        </a:spcAft>
                      </a:pPr>
                      <a:r>
                        <a:rPr lang="en-US" sz="1000" b="1" dirty="0">
                          <a:solidFill>
                            <a:srgbClr val="000000"/>
                          </a:solidFill>
                          <a:latin typeface="PKJIF G+ Futura"/>
                          <a:ea typeface="Times New Roman"/>
                          <a:cs typeface="PKJIF G+ Futura"/>
                        </a:rPr>
                        <a:t>Interpretation in this application, </a:t>
                      </a:r>
                      <a:br>
                        <a:rPr lang="en-US" sz="1000" b="1" dirty="0">
                          <a:solidFill>
                            <a:srgbClr val="000000"/>
                          </a:solidFill>
                          <a:latin typeface="PKJIF G+ Futura"/>
                          <a:ea typeface="Times New Roman"/>
                          <a:cs typeface="PKJIF G+ Futura"/>
                        </a:rPr>
                      </a:br>
                      <a:r>
                        <a:rPr lang="en-US" sz="1000" b="1" dirty="0">
                          <a:solidFill>
                            <a:srgbClr val="000000"/>
                          </a:solidFill>
                          <a:latin typeface="PKJIF G+ Futura"/>
                          <a:ea typeface="Times New Roman"/>
                          <a:cs typeface="PKJIF G+ Futura"/>
                        </a:rPr>
                        <a:t>Evidence</a:t>
                      </a:r>
                      <a:r>
                        <a:rPr lang="en-US" sz="1000" b="1" dirty="0">
                          <a:solidFill>
                            <a:srgbClr val="000000"/>
                          </a:solidFill>
                          <a:latin typeface="FMBPN B+ Futura"/>
                          <a:ea typeface="Times New Roman"/>
                          <a:cs typeface="FMBPN B+ Futura"/>
                        </a:rPr>
                        <a:t> </a:t>
                      </a: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a:txBody>
                    <a:bodyPr/>
                    <a:lstStyle/>
                    <a:p>
                      <a:pPr marL="0" marR="0">
                        <a:lnSpc>
                          <a:spcPct val="115000"/>
                        </a:lnSpc>
                        <a:spcBef>
                          <a:spcPts val="0"/>
                        </a:spcBef>
                        <a:spcAft>
                          <a:spcPts val="0"/>
                        </a:spcAft>
                      </a:pPr>
                      <a:r>
                        <a:rPr lang="en-US" sz="1000" b="1" dirty="0" smtClean="0">
                          <a:solidFill>
                            <a:srgbClr val="000000"/>
                          </a:solidFill>
                          <a:latin typeface="FMBPN B+ Futura"/>
                          <a:ea typeface="Times New Roman"/>
                          <a:cs typeface="FMBPN B+ Futura"/>
                        </a:rPr>
                        <a:t>OEM</a:t>
                      </a:r>
                    </a:p>
                    <a:p>
                      <a:pPr marL="0" marR="0">
                        <a:lnSpc>
                          <a:spcPct val="115000"/>
                        </a:lnSpc>
                        <a:spcBef>
                          <a:spcPts val="0"/>
                        </a:spcBef>
                        <a:spcAft>
                          <a:spcPts val="0"/>
                        </a:spcAft>
                      </a:pPr>
                      <a:endParaRPr lang="en-US" sz="1000" b="1" dirty="0" smtClean="0">
                        <a:solidFill>
                          <a:srgbClr val="000000"/>
                        </a:solidFill>
                        <a:latin typeface="FMBPN B+ Futura"/>
                        <a:ea typeface="Times New Roman"/>
                        <a:cs typeface="FMBPN B+ Futura"/>
                      </a:endParaRPr>
                    </a:p>
                    <a:p>
                      <a:pPr marL="0" marR="0">
                        <a:lnSpc>
                          <a:spcPct val="115000"/>
                        </a:lnSpc>
                        <a:spcBef>
                          <a:spcPts val="0"/>
                        </a:spcBef>
                        <a:spcAft>
                          <a:spcPts val="0"/>
                        </a:spcAft>
                      </a:pPr>
                      <a:r>
                        <a:rPr lang="en-US" sz="1000" b="1" u="sng" dirty="0" smtClean="0">
                          <a:solidFill>
                            <a:srgbClr val="000000"/>
                          </a:solidFill>
                          <a:latin typeface="FMBPN B+ Futura"/>
                          <a:ea typeface="Times New Roman"/>
                          <a:cs typeface="FMBPN B+ Futura"/>
                        </a:rPr>
                        <a:t>R</a:t>
                      </a:r>
                      <a:r>
                        <a:rPr lang="en-US" sz="1000" b="1" dirty="0" smtClean="0">
                          <a:solidFill>
                            <a:srgbClr val="000000"/>
                          </a:solidFill>
                          <a:latin typeface="FMBPN B+ Futura"/>
                          <a:ea typeface="Times New Roman"/>
                          <a:cs typeface="FMBPN B+ Futura"/>
                        </a:rPr>
                        <a:t>esponsible</a:t>
                      </a:r>
                    </a:p>
                    <a:p>
                      <a:pPr marL="0" marR="0">
                        <a:lnSpc>
                          <a:spcPct val="115000"/>
                        </a:lnSpc>
                        <a:spcBef>
                          <a:spcPts val="0"/>
                        </a:spcBef>
                        <a:spcAft>
                          <a:spcPts val="0"/>
                        </a:spcAft>
                      </a:pPr>
                      <a:r>
                        <a:rPr lang="en-US" sz="1000" b="1" u="sng" dirty="0" smtClean="0">
                          <a:solidFill>
                            <a:srgbClr val="000000"/>
                          </a:solidFill>
                          <a:latin typeface="FMBPN B+ Futura"/>
                          <a:ea typeface="Times New Roman"/>
                          <a:cs typeface="FMBPN B+ Futura"/>
                        </a:rPr>
                        <a:t>A</a:t>
                      </a:r>
                      <a:r>
                        <a:rPr lang="en-US" sz="1000" b="1" dirty="0" smtClean="0">
                          <a:solidFill>
                            <a:srgbClr val="000000"/>
                          </a:solidFill>
                          <a:latin typeface="FMBPN B+ Futura"/>
                          <a:ea typeface="Times New Roman"/>
                          <a:cs typeface="FMBPN B+ Futura"/>
                        </a:rPr>
                        <a:t>ccountable</a:t>
                      </a:r>
                    </a:p>
                    <a:p>
                      <a:pPr marL="0" marR="0">
                        <a:lnSpc>
                          <a:spcPct val="115000"/>
                        </a:lnSpc>
                        <a:spcBef>
                          <a:spcPts val="0"/>
                        </a:spcBef>
                        <a:spcAft>
                          <a:spcPts val="0"/>
                        </a:spcAft>
                      </a:pPr>
                      <a:r>
                        <a:rPr lang="en-US" sz="1000" b="1" u="sng" dirty="0" smtClean="0">
                          <a:solidFill>
                            <a:srgbClr val="000000"/>
                          </a:solidFill>
                          <a:latin typeface="FMBPN B+ Futura"/>
                          <a:ea typeface="Times New Roman"/>
                          <a:cs typeface="FMBPN B+ Futura"/>
                        </a:rPr>
                        <a:t>C</a:t>
                      </a:r>
                      <a:r>
                        <a:rPr lang="en-US" sz="1000" b="1" dirty="0" smtClean="0">
                          <a:solidFill>
                            <a:srgbClr val="000000"/>
                          </a:solidFill>
                          <a:latin typeface="FMBPN B+ Futura"/>
                          <a:ea typeface="Times New Roman"/>
                          <a:cs typeface="FMBPN B+ Futura"/>
                        </a:rPr>
                        <a:t>onsulting </a:t>
                      </a:r>
                    </a:p>
                    <a:p>
                      <a:pPr marL="0" marR="0">
                        <a:lnSpc>
                          <a:spcPct val="115000"/>
                        </a:lnSpc>
                        <a:spcBef>
                          <a:spcPts val="0"/>
                        </a:spcBef>
                        <a:spcAft>
                          <a:spcPts val="0"/>
                        </a:spcAft>
                      </a:pPr>
                      <a:r>
                        <a:rPr lang="en-US" sz="1000" b="1" u="sng" dirty="0" smtClean="0">
                          <a:solidFill>
                            <a:srgbClr val="000000"/>
                          </a:solidFill>
                          <a:latin typeface="FMBPN B+ Futura"/>
                          <a:ea typeface="Times New Roman"/>
                          <a:cs typeface="FMBPN B+ Futura"/>
                        </a:rPr>
                        <a:t>I</a:t>
                      </a:r>
                      <a:r>
                        <a:rPr lang="en-US" sz="1000" b="1" dirty="0" smtClean="0">
                          <a:solidFill>
                            <a:srgbClr val="000000"/>
                          </a:solidFill>
                          <a:latin typeface="FMBPN B+ Futura"/>
                          <a:ea typeface="Times New Roman"/>
                          <a:cs typeface="FMBPN B+ Futura"/>
                        </a:rPr>
                        <a:t>nformed</a:t>
                      </a:r>
                      <a:endParaRPr lang="en-US" sz="1000" b="1" dirty="0">
                        <a:solidFill>
                          <a:srgbClr val="000000"/>
                        </a:solidFill>
                        <a:latin typeface="FMBPN B+ Futura"/>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a:txBody>
                    <a:bodyPr/>
                    <a:lstStyle/>
                    <a:p>
                      <a:pPr marL="0" marR="0">
                        <a:lnSpc>
                          <a:spcPct val="115000"/>
                        </a:lnSpc>
                        <a:spcBef>
                          <a:spcPts val="0"/>
                        </a:spcBef>
                        <a:spcAft>
                          <a:spcPts val="0"/>
                        </a:spcAft>
                      </a:pPr>
                      <a:r>
                        <a:rPr lang="en-US" sz="1000" b="1" dirty="0" smtClean="0">
                          <a:solidFill>
                            <a:srgbClr val="000000"/>
                          </a:solidFill>
                          <a:latin typeface="FMBPN B+ Futura"/>
                          <a:ea typeface="Times New Roman"/>
                          <a:cs typeface="FMBPN B+ Futura"/>
                        </a:rPr>
                        <a:t>Supplier</a:t>
                      </a:r>
                    </a:p>
                    <a:p>
                      <a:pPr marL="0" marR="0">
                        <a:lnSpc>
                          <a:spcPct val="115000"/>
                        </a:lnSpc>
                        <a:spcBef>
                          <a:spcPts val="0"/>
                        </a:spcBef>
                        <a:spcAft>
                          <a:spcPts val="0"/>
                        </a:spcAft>
                      </a:pPr>
                      <a:endParaRPr lang="en-US" sz="1000" b="1" dirty="0" smtClean="0">
                        <a:solidFill>
                          <a:srgbClr val="000000"/>
                        </a:solidFill>
                        <a:latin typeface="FMBPN B+ Futura"/>
                        <a:ea typeface="Times New Roman"/>
                        <a:cs typeface="FMBPN B+ Futura"/>
                      </a:endParaRPr>
                    </a:p>
                    <a:p>
                      <a:pPr marL="0" marR="0">
                        <a:lnSpc>
                          <a:spcPct val="115000"/>
                        </a:lnSpc>
                        <a:spcBef>
                          <a:spcPts val="0"/>
                        </a:spcBef>
                        <a:spcAft>
                          <a:spcPts val="0"/>
                        </a:spcAft>
                      </a:pPr>
                      <a:r>
                        <a:rPr lang="en-US" sz="1000" b="1" dirty="0" smtClean="0">
                          <a:solidFill>
                            <a:srgbClr val="000000"/>
                          </a:solidFill>
                          <a:latin typeface="FMBPN B+ Futura"/>
                          <a:ea typeface="Times New Roman"/>
                          <a:cs typeface="FMBPN B+ Futura"/>
                        </a:rPr>
                        <a:t>R/C/A/I</a:t>
                      </a:r>
                      <a:endParaRPr lang="en-US" sz="1000" b="1" dirty="0">
                        <a:solidFill>
                          <a:srgbClr val="000000"/>
                        </a:solidFill>
                        <a:latin typeface="FMBPN B+ Futura"/>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r>
              <a:tr h="644017">
                <a:tc>
                  <a:txBody>
                    <a:bodyPr/>
                    <a:lstStyle/>
                    <a:p>
                      <a:pPr marL="0" marR="0">
                        <a:lnSpc>
                          <a:spcPct val="115000"/>
                        </a:lnSpc>
                        <a:spcBef>
                          <a:spcPts val="0"/>
                        </a:spcBef>
                        <a:spcAft>
                          <a:spcPts val="0"/>
                        </a:spcAft>
                      </a:pPr>
                      <a:r>
                        <a:rPr lang="en-US" sz="800" dirty="0">
                          <a:solidFill>
                            <a:srgbClr val="000000"/>
                          </a:solidFill>
                          <a:latin typeface="+mn-lt"/>
                          <a:ea typeface="Times New Roman"/>
                          <a:cs typeface="FMBPN B+ Futura"/>
                        </a:rPr>
                        <a:t>1</a:t>
                      </a:r>
                      <a:endParaRPr lang="en-US" sz="1000" dirty="0">
                        <a:solidFill>
                          <a:srgbClr val="000000"/>
                        </a:solidFill>
                        <a:latin typeface="+mn-lt"/>
                        <a:ea typeface="Times New Roman"/>
                        <a:cs typeface="FMBPN B+ Futura"/>
                      </a:endParaRPr>
                    </a:p>
                  </a:txBody>
                  <a:tcPr marL="56492" marR="56492"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0" marR="0">
                        <a:lnSpc>
                          <a:spcPct val="115000"/>
                        </a:lnSpc>
                        <a:spcBef>
                          <a:spcPts val="0"/>
                        </a:spcBef>
                        <a:spcAft>
                          <a:spcPts val="0"/>
                        </a:spcAft>
                      </a:pPr>
                      <a:r>
                        <a:rPr lang="en-US" sz="800" dirty="0">
                          <a:solidFill>
                            <a:srgbClr val="000000"/>
                          </a:solidFill>
                          <a:latin typeface="+mn-lt"/>
                          <a:ea typeface="Times New Roman"/>
                          <a:cs typeface="FMBPN B+ Futura"/>
                        </a:rPr>
                        <a:t>Model review </a:t>
                      </a:r>
                      <a:br>
                        <a:rPr lang="en-US" sz="800" dirty="0">
                          <a:solidFill>
                            <a:srgbClr val="000000"/>
                          </a:solidFill>
                          <a:latin typeface="+mn-lt"/>
                          <a:ea typeface="Times New Roman"/>
                          <a:cs typeface="FMBPN B+ Futura"/>
                        </a:rPr>
                      </a:br>
                      <a:endParaRPr lang="en-US" sz="1000" dirty="0">
                        <a:solidFill>
                          <a:srgbClr val="000000"/>
                        </a:solidFill>
                        <a:latin typeface="+mn-lt"/>
                        <a:ea typeface="Times New Roman"/>
                        <a:cs typeface="FMBPN B+ Futura"/>
                      </a:endParaRPr>
                    </a:p>
                    <a:p>
                      <a:pPr marL="0" marR="0">
                        <a:lnSpc>
                          <a:spcPct val="115000"/>
                        </a:lnSpc>
                        <a:spcBef>
                          <a:spcPts val="0"/>
                        </a:spcBef>
                        <a:spcAft>
                          <a:spcPts val="0"/>
                        </a:spcAft>
                      </a:pPr>
                      <a:r>
                        <a:rPr lang="en-US" sz="800" dirty="0">
                          <a:solidFill>
                            <a:srgbClr val="000000"/>
                          </a:solidFill>
                          <a:latin typeface="+mn-lt"/>
                          <a:ea typeface="Times New Roman"/>
                          <a:cs typeface="FMBPN B+ Futura"/>
                        </a:rPr>
                        <a:t>(See “Reviews and Static Analyses at the Model Level”)</a:t>
                      </a:r>
                      <a:endParaRPr lang="en-US" sz="10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lvl="0" indent="-91440">
                        <a:lnSpc>
                          <a:spcPct val="115000"/>
                        </a:lnSpc>
                        <a:spcBef>
                          <a:spcPts val="0"/>
                        </a:spcBef>
                        <a:spcAft>
                          <a:spcPts val="0"/>
                        </a:spcAft>
                        <a:buFont typeface="Symbol"/>
                        <a:buChar char=""/>
                      </a:pPr>
                      <a:r>
                        <a:rPr lang="en-US" sz="800" dirty="0" smtClean="0">
                          <a:solidFill>
                            <a:srgbClr val="000000"/>
                          </a:solidFill>
                          <a:latin typeface="+mn-lt"/>
                          <a:ea typeface="Times New Roman"/>
                          <a:cs typeface="FMBPN B+ Futura"/>
                        </a:rPr>
                        <a:t>Inclusion </a:t>
                      </a:r>
                      <a:r>
                        <a:rPr lang="en-US" sz="800" dirty="0">
                          <a:solidFill>
                            <a:srgbClr val="000000"/>
                          </a:solidFill>
                          <a:latin typeface="+mn-lt"/>
                          <a:ea typeface="Times New Roman"/>
                          <a:cs typeface="FMBPN B+ Futura"/>
                        </a:rPr>
                        <a:t>of all model components</a:t>
                      </a:r>
                      <a:endParaRPr lang="en-US" sz="10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r>
              <a:tr h="1122230">
                <a:tc>
                  <a:txBody>
                    <a:bodyPr/>
                    <a:lstStyle/>
                    <a:p>
                      <a:pPr marL="0" marR="0">
                        <a:lnSpc>
                          <a:spcPct val="115000"/>
                        </a:lnSpc>
                        <a:spcBef>
                          <a:spcPts val="0"/>
                        </a:spcBef>
                        <a:spcAft>
                          <a:spcPts val="0"/>
                        </a:spcAft>
                      </a:pPr>
                      <a:r>
                        <a:rPr lang="en-US" sz="800">
                          <a:solidFill>
                            <a:srgbClr val="000000"/>
                          </a:solidFill>
                          <a:latin typeface="+mn-lt"/>
                          <a:ea typeface="Times New Roman"/>
                          <a:cs typeface="FMBPN B+ Futura"/>
                        </a:rPr>
                        <a:t>2</a:t>
                      </a:r>
                      <a:endParaRPr lang="en-US" sz="1000">
                        <a:solidFill>
                          <a:srgbClr val="000000"/>
                        </a:solidFill>
                        <a:latin typeface="+mn-lt"/>
                        <a:ea typeface="Times New Roman"/>
                        <a:cs typeface="FMBPN B+ Futura"/>
                      </a:endParaRPr>
                    </a:p>
                  </a:txBody>
                  <a:tcPr marL="56492" marR="56492"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0" marR="0">
                        <a:lnSpc>
                          <a:spcPct val="115000"/>
                        </a:lnSpc>
                        <a:spcBef>
                          <a:spcPts val="0"/>
                        </a:spcBef>
                        <a:spcAft>
                          <a:spcPts val="0"/>
                        </a:spcAft>
                      </a:pPr>
                      <a:r>
                        <a:rPr lang="en-US" sz="800">
                          <a:solidFill>
                            <a:srgbClr val="000000"/>
                          </a:solidFill>
                          <a:latin typeface="+mn-lt"/>
                          <a:ea typeface="Times New Roman"/>
                          <a:cs typeface="FMBPN B+ Futura"/>
                        </a:rPr>
                        <a:t>Adherence to modeling standard </a:t>
                      </a:r>
                      <a:br>
                        <a:rPr lang="en-US" sz="800">
                          <a:solidFill>
                            <a:srgbClr val="000000"/>
                          </a:solidFill>
                          <a:latin typeface="+mn-lt"/>
                          <a:ea typeface="Times New Roman"/>
                          <a:cs typeface="FMBPN B+ Futura"/>
                        </a:rPr>
                      </a:br>
                      <a:endParaRPr lang="en-US" sz="1000">
                        <a:solidFill>
                          <a:srgbClr val="000000"/>
                        </a:solidFill>
                        <a:latin typeface="+mn-lt"/>
                        <a:ea typeface="Times New Roman"/>
                        <a:cs typeface="FMBPN B+ Futura"/>
                      </a:endParaRPr>
                    </a:p>
                    <a:p>
                      <a:pPr marL="0" marR="0">
                        <a:lnSpc>
                          <a:spcPct val="115000"/>
                        </a:lnSpc>
                        <a:spcBef>
                          <a:spcPts val="0"/>
                        </a:spcBef>
                        <a:spcAft>
                          <a:spcPts val="0"/>
                        </a:spcAft>
                      </a:pPr>
                      <a:r>
                        <a:rPr lang="en-US" sz="800">
                          <a:solidFill>
                            <a:srgbClr val="000000"/>
                          </a:solidFill>
                          <a:latin typeface="+mn-lt"/>
                          <a:ea typeface="Times New Roman"/>
                          <a:cs typeface="FMBPN B+ Futura"/>
                        </a:rPr>
                        <a:t>(See “Reviews and Static Analyses at the Model Level”)</a:t>
                      </a:r>
                      <a:endParaRPr lang="en-US" sz="100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lvl="0" indent="-91440">
                        <a:lnSpc>
                          <a:spcPct val="115000"/>
                        </a:lnSpc>
                        <a:spcBef>
                          <a:spcPts val="0"/>
                        </a:spcBef>
                        <a:spcAft>
                          <a:spcPts val="0"/>
                        </a:spcAft>
                        <a:buFont typeface="Symbol"/>
                        <a:buChar char=""/>
                      </a:pPr>
                      <a:r>
                        <a:rPr lang="en-US" sz="800" dirty="0">
                          <a:solidFill>
                            <a:srgbClr val="000000"/>
                          </a:solidFill>
                          <a:latin typeface="+mn-lt"/>
                          <a:ea typeface="Times New Roman"/>
                          <a:cs typeface="FMBPN B+ Futura"/>
                        </a:rPr>
                        <a:t>Designation of a modeling standard </a:t>
                      </a:r>
                      <a:endParaRPr lang="en-US" sz="1000" dirty="0">
                        <a:solidFill>
                          <a:srgbClr val="000000"/>
                        </a:solidFill>
                        <a:latin typeface="+mn-lt"/>
                        <a:ea typeface="Times New Roman"/>
                        <a:cs typeface="FMBPN B+ Futura"/>
                      </a:endParaRPr>
                    </a:p>
                    <a:p>
                      <a:pPr marL="91440" marR="0" lvl="0" indent="-91440">
                        <a:lnSpc>
                          <a:spcPct val="115000"/>
                        </a:lnSpc>
                        <a:spcBef>
                          <a:spcPts val="0"/>
                        </a:spcBef>
                        <a:spcAft>
                          <a:spcPts val="0"/>
                        </a:spcAft>
                        <a:buFont typeface="Symbol"/>
                        <a:buChar char=""/>
                      </a:pPr>
                      <a:r>
                        <a:rPr lang="en-US" sz="800" dirty="0">
                          <a:solidFill>
                            <a:srgbClr val="000000"/>
                          </a:solidFill>
                          <a:latin typeface="+mn-lt"/>
                          <a:ea typeface="Times New Roman"/>
                          <a:cs typeface="FMBPN B+ Futura"/>
                        </a:rPr>
                        <a:t>Review the modeling standard as fit for purpose </a:t>
                      </a:r>
                      <a:endParaRPr lang="en-US" sz="1000" dirty="0">
                        <a:solidFill>
                          <a:srgbClr val="000000"/>
                        </a:solidFill>
                        <a:latin typeface="+mn-lt"/>
                        <a:ea typeface="Times New Roman"/>
                        <a:cs typeface="FMBPN B+ Futura"/>
                      </a:endParaRPr>
                    </a:p>
                    <a:p>
                      <a:pPr marL="91440" marR="0" lvl="0" indent="-91440">
                        <a:lnSpc>
                          <a:spcPct val="115000"/>
                        </a:lnSpc>
                        <a:spcBef>
                          <a:spcPts val="0"/>
                        </a:spcBef>
                        <a:spcAft>
                          <a:spcPts val="0"/>
                        </a:spcAft>
                        <a:buFont typeface="Symbol"/>
                        <a:buChar char=""/>
                      </a:pPr>
                      <a:r>
                        <a:rPr lang="en-US" sz="800" dirty="0">
                          <a:solidFill>
                            <a:srgbClr val="000000"/>
                          </a:solidFill>
                          <a:latin typeface="+mn-lt"/>
                          <a:ea typeface="Times New Roman"/>
                          <a:cs typeface="FMBPN B+ Futura"/>
                        </a:rPr>
                        <a:t>Restriction to modeling constructs suited for production code generation </a:t>
                      </a:r>
                      <a:endParaRPr lang="en-US" sz="1000" dirty="0">
                        <a:solidFill>
                          <a:srgbClr val="000000"/>
                        </a:solidFill>
                        <a:latin typeface="+mn-lt"/>
                        <a:ea typeface="Times New Roman"/>
                        <a:cs typeface="FMBPN B+ Futura"/>
                      </a:endParaRPr>
                    </a:p>
                    <a:p>
                      <a:pPr marL="91440" marR="0" lvl="0" indent="-91440">
                        <a:lnSpc>
                          <a:spcPct val="115000"/>
                        </a:lnSpc>
                        <a:spcBef>
                          <a:spcPts val="0"/>
                        </a:spcBef>
                        <a:spcAft>
                          <a:spcPts val="0"/>
                        </a:spcAft>
                        <a:buFont typeface="Symbol"/>
                        <a:buChar char=""/>
                      </a:pPr>
                      <a:r>
                        <a:rPr lang="en-US" sz="800" dirty="0">
                          <a:solidFill>
                            <a:srgbClr val="000000"/>
                          </a:solidFill>
                          <a:latin typeface="+mn-lt"/>
                          <a:ea typeface="Times New Roman"/>
                          <a:cs typeface="FMBPN B+ Futura"/>
                        </a:rPr>
                        <a:t>Evidence for using the modeling standard</a:t>
                      </a:r>
                      <a:endParaRPr lang="en-US" sz="10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r>
              <a:tr h="547927">
                <a:tc>
                  <a:txBody>
                    <a:bodyPr/>
                    <a:lstStyle/>
                    <a:p>
                      <a:pPr marL="0" marR="0">
                        <a:lnSpc>
                          <a:spcPct val="115000"/>
                        </a:lnSpc>
                        <a:spcBef>
                          <a:spcPts val="0"/>
                        </a:spcBef>
                        <a:spcAft>
                          <a:spcPts val="0"/>
                        </a:spcAft>
                      </a:pPr>
                      <a:r>
                        <a:rPr lang="en-US" sz="800" dirty="0">
                          <a:solidFill>
                            <a:srgbClr val="000000"/>
                          </a:solidFill>
                          <a:latin typeface="+mn-lt"/>
                          <a:ea typeface="Times New Roman"/>
                          <a:cs typeface="FMBPN B+ Futura"/>
                        </a:rPr>
                        <a:t>3</a:t>
                      </a:r>
                      <a:endParaRPr lang="en-US" sz="1000" dirty="0">
                        <a:solidFill>
                          <a:srgbClr val="000000"/>
                        </a:solidFill>
                        <a:latin typeface="+mn-lt"/>
                        <a:ea typeface="Times New Roman"/>
                        <a:cs typeface="FMBPN B+ Futura"/>
                      </a:endParaRPr>
                    </a:p>
                  </a:txBody>
                  <a:tcPr marL="56492" marR="56492"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0" marR="0">
                        <a:lnSpc>
                          <a:spcPct val="115000"/>
                        </a:lnSpc>
                        <a:spcBef>
                          <a:spcPts val="0"/>
                        </a:spcBef>
                        <a:spcAft>
                          <a:spcPts val="0"/>
                        </a:spcAft>
                      </a:pPr>
                      <a:r>
                        <a:rPr lang="en-US" sz="800" dirty="0" smtClean="0">
                          <a:solidFill>
                            <a:srgbClr val="000000"/>
                          </a:solidFill>
                          <a:latin typeface="+mn-lt"/>
                          <a:ea typeface="Times New Roman"/>
                          <a:cs typeface="FMBPN B+ Futura"/>
                        </a:rPr>
                        <a:t>…</a:t>
                      </a:r>
                      <a:endParaRPr lang="en-US" sz="10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lvl="0" indent="-91440">
                        <a:lnSpc>
                          <a:spcPct val="115000"/>
                        </a:lnSpc>
                        <a:spcBef>
                          <a:spcPts val="0"/>
                        </a:spcBef>
                        <a:spcAft>
                          <a:spcPts val="0"/>
                        </a:spcAft>
                        <a:buFont typeface="Symbol"/>
                        <a:buChar char=""/>
                      </a:pPr>
                      <a:r>
                        <a:rPr lang="en-US" sz="800" dirty="0" smtClean="0">
                          <a:solidFill>
                            <a:srgbClr val="000000"/>
                          </a:solidFill>
                          <a:latin typeface="+mn-lt"/>
                          <a:ea typeface="Times New Roman"/>
                          <a:cs typeface="FMBPN B+ Futura"/>
                        </a:rPr>
                        <a:t>…</a:t>
                      </a:r>
                      <a:endParaRPr lang="en-US" sz="10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c>
                  <a:txBody>
                    <a:bodyPr/>
                    <a:lstStyle/>
                    <a:p>
                      <a:pPr marL="91440" marR="0" indent="-91440">
                        <a:lnSpc>
                          <a:spcPct val="115000"/>
                        </a:lnSpc>
                        <a:spcBef>
                          <a:spcPts val="0"/>
                        </a:spcBef>
                        <a:spcAft>
                          <a:spcPts val="0"/>
                        </a:spcAft>
                      </a:pPr>
                      <a:endParaRPr lang="en-US" sz="800" dirty="0">
                        <a:solidFill>
                          <a:srgbClr val="000000"/>
                        </a:solidFill>
                        <a:latin typeface="+mn-lt"/>
                        <a:ea typeface="Times New Roman"/>
                        <a:cs typeface="FMBPN B+ Futura"/>
                      </a:endParaRPr>
                    </a:p>
                  </a:txBody>
                  <a:tcPr marL="56492" marR="56492"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F1F1"/>
                    </a:solidFill>
                  </a:tcPr>
                </a:tc>
              </a:tr>
            </a:tbl>
          </a:graphicData>
        </a:graphic>
      </p:graphicFrame>
      <p:sp>
        <p:nvSpPr>
          <p:cNvPr id="5" name="Rectangle 4"/>
          <p:cNvSpPr/>
          <p:nvPr/>
        </p:nvSpPr>
        <p:spPr>
          <a:xfrm>
            <a:off x="381000" y="476672"/>
            <a:ext cx="8033657" cy="1015663"/>
          </a:xfrm>
          <a:prstGeom prst="rect">
            <a:avLst/>
          </a:prstGeom>
        </p:spPr>
        <p:txBody>
          <a:bodyPr wrap="square">
            <a:spAutoFit/>
          </a:bodyPr>
          <a:lstStyle/>
          <a:p>
            <a:pPr>
              <a:defRPr/>
            </a:pPr>
            <a:r>
              <a:rPr lang="en-US" sz="3200" b="1" kern="0" dirty="0" smtClean="0">
                <a:solidFill>
                  <a:srgbClr val="324678"/>
                </a:solidFill>
                <a:latin typeface="Arial" pitchFamily="34" charset="0"/>
              </a:rPr>
              <a:t>ISO 26262 Reference Workflow </a:t>
            </a:r>
            <a:r>
              <a:rPr lang="en-US" sz="2800" b="1" kern="0" dirty="0" smtClean="0">
                <a:solidFill>
                  <a:srgbClr val="FF9933"/>
                </a:solidFill>
                <a:latin typeface="Arial" pitchFamily="34" charset="0"/>
              </a:rPr>
              <a:t/>
            </a:r>
            <a:br>
              <a:rPr lang="en-US" sz="2800" b="1" kern="0" dirty="0" smtClean="0">
                <a:solidFill>
                  <a:srgbClr val="FF9933"/>
                </a:solidFill>
                <a:latin typeface="Arial" pitchFamily="34" charset="0"/>
              </a:rPr>
            </a:br>
            <a:r>
              <a:rPr lang="en-US" sz="2800" b="1" kern="0" dirty="0" smtClean="0">
                <a:solidFill>
                  <a:srgbClr val="FF9933"/>
                </a:solidFill>
                <a:latin typeface="Arial" pitchFamily="34" charset="0"/>
              </a:rPr>
              <a:t>Distributed Development – </a:t>
            </a:r>
            <a:r>
              <a:rPr lang="en-US" sz="2800" b="1" kern="0" dirty="0" smtClean="0">
                <a:solidFill>
                  <a:srgbClr val="FF9900"/>
                </a:solidFill>
                <a:latin typeface="Arial" pitchFamily="34" charset="0"/>
              </a:rPr>
              <a:t>Documentation</a:t>
            </a:r>
          </a:p>
        </p:txBody>
      </p:sp>
      <p:sp>
        <p:nvSpPr>
          <p:cNvPr id="7" name="Rectangle 6"/>
          <p:cNvSpPr/>
          <p:nvPr/>
        </p:nvSpPr>
        <p:spPr bwMode="auto">
          <a:xfrm>
            <a:off x="206829" y="5595261"/>
            <a:ext cx="8654142" cy="6313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charset="0"/>
            </a:endParaRPr>
          </a:p>
        </p:txBody>
      </p:sp>
      <p:sp>
        <p:nvSpPr>
          <p:cNvPr id="6" name="Inhaltsplatzhalter 2"/>
          <p:cNvSpPr txBox="1">
            <a:spLocks/>
          </p:cNvSpPr>
          <p:nvPr/>
        </p:nvSpPr>
        <p:spPr>
          <a:xfrm>
            <a:off x="158496" y="5752789"/>
            <a:ext cx="9144000" cy="1129595"/>
          </a:xfrm>
          <a:prstGeom prst="rect">
            <a:avLst/>
          </a:prstGeom>
        </p:spPr>
        <p:txBody>
          <a:bodyPr/>
          <a:lstStyle/>
          <a:p>
            <a:pPr marL="284163" indent="-284163">
              <a:spcBef>
                <a:spcPct val="20000"/>
              </a:spcBef>
              <a:buClr>
                <a:srgbClr val="215383"/>
              </a:buClr>
              <a:buSzPct val="95000"/>
              <a:buFont typeface="Wingdings" pitchFamily="2" charset="2"/>
              <a:buChar char="§"/>
              <a:defRPr/>
            </a:pPr>
            <a:r>
              <a:rPr lang="en-US" sz="1900" kern="0" dirty="0" smtClean="0">
                <a:solidFill>
                  <a:srgbClr val="000000"/>
                </a:solidFill>
                <a:latin typeface="Arial" pitchFamily="34" charset="0"/>
              </a:rPr>
              <a:t>Update Conformance Demonstration Template (CDT) to reflect actual </a:t>
            </a:r>
            <a:br>
              <a:rPr lang="en-US" sz="1900" kern="0" dirty="0" smtClean="0">
                <a:solidFill>
                  <a:srgbClr val="000000"/>
                </a:solidFill>
                <a:latin typeface="Arial" pitchFamily="34" charset="0"/>
              </a:rPr>
            </a:br>
            <a:r>
              <a:rPr lang="en-US" sz="1900" kern="0" dirty="0" smtClean="0">
                <a:solidFill>
                  <a:srgbClr val="000000"/>
                </a:solidFill>
                <a:latin typeface="Arial" pitchFamily="34" charset="0"/>
              </a:rPr>
              <a:t>workflow (if applicable)</a:t>
            </a:r>
          </a:p>
          <a:p>
            <a:pPr marL="284163" indent="-284163">
              <a:spcBef>
                <a:spcPct val="20000"/>
              </a:spcBef>
              <a:buClr>
                <a:srgbClr val="215383"/>
              </a:buClr>
              <a:buSzPct val="95000"/>
              <a:buFont typeface="Wingdings" pitchFamily="2" charset="2"/>
              <a:buChar char="§"/>
              <a:defRPr/>
            </a:pPr>
            <a:r>
              <a:rPr lang="en-US" sz="1900" kern="0" dirty="0" smtClean="0">
                <a:solidFill>
                  <a:srgbClr val="000000"/>
                </a:solidFill>
                <a:latin typeface="Arial" pitchFamily="34" charset="0"/>
              </a:rPr>
              <a:t>Augment CDT with RCAI matrix</a:t>
            </a:r>
          </a:p>
        </p:txBody>
      </p:sp>
      <p:sp>
        <p:nvSpPr>
          <p:cNvPr id="9" name="TextBox 8"/>
          <p:cNvSpPr txBox="1"/>
          <p:nvPr/>
        </p:nvSpPr>
        <p:spPr>
          <a:xfrm>
            <a:off x="7083552" y="3157728"/>
            <a:ext cx="277640" cy="246221"/>
          </a:xfrm>
          <a:prstGeom prst="rect">
            <a:avLst/>
          </a:prstGeom>
          <a:noFill/>
        </p:spPr>
        <p:txBody>
          <a:bodyPr wrap="none" rtlCol="0">
            <a:spAutoFit/>
          </a:bodyPr>
          <a:lstStyle/>
          <a:p>
            <a:pPr>
              <a:buNone/>
            </a:pPr>
            <a:r>
              <a:rPr lang="en-US" b="1" dirty="0" smtClean="0">
                <a:latin typeface="+mn-lt"/>
              </a:rPr>
              <a:t>R</a:t>
            </a:r>
          </a:p>
        </p:txBody>
      </p:sp>
      <p:sp>
        <p:nvSpPr>
          <p:cNvPr id="10" name="TextBox 9"/>
          <p:cNvSpPr txBox="1"/>
          <p:nvPr/>
        </p:nvSpPr>
        <p:spPr>
          <a:xfrm>
            <a:off x="7101840" y="3907536"/>
            <a:ext cx="277640" cy="246221"/>
          </a:xfrm>
          <a:prstGeom prst="rect">
            <a:avLst/>
          </a:prstGeom>
          <a:noFill/>
        </p:spPr>
        <p:txBody>
          <a:bodyPr wrap="none" rtlCol="0">
            <a:spAutoFit/>
          </a:bodyPr>
          <a:lstStyle/>
          <a:p>
            <a:pPr>
              <a:buNone/>
            </a:pPr>
            <a:r>
              <a:rPr lang="en-US" b="1" dirty="0" smtClean="0">
                <a:latin typeface="+mn-lt"/>
              </a:rPr>
              <a:t>R</a:t>
            </a:r>
          </a:p>
        </p:txBody>
      </p:sp>
      <p:sp>
        <p:nvSpPr>
          <p:cNvPr id="11" name="Rounded Rectangle 10"/>
          <p:cNvSpPr/>
          <p:nvPr/>
        </p:nvSpPr>
        <p:spPr bwMode="auto">
          <a:xfrm>
            <a:off x="5486400" y="1828800"/>
            <a:ext cx="3108960" cy="3462528"/>
          </a:xfrm>
          <a:prstGeom prst="roundRect">
            <a:avLst/>
          </a:prstGeom>
          <a:noFill/>
          <a:ln w="19050" cap="flat" cmpd="sng" algn="ctr">
            <a:solidFill>
              <a:srgbClr val="FF99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rgbClr val="215383"/>
              </a:buClr>
              <a:buSzTx/>
              <a:buFont typeface="Wingdings" pitchFamily="2" charset="2"/>
              <a:buChar char="§"/>
              <a:tabLst/>
            </a:pPr>
            <a:endParaRPr kumimoji="0" lang="en-US" sz="1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xmlns="" val="23560535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456" y="548680"/>
            <a:ext cx="8382000" cy="1139825"/>
          </a:xfrm>
        </p:spPr>
        <p:txBody>
          <a:bodyPr/>
          <a:lstStyle/>
          <a:p>
            <a:r>
              <a:rPr lang="de-DE" dirty="0" smtClean="0"/>
              <a:t>High-</a:t>
            </a:r>
            <a:r>
              <a:rPr lang="de-DE" dirty="0" err="1" smtClean="0"/>
              <a:t>Integrity</a:t>
            </a:r>
            <a:r>
              <a:rPr lang="de-DE" dirty="0" smtClean="0"/>
              <a:t> Workflows (ISO 26262)</a:t>
            </a:r>
            <a:endParaRPr lang="en-US" dirty="0"/>
          </a:p>
        </p:txBody>
      </p:sp>
      <p:graphicFrame>
        <p:nvGraphicFramePr>
          <p:cNvPr id="4" name="Diagram 3"/>
          <p:cNvGraphicFramePr/>
          <p:nvPr/>
        </p:nvGraphicFramePr>
        <p:xfrm>
          <a:off x="608923" y="1465729"/>
          <a:ext cx="7714807" cy="31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10"/>
          <p:cNvSpPr>
            <a:spLocks noChangeArrowheads="1"/>
          </p:cNvSpPr>
          <p:nvPr>
            <p:custDataLst>
              <p:tags r:id="rId1"/>
            </p:custDataLst>
          </p:nvPr>
        </p:nvSpPr>
        <p:spPr bwMode="auto">
          <a:xfrm>
            <a:off x="85723" y="1475670"/>
            <a:ext cx="5867401" cy="4001205"/>
          </a:xfrm>
          <a:prstGeom prst="rect">
            <a:avLst/>
          </a:prstGeom>
          <a:solidFill>
            <a:srgbClr val="B2B2B2"/>
          </a:solidFill>
          <a:ln w="9525">
            <a:noFill/>
            <a:miter lim="800000"/>
            <a:headEnd/>
            <a:tailEnd/>
          </a:ln>
          <a:effectLst/>
        </p:spPr>
        <p:txBody>
          <a:bodyPr wrap="none" lIns="99475" tIns="49737" rIns="99475" bIns="49737" anchor="ctr"/>
          <a:lstStyle/>
          <a:p>
            <a:pPr algn="ctr" eaLnBrk="0" hangingPunct="0"/>
            <a:endParaRPr lang="en-US" sz="2000" dirty="0" smtClean="0">
              <a:solidFill>
                <a:srgbClr val="000000"/>
              </a:solidFill>
              <a:latin typeface="Bosch Office Sans" pitchFamily="34" charset="0"/>
            </a:endParaRPr>
          </a:p>
        </p:txBody>
      </p:sp>
      <p:sp>
        <p:nvSpPr>
          <p:cNvPr id="67" name="Rectangle 11"/>
          <p:cNvSpPr>
            <a:spLocks noChangeArrowheads="1"/>
          </p:cNvSpPr>
          <p:nvPr>
            <p:custDataLst>
              <p:tags r:id="rId2"/>
            </p:custDataLst>
          </p:nvPr>
        </p:nvSpPr>
        <p:spPr bwMode="auto">
          <a:xfrm>
            <a:off x="5991225" y="1475670"/>
            <a:ext cx="2993232" cy="4010730"/>
          </a:xfrm>
          <a:prstGeom prst="rect">
            <a:avLst/>
          </a:prstGeom>
          <a:solidFill>
            <a:schemeClr val="bg1">
              <a:lumMod val="85000"/>
            </a:schemeClr>
          </a:solidFill>
          <a:ln w="9525">
            <a:solidFill>
              <a:schemeClr val="tx1"/>
            </a:solidFill>
            <a:miter lim="800000"/>
            <a:headEnd/>
            <a:tailEnd/>
          </a:ln>
          <a:effectLst/>
        </p:spPr>
        <p:txBody>
          <a:bodyPr wrap="none" lIns="99475" tIns="49737" rIns="99475" bIns="49737" anchor="ctr"/>
          <a:lstStyle/>
          <a:p>
            <a:pPr algn="ctr" eaLnBrk="0" hangingPunct="0"/>
            <a:endParaRPr lang="en-GB" sz="2000" dirty="0" smtClean="0">
              <a:solidFill>
                <a:srgbClr val="000000"/>
              </a:solidFill>
              <a:latin typeface="Bosch Office Sans" pitchFamily="34" charset="0"/>
            </a:endParaRPr>
          </a:p>
        </p:txBody>
      </p:sp>
      <p:sp>
        <p:nvSpPr>
          <p:cNvPr id="4" name="Rounded Rectangle 3"/>
          <p:cNvSpPr/>
          <p:nvPr/>
        </p:nvSpPr>
        <p:spPr bwMode="auto">
          <a:xfrm>
            <a:off x="1894355" y="3623268"/>
            <a:ext cx="602793" cy="41164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spcBef>
                <a:spcPct val="20000"/>
              </a:spcBef>
              <a:buClr>
                <a:srgbClr val="215383"/>
              </a:buClr>
              <a:buFont typeface="Wingdings" pitchFamily="2" charset="2"/>
              <a:buNone/>
              <a:defRPr/>
            </a:pPr>
            <a:r>
              <a:rPr lang="de-DE" sz="1600" dirty="0">
                <a:latin typeface="Arial" charset="0"/>
              </a:rPr>
              <a:t>TI </a:t>
            </a:r>
            <a:r>
              <a:rPr lang="de-DE" sz="1600" dirty="0" smtClean="0">
                <a:latin typeface="Arial" charset="0"/>
              </a:rPr>
              <a:t>2</a:t>
            </a:r>
            <a:endParaRPr lang="en-US" sz="1600" dirty="0">
              <a:latin typeface="Arial" charset="0"/>
            </a:endParaRPr>
          </a:p>
        </p:txBody>
      </p:sp>
      <p:sp>
        <p:nvSpPr>
          <p:cNvPr id="5" name="Rounded Rectangle 4"/>
          <p:cNvSpPr/>
          <p:nvPr/>
        </p:nvSpPr>
        <p:spPr bwMode="auto">
          <a:xfrm>
            <a:off x="1906056" y="4876790"/>
            <a:ext cx="602794" cy="411638"/>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spcBef>
                <a:spcPct val="20000"/>
              </a:spcBef>
              <a:buClr>
                <a:srgbClr val="215383"/>
              </a:buClr>
              <a:buFont typeface="Wingdings" pitchFamily="2" charset="2"/>
              <a:buNone/>
              <a:defRPr/>
            </a:pPr>
            <a:r>
              <a:rPr lang="de-DE" sz="1600" dirty="0">
                <a:latin typeface="Arial" charset="0"/>
              </a:rPr>
              <a:t>TI </a:t>
            </a:r>
            <a:r>
              <a:rPr lang="de-DE" sz="1600" dirty="0" smtClean="0">
                <a:latin typeface="Arial" charset="0"/>
              </a:rPr>
              <a:t>1</a:t>
            </a:r>
            <a:endParaRPr lang="en-US" sz="1600" dirty="0">
              <a:latin typeface="Arial" charset="0"/>
            </a:endParaRPr>
          </a:p>
        </p:txBody>
      </p:sp>
      <p:cxnSp>
        <p:nvCxnSpPr>
          <p:cNvPr id="53253" name="Straight Connector 5"/>
          <p:cNvCxnSpPr>
            <a:cxnSpLocks noChangeShapeType="1"/>
            <a:stCxn id="56" idx="3"/>
            <a:endCxn id="5" idx="1"/>
          </p:cNvCxnSpPr>
          <p:nvPr/>
        </p:nvCxnSpPr>
        <p:spPr bwMode="auto">
          <a:xfrm>
            <a:off x="1028700" y="4381500"/>
            <a:ext cx="877356" cy="701109"/>
          </a:xfrm>
          <a:prstGeom prst="line">
            <a:avLst/>
          </a:prstGeom>
          <a:noFill/>
          <a:ln w="9525" algn="ctr">
            <a:solidFill>
              <a:schemeClr val="tx1"/>
            </a:solidFill>
            <a:round/>
            <a:headEnd/>
            <a:tailEnd type="triangle" w="med" len="med"/>
          </a:ln>
        </p:spPr>
      </p:cxnSp>
      <p:cxnSp>
        <p:nvCxnSpPr>
          <p:cNvPr id="53254" name="Straight Connector 6"/>
          <p:cNvCxnSpPr>
            <a:cxnSpLocks noChangeShapeType="1"/>
            <a:stCxn id="56" idx="3"/>
            <a:endCxn id="4" idx="1"/>
          </p:cNvCxnSpPr>
          <p:nvPr/>
        </p:nvCxnSpPr>
        <p:spPr bwMode="auto">
          <a:xfrm flipV="1">
            <a:off x="1028700" y="3829088"/>
            <a:ext cx="865655" cy="552412"/>
          </a:xfrm>
          <a:prstGeom prst="line">
            <a:avLst/>
          </a:prstGeom>
          <a:noFill/>
          <a:ln w="9525" algn="ctr">
            <a:solidFill>
              <a:schemeClr val="tx1"/>
            </a:solidFill>
            <a:round/>
            <a:headEnd/>
            <a:tailEnd type="triangle" w="med" len="med"/>
          </a:ln>
        </p:spPr>
      </p:cxnSp>
      <p:sp>
        <p:nvSpPr>
          <p:cNvPr id="9" name="Rounded Rectangle 8"/>
          <p:cNvSpPr/>
          <p:nvPr/>
        </p:nvSpPr>
        <p:spPr bwMode="auto">
          <a:xfrm>
            <a:off x="3146427" y="3274421"/>
            <a:ext cx="602793" cy="41164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TD 3</a:t>
            </a:r>
            <a:endParaRPr lang="en-US" sz="1600" dirty="0">
              <a:latin typeface="Arial" charset="0"/>
            </a:endParaRPr>
          </a:p>
        </p:txBody>
      </p:sp>
      <p:sp>
        <p:nvSpPr>
          <p:cNvPr id="10" name="Rounded Rectangle 9"/>
          <p:cNvSpPr/>
          <p:nvPr/>
        </p:nvSpPr>
        <p:spPr bwMode="auto">
          <a:xfrm>
            <a:off x="3146427" y="4311658"/>
            <a:ext cx="602793" cy="41164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TD 1</a:t>
            </a:r>
            <a:endParaRPr lang="en-US" sz="1600" dirty="0">
              <a:latin typeface="Arial" charset="0"/>
            </a:endParaRPr>
          </a:p>
        </p:txBody>
      </p:sp>
      <p:sp>
        <p:nvSpPr>
          <p:cNvPr id="11" name="Rounded Rectangle 10"/>
          <p:cNvSpPr/>
          <p:nvPr/>
        </p:nvSpPr>
        <p:spPr bwMode="auto">
          <a:xfrm>
            <a:off x="3146427" y="3793040"/>
            <a:ext cx="602793" cy="411638"/>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TD 2</a:t>
            </a:r>
            <a:endParaRPr lang="en-US" sz="1600" dirty="0">
              <a:latin typeface="Arial" charset="0"/>
            </a:endParaRPr>
          </a:p>
        </p:txBody>
      </p:sp>
      <p:cxnSp>
        <p:nvCxnSpPr>
          <p:cNvPr id="53259" name="Straight Arrow Connector 11"/>
          <p:cNvCxnSpPr>
            <a:cxnSpLocks noChangeShapeType="1"/>
            <a:stCxn id="4" idx="3"/>
          </p:cNvCxnSpPr>
          <p:nvPr/>
        </p:nvCxnSpPr>
        <p:spPr bwMode="auto">
          <a:xfrm>
            <a:off x="2497148" y="3829088"/>
            <a:ext cx="956073" cy="1361663"/>
          </a:xfrm>
          <a:prstGeom prst="straightConnector1">
            <a:avLst/>
          </a:prstGeom>
          <a:noFill/>
          <a:ln w="9525" algn="ctr">
            <a:noFill/>
            <a:round/>
            <a:headEnd/>
            <a:tailEnd type="arrow" w="med" len="med"/>
          </a:ln>
        </p:spPr>
      </p:cxnSp>
      <p:cxnSp>
        <p:nvCxnSpPr>
          <p:cNvPr id="53261" name="Straight Arrow Connector 13"/>
          <p:cNvCxnSpPr>
            <a:cxnSpLocks noChangeShapeType="1"/>
            <a:stCxn id="4" idx="3"/>
            <a:endCxn id="9" idx="1"/>
          </p:cNvCxnSpPr>
          <p:nvPr/>
        </p:nvCxnSpPr>
        <p:spPr bwMode="auto">
          <a:xfrm flipV="1">
            <a:off x="2497148" y="3480241"/>
            <a:ext cx="649279" cy="348847"/>
          </a:xfrm>
          <a:prstGeom prst="straightConnector1">
            <a:avLst/>
          </a:prstGeom>
          <a:noFill/>
          <a:ln w="9525" algn="ctr">
            <a:solidFill>
              <a:schemeClr val="tx1"/>
            </a:solidFill>
            <a:round/>
            <a:headEnd/>
            <a:tailEnd type="triangle" w="med" len="med"/>
          </a:ln>
        </p:spPr>
      </p:cxnSp>
      <p:cxnSp>
        <p:nvCxnSpPr>
          <p:cNvPr id="53262" name="Straight Arrow Connector 14"/>
          <p:cNvCxnSpPr>
            <a:cxnSpLocks noChangeShapeType="1"/>
            <a:stCxn id="4" idx="3"/>
            <a:endCxn id="11" idx="1"/>
          </p:cNvCxnSpPr>
          <p:nvPr/>
        </p:nvCxnSpPr>
        <p:spPr bwMode="auto">
          <a:xfrm>
            <a:off x="2497148" y="3829088"/>
            <a:ext cx="649279" cy="169771"/>
          </a:xfrm>
          <a:prstGeom prst="straightConnector1">
            <a:avLst/>
          </a:prstGeom>
          <a:noFill/>
          <a:ln w="9525" algn="ctr">
            <a:solidFill>
              <a:schemeClr val="tx1"/>
            </a:solidFill>
            <a:round/>
            <a:headEnd/>
            <a:tailEnd type="triangle" w="med" len="med"/>
          </a:ln>
        </p:spPr>
      </p:cxnSp>
      <p:cxnSp>
        <p:nvCxnSpPr>
          <p:cNvPr id="53263" name="Straight Arrow Connector 15"/>
          <p:cNvCxnSpPr>
            <a:cxnSpLocks noChangeShapeType="1"/>
            <a:stCxn id="4" idx="3"/>
            <a:endCxn id="10" idx="1"/>
          </p:cNvCxnSpPr>
          <p:nvPr/>
        </p:nvCxnSpPr>
        <p:spPr bwMode="auto">
          <a:xfrm>
            <a:off x="2497148" y="3829088"/>
            <a:ext cx="649279" cy="688390"/>
          </a:xfrm>
          <a:prstGeom prst="straightConnector1">
            <a:avLst/>
          </a:prstGeom>
          <a:noFill/>
          <a:ln w="9525" algn="ctr">
            <a:solidFill>
              <a:schemeClr val="tx1"/>
            </a:solidFill>
            <a:round/>
            <a:headEnd/>
            <a:tailEnd type="triangle" w="med" len="med"/>
          </a:ln>
        </p:spPr>
      </p:cxnSp>
      <p:sp>
        <p:nvSpPr>
          <p:cNvPr id="18" name="Rounded Rectangle 17"/>
          <p:cNvSpPr/>
          <p:nvPr/>
        </p:nvSpPr>
        <p:spPr bwMode="auto">
          <a:xfrm>
            <a:off x="4730479" y="3272299"/>
            <a:ext cx="604954" cy="411638"/>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TCL 3</a:t>
            </a:r>
            <a:endParaRPr lang="en-US" sz="1600" dirty="0">
              <a:latin typeface="Arial" charset="0"/>
            </a:endParaRPr>
          </a:p>
        </p:txBody>
      </p:sp>
      <p:sp>
        <p:nvSpPr>
          <p:cNvPr id="19" name="Rounded Rectangle 18"/>
          <p:cNvSpPr/>
          <p:nvPr/>
        </p:nvSpPr>
        <p:spPr bwMode="auto">
          <a:xfrm>
            <a:off x="4730479" y="4074544"/>
            <a:ext cx="604954" cy="411638"/>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TCL 2</a:t>
            </a:r>
            <a:endParaRPr lang="en-US" sz="1600" dirty="0">
              <a:latin typeface="Arial" charset="0"/>
            </a:endParaRPr>
          </a:p>
        </p:txBody>
      </p:sp>
      <p:sp>
        <p:nvSpPr>
          <p:cNvPr id="20" name="Rounded Rectangle 19"/>
          <p:cNvSpPr/>
          <p:nvPr/>
        </p:nvSpPr>
        <p:spPr bwMode="auto">
          <a:xfrm>
            <a:off x="4730479" y="4876790"/>
            <a:ext cx="604954" cy="411638"/>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rIns="0"/>
          <a:lstStyle/>
          <a:p>
            <a:pPr algn="ctr" eaLnBrk="0" hangingPunct="0">
              <a:spcBef>
                <a:spcPct val="20000"/>
              </a:spcBef>
              <a:buClr>
                <a:srgbClr val="215383"/>
              </a:buClr>
              <a:buFont typeface="Wingdings" pitchFamily="2" charset="2"/>
              <a:buNone/>
              <a:defRPr/>
            </a:pPr>
            <a:r>
              <a:rPr lang="de-DE" sz="1600" dirty="0">
                <a:latin typeface="Arial" charset="0"/>
              </a:rPr>
              <a:t>TCL 1</a:t>
            </a:r>
            <a:endParaRPr lang="en-US" sz="1600" dirty="0">
              <a:latin typeface="Arial" charset="0"/>
            </a:endParaRPr>
          </a:p>
        </p:txBody>
      </p:sp>
      <p:cxnSp>
        <p:nvCxnSpPr>
          <p:cNvPr id="53268" name="Straight Arrow Connector 20"/>
          <p:cNvCxnSpPr>
            <a:cxnSpLocks noChangeShapeType="1"/>
            <a:stCxn id="5" idx="3"/>
            <a:endCxn id="20" idx="1"/>
          </p:cNvCxnSpPr>
          <p:nvPr/>
        </p:nvCxnSpPr>
        <p:spPr bwMode="auto">
          <a:xfrm>
            <a:off x="2508850" y="5082609"/>
            <a:ext cx="2221629" cy="1588"/>
          </a:xfrm>
          <a:prstGeom prst="straightConnector1">
            <a:avLst/>
          </a:prstGeom>
          <a:noFill/>
          <a:ln w="9525" algn="ctr">
            <a:solidFill>
              <a:schemeClr val="tx1"/>
            </a:solidFill>
            <a:round/>
            <a:headEnd/>
            <a:tailEnd type="triangle" w="med" len="med"/>
          </a:ln>
        </p:spPr>
      </p:cxnSp>
      <p:cxnSp>
        <p:nvCxnSpPr>
          <p:cNvPr id="53269" name="Straight Arrow Connector 21"/>
          <p:cNvCxnSpPr>
            <a:cxnSpLocks noChangeShapeType="1"/>
            <a:stCxn id="9" idx="3"/>
            <a:endCxn id="18" idx="1"/>
          </p:cNvCxnSpPr>
          <p:nvPr/>
        </p:nvCxnSpPr>
        <p:spPr bwMode="auto">
          <a:xfrm flipV="1">
            <a:off x="3749220" y="3478118"/>
            <a:ext cx="981259" cy="2123"/>
          </a:xfrm>
          <a:prstGeom prst="straightConnector1">
            <a:avLst/>
          </a:prstGeom>
          <a:noFill/>
          <a:ln w="9525" algn="ctr">
            <a:solidFill>
              <a:schemeClr val="tx1"/>
            </a:solidFill>
            <a:round/>
            <a:headEnd/>
            <a:tailEnd type="triangle" w="med" len="med"/>
          </a:ln>
        </p:spPr>
      </p:cxnSp>
      <p:cxnSp>
        <p:nvCxnSpPr>
          <p:cNvPr id="53270" name="Straight Arrow Connector 22"/>
          <p:cNvCxnSpPr>
            <a:cxnSpLocks noChangeShapeType="1"/>
            <a:stCxn id="11" idx="3"/>
            <a:endCxn id="19" idx="1"/>
          </p:cNvCxnSpPr>
          <p:nvPr/>
        </p:nvCxnSpPr>
        <p:spPr bwMode="auto">
          <a:xfrm>
            <a:off x="3749220" y="3998859"/>
            <a:ext cx="981259" cy="281504"/>
          </a:xfrm>
          <a:prstGeom prst="straightConnector1">
            <a:avLst/>
          </a:prstGeom>
          <a:noFill/>
          <a:ln w="9525" algn="ctr">
            <a:solidFill>
              <a:schemeClr val="tx1"/>
            </a:solidFill>
            <a:round/>
            <a:headEnd/>
            <a:tailEnd type="triangle" w="med" len="med"/>
          </a:ln>
        </p:spPr>
      </p:cxnSp>
      <p:cxnSp>
        <p:nvCxnSpPr>
          <p:cNvPr id="53271" name="Straight Arrow Connector 23"/>
          <p:cNvCxnSpPr>
            <a:cxnSpLocks noChangeShapeType="1"/>
            <a:stCxn id="10" idx="3"/>
            <a:endCxn id="20" idx="1"/>
          </p:cNvCxnSpPr>
          <p:nvPr/>
        </p:nvCxnSpPr>
        <p:spPr bwMode="auto">
          <a:xfrm>
            <a:off x="3749220" y="4517478"/>
            <a:ext cx="981259" cy="565131"/>
          </a:xfrm>
          <a:prstGeom prst="straightConnector1">
            <a:avLst/>
          </a:prstGeom>
          <a:noFill/>
          <a:ln w="9525" algn="ctr">
            <a:solidFill>
              <a:schemeClr val="tx1"/>
            </a:solidFill>
            <a:round/>
            <a:headEnd/>
            <a:tailEnd type="triangle" w="med" len="med"/>
          </a:ln>
        </p:spPr>
      </p:cxnSp>
      <p:sp>
        <p:nvSpPr>
          <p:cNvPr id="53277" name="TextBox 29"/>
          <p:cNvSpPr txBox="1">
            <a:spLocks noChangeArrowheads="1"/>
          </p:cNvSpPr>
          <p:nvPr/>
        </p:nvSpPr>
        <p:spPr bwMode="auto">
          <a:xfrm>
            <a:off x="2667956" y="2070454"/>
            <a:ext cx="1633781" cy="584775"/>
          </a:xfrm>
          <a:prstGeom prst="rect">
            <a:avLst/>
          </a:prstGeom>
          <a:noFill/>
          <a:ln w="9525">
            <a:noFill/>
            <a:miter lim="800000"/>
            <a:headEnd/>
            <a:tailEnd/>
          </a:ln>
        </p:spPr>
        <p:txBody>
          <a:bodyPr wrap="none">
            <a:spAutoFit/>
          </a:bodyPr>
          <a:lstStyle/>
          <a:p>
            <a:pPr algn="ctr" eaLnBrk="0" hangingPunct="0">
              <a:spcBef>
                <a:spcPct val="20000"/>
              </a:spcBef>
              <a:buClr>
                <a:srgbClr val="215383"/>
              </a:buClr>
            </a:pPr>
            <a:r>
              <a:rPr lang="de-DE" sz="1600" b="1" dirty="0">
                <a:latin typeface="+mj-lt"/>
                <a:ea typeface="+mj-ea"/>
                <a:cs typeface="+mj-cs"/>
              </a:rPr>
              <a:t>Tool </a:t>
            </a:r>
            <a:r>
              <a:rPr lang="de-DE" sz="1600" b="1" dirty="0" smtClean="0">
                <a:latin typeface="+mj-lt"/>
                <a:ea typeface="+mj-ea"/>
                <a:cs typeface="+mj-cs"/>
              </a:rPr>
              <a:t/>
            </a:r>
            <a:br>
              <a:rPr lang="de-DE" sz="1600" b="1" dirty="0" smtClean="0">
                <a:latin typeface="+mj-lt"/>
                <a:ea typeface="+mj-ea"/>
                <a:cs typeface="+mj-cs"/>
              </a:rPr>
            </a:br>
            <a:r>
              <a:rPr lang="de-DE" sz="1600" b="1" dirty="0" smtClean="0">
                <a:latin typeface="+mj-lt"/>
                <a:ea typeface="+mj-ea"/>
                <a:cs typeface="+mj-cs"/>
              </a:rPr>
              <a:t>error detection</a:t>
            </a:r>
            <a:endParaRPr lang="en-US" sz="1600" b="1" dirty="0">
              <a:latin typeface="+mj-lt"/>
              <a:ea typeface="+mj-ea"/>
              <a:cs typeface="+mj-cs"/>
            </a:endParaRPr>
          </a:p>
        </p:txBody>
      </p:sp>
      <p:sp>
        <p:nvSpPr>
          <p:cNvPr id="53278" name="TextBox 30"/>
          <p:cNvSpPr txBox="1">
            <a:spLocks noChangeArrowheads="1"/>
          </p:cNvSpPr>
          <p:nvPr/>
        </p:nvSpPr>
        <p:spPr bwMode="auto">
          <a:xfrm>
            <a:off x="4200941" y="2065803"/>
            <a:ext cx="1781257" cy="584775"/>
          </a:xfrm>
          <a:prstGeom prst="rect">
            <a:avLst/>
          </a:prstGeom>
          <a:noFill/>
          <a:ln w="9525">
            <a:noFill/>
            <a:miter lim="800000"/>
            <a:headEnd/>
            <a:tailEnd/>
          </a:ln>
        </p:spPr>
        <p:txBody>
          <a:bodyPr wrap="none">
            <a:spAutoFit/>
          </a:bodyPr>
          <a:lstStyle/>
          <a:p>
            <a:pPr algn="ctr" eaLnBrk="0" hangingPunct="0">
              <a:spcBef>
                <a:spcPct val="20000"/>
              </a:spcBef>
              <a:buClr>
                <a:srgbClr val="215383"/>
              </a:buClr>
              <a:buFont typeface="Wingdings" pitchFamily="2" charset="2"/>
              <a:buNone/>
            </a:pPr>
            <a:r>
              <a:rPr lang="de-DE" sz="1600" b="1" dirty="0">
                <a:latin typeface="+mj-lt"/>
                <a:ea typeface="+mj-ea"/>
                <a:cs typeface="+mj-cs"/>
              </a:rPr>
              <a:t>Tool </a:t>
            </a:r>
            <a:r>
              <a:rPr lang="de-DE" sz="1600" b="1" dirty="0" smtClean="0">
                <a:latin typeface="+mj-lt"/>
                <a:ea typeface="+mj-ea"/>
                <a:cs typeface="+mj-cs"/>
              </a:rPr>
              <a:t/>
            </a:r>
            <a:br>
              <a:rPr lang="de-DE" sz="1600" b="1" dirty="0" smtClean="0">
                <a:latin typeface="+mj-lt"/>
                <a:ea typeface="+mj-ea"/>
                <a:cs typeface="+mj-cs"/>
              </a:rPr>
            </a:br>
            <a:r>
              <a:rPr lang="de-DE" sz="1600" b="1" dirty="0" smtClean="0">
                <a:latin typeface="+mj-lt"/>
                <a:ea typeface="+mj-ea"/>
                <a:cs typeface="+mj-cs"/>
              </a:rPr>
              <a:t>confidence </a:t>
            </a:r>
            <a:r>
              <a:rPr lang="de-DE" sz="1600" b="1" dirty="0">
                <a:latin typeface="+mj-lt"/>
                <a:ea typeface="+mj-ea"/>
                <a:cs typeface="+mj-cs"/>
              </a:rPr>
              <a:t>level</a:t>
            </a:r>
            <a:endParaRPr lang="en-US" sz="1600" b="1" dirty="0">
              <a:latin typeface="+mj-lt"/>
              <a:ea typeface="+mj-ea"/>
              <a:cs typeface="+mj-cs"/>
            </a:endParaRPr>
          </a:p>
        </p:txBody>
      </p:sp>
      <p:sp>
        <p:nvSpPr>
          <p:cNvPr id="53280" name="TextBox 32"/>
          <p:cNvSpPr txBox="1">
            <a:spLocks noChangeArrowheads="1"/>
          </p:cNvSpPr>
          <p:nvPr/>
        </p:nvSpPr>
        <p:spPr bwMode="auto">
          <a:xfrm>
            <a:off x="3737522" y="4232586"/>
            <a:ext cx="604653" cy="338554"/>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600"/>
              <a:t>High</a:t>
            </a:r>
            <a:endParaRPr lang="en-US" sz="1600"/>
          </a:p>
        </p:txBody>
      </p:sp>
      <p:sp>
        <p:nvSpPr>
          <p:cNvPr id="53281" name="TextBox 33"/>
          <p:cNvSpPr txBox="1">
            <a:spLocks noChangeArrowheads="1"/>
          </p:cNvSpPr>
          <p:nvPr/>
        </p:nvSpPr>
        <p:spPr bwMode="auto">
          <a:xfrm>
            <a:off x="3705763" y="3641873"/>
            <a:ext cx="914033" cy="338554"/>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600"/>
              <a:t>Medium</a:t>
            </a:r>
            <a:endParaRPr lang="en-US" sz="1600"/>
          </a:p>
        </p:txBody>
      </p:sp>
      <p:sp>
        <p:nvSpPr>
          <p:cNvPr id="53282" name="TextBox 34"/>
          <p:cNvSpPr txBox="1">
            <a:spLocks noChangeArrowheads="1"/>
          </p:cNvSpPr>
          <p:nvPr/>
        </p:nvSpPr>
        <p:spPr bwMode="auto">
          <a:xfrm>
            <a:off x="3720806" y="3188373"/>
            <a:ext cx="994183" cy="338554"/>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600" dirty="0" smtClean="0"/>
              <a:t>No / Low</a:t>
            </a:r>
            <a:endParaRPr lang="en-US" sz="1600" dirty="0"/>
          </a:p>
        </p:txBody>
      </p:sp>
      <p:cxnSp>
        <p:nvCxnSpPr>
          <p:cNvPr id="53284" name="Straight Arrow Connector 36"/>
          <p:cNvCxnSpPr>
            <a:cxnSpLocks noChangeShapeType="1"/>
          </p:cNvCxnSpPr>
          <p:nvPr/>
        </p:nvCxnSpPr>
        <p:spPr bwMode="auto">
          <a:xfrm rot="16200000" flipV="1">
            <a:off x="7227847" y="3675021"/>
            <a:ext cx="1906994" cy="1263"/>
          </a:xfrm>
          <a:prstGeom prst="straightConnector1">
            <a:avLst/>
          </a:prstGeom>
          <a:noFill/>
          <a:ln w="9525" algn="ctr">
            <a:solidFill>
              <a:schemeClr val="tx1"/>
            </a:solidFill>
            <a:round/>
            <a:headEnd/>
            <a:tailEnd type="triangle" w="med" len="med"/>
          </a:ln>
        </p:spPr>
      </p:cxnSp>
      <p:sp>
        <p:nvSpPr>
          <p:cNvPr id="53285" name="TextBox 37"/>
          <p:cNvSpPr txBox="1">
            <a:spLocks noChangeArrowheads="1"/>
          </p:cNvSpPr>
          <p:nvPr/>
        </p:nvSpPr>
        <p:spPr bwMode="auto">
          <a:xfrm rot="5400000">
            <a:off x="7894711" y="3298601"/>
            <a:ext cx="1382109" cy="830997"/>
          </a:xfrm>
          <a:prstGeom prst="rect">
            <a:avLst/>
          </a:prstGeom>
          <a:noFill/>
          <a:ln w="9525">
            <a:noFill/>
            <a:miter lim="800000"/>
            <a:headEnd/>
            <a:tailEnd/>
          </a:ln>
        </p:spPr>
        <p:txBody>
          <a:bodyPr wrap="square">
            <a:spAutoFit/>
          </a:bodyPr>
          <a:lstStyle/>
          <a:p>
            <a:pPr algn="ctr" eaLnBrk="0" hangingPunct="0">
              <a:spcBef>
                <a:spcPts val="0"/>
              </a:spcBef>
              <a:buClr>
                <a:srgbClr val="215383"/>
              </a:buClr>
              <a:buFont typeface="Wingdings" pitchFamily="2" charset="2"/>
              <a:buNone/>
            </a:pPr>
            <a:r>
              <a:rPr lang="de-DE" sz="1600" dirty="0"/>
              <a:t>Increasing</a:t>
            </a:r>
            <a:br>
              <a:rPr lang="de-DE" sz="1600" dirty="0"/>
            </a:br>
            <a:r>
              <a:rPr lang="de-DE" sz="1600" dirty="0"/>
              <a:t>qualification </a:t>
            </a:r>
            <a:br>
              <a:rPr lang="de-DE" sz="1600" dirty="0"/>
            </a:br>
            <a:r>
              <a:rPr lang="de-DE" sz="1600" dirty="0"/>
              <a:t>requirements</a:t>
            </a:r>
            <a:endParaRPr lang="en-US" sz="1600" dirty="0"/>
          </a:p>
        </p:txBody>
      </p:sp>
      <p:sp>
        <p:nvSpPr>
          <p:cNvPr id="53286" name="TextBox 38"/>
          <p:cNvSpPr txBox="1">
            <a:spLocks noChangeArrowheads="1"/>
          </p:cNvSpPr>
          <p:nvPr/>
        </p:nvSpPr>
        <p:spPr bwMode="auto">
          <a:xfrm>
            <a:off x="1694576" y="2070454"/>
            <a:ext cx="846707" cy="584775"/>
          </a:xfrm>
          <a:prstGeom prst="rect">
            <a:avLst/>
          </a:prstGeom>
          <a:noFill/>
          <a:ln w="9525">
            <a:noFill/>
            <a:miter lim="800000"/>
            <a:headEnd/>
            <a:tailEnd/>
          </a:ln>
        </p:spPr>
        <p:txBody>
          <a:bodyPr wrap="none">
            <a:spAutoFit/>
          </a:bodyPr>
          <a:lstStyle/>
          <a:p>
            <a:pPr algn="ctr" eaLnBrk="0" hangingPunct="0">
              <a:spcBef>
                <a:spcPct val="20000"/>
              </a:spcBef>
              <a:buClr>
                <a:srgbClr val="215383"/>
              </a:buClr>
              <a:buFont typeface="Wingdings" pitchFamily="2" charset="2"/>
              <a:buNone/>
            </a:pPr>
            <a:r>
              <a:rPr lang="de-DE" sz="1600" b="1" dirty="0">
                <a:latin typeface="+mj-lt"/>
                <a:ea typeface="+mj-ea"/>
                <a:cs typeface="+mj-cs"/>
              </a:rPr>
              <a:t>Tool </a:t>
            </a:r>
            <a:r>
              <a:rPr lang="de-DE" sz="1600" b="1" dirty="0" smtClean="0">
                <a:latin typeface="+mj-lt"/>
                <a:ea typeface="+mj-ea"/>
                <a:cs typeface="+mj-cs"/>
              </a:rPr>
              <a:t/>
            </a:r>
            <a:br>
              <a:rPr lang="de-DE" sz="1600" b="1" dirty="0" smtClean="0">
                <a:latin typeface="+mj-lt"/>
                <a:ea typeface="+mj-ea"/>
                <a:cs typeface="+mj-cs"/>
              </a:rPr>
            </a:br>
            <a:r>
              <a:rPr lang="de-DE" sz="1600" b="1" dirty="0" smtClean="0">
                <a:latin typeface="+mj-lt"/>
                <a:ea typeface="+mj-ea"/>
                <a:cs typeface="+mj-cs"/>
              </a:rPr>
              <a:t>impact</a:t>
            </a:r>
            <a:endParaRPr lang="en-US" sz="1600" b="1" dirty="0">
              <a:latin typeface="+mj-lt"/>
              <a:ea typeface="+mj-ea"/>
              <a:cs typeface="+mj-cs"/>
            </a:endParaRPr>
          </a:p>
        </p:txBody>
      </p:sp>
      <p:sp>
        <p:nvSpPr>
          <p:cNvPr id="53287" name="Title 39"/>
          <p:cNvSpPr>
            <a:spLocks noGrp="1"/>
          </p:cNvSpPr>
          <p:nvPr>
            <p:ph type="title"/>
          </p:nvPr>
        </p:nvSpPr>
        <p:spPr>
          <a:xfrm>
            <a:off x="323528" y="548680"/>
            <a:ext cx="8382000" cy="1139825"/>
          </a:xfrm>
        </p:spPr>
        <p:txBody>
          <a:bodyPr/>
          <a:lstStyle/>
          <a:p>
            <a:r>
              <a:rPr lang="en-US" dirty="0" smtClean="0"/>
              <a:t>Tool Qualification </a:t>
            </a:r>
            <a:r>
              <a:rPr lang="en-US" dirty="0" smtClean="0">
                <a:solidFill>
                  <a:srgbClr val="FFC000"/>
                </a:solidFill>
              </a:rPr>
              <a:t>Approach </a:t>
            </a:r>
            <a:br>
              <a:rPr lang="en-US" dirty="0" smtClean="0">
                <a:solidFill>
                  <a:srgbClr val="FFC000"/>
                </a:solidFill>
              </a:rPr>
            </a:br>
            <a:r>
              <a:rPr lang="en-US" dirty="0" smtClean="0">
                <a:solidFill>
                  <a:srgbClr val="FFC000"/>
                </a:solidFill>
              </a:rPr>
              <a:t/>
            </a:r>
            <a:br>
              <a:rPr lang="en-US" dirty="0" smtClean="0">
                <a:solidFill>
                  <a:srgbClr val="FFC000"/>
                </a:solidFill>
              </a:rPr>
            </a:br>
            <a:r>
              <a:rPr lang="en-US" dirty="0" smtClean="0"/>
              <a:t/>
            </a:r>
            <a:br>
              <a:rPr lang="en-US" dirty="0" smtClean="0"/>
            </a:br>
            <a:endParaRPr lang="en-US" dirty="0" smtClean="0"/>
          </a:p>
        </p:txBody>
      </p:sp>
      <p:sp>
        <p:nvSpPr>
          <p:cNvPr id="41" name="Rectangle 35"/>
          <p:cNvSpPr>
            <a:spLocks noChangeArrowheads="1"/>
          </p:cNvSpPr>
          <p:nvPr>
            <p:custDataLst>
              <p:tags r:id="rId3"/>
            </p:custDataLst>
          </p:nvPr>
        </p:nvSpPr>
        <p:spPr bwMode="auto">
          <a:xfrm>
            <a:off x="6991351" y="2271889"/>
            <a:ext cx="496661" cy="280458"/>
          </a:xfrm>
          <a:prstGeom prst="rect">
            <a:avLst/>
          </a:prstGeom>
          <a:noFill/>
          <a:ln w="3175">
            <a:solidFill>
              <a:schemeClr val="tx1"/>
            </a:solidFill>
            <a:miter lim="800000"/>
            <a:headEnd/>
            <a:tailEnd/>
          </a:ln>
          <a:effectLst/>
        </p:spPr>
        <p:txBody>
          <a:bodyPr wrap="none" lIns="99475" tIns="49737" rIns="99475" bIns="49737" anchor="ctr"/>
          <a:lstStyle/>
          <a:p>
            <a:pPr algn="ctr"/>
            <a:r>
              <a:rPr lang="en-US" sz="1600" dirty="0" smtClean="0">
                <a:solidFill>
                  <a:srgbClr val="000000"/>
                </a:solidFill>
                <a:latin typeface="+mn-lt"/>
              </a:rPr>
              <a:t>ASIL</a:t>
            </a:r>
          </a:p>
        </p:txBody>
      </p:sp>
      <p:sp>
        <p:nvSpPr>
          <p:cNvPr id="54" name="Rectangle 38"/>
          <p:cNvSpPr>
            <a:spLocks noChangeArrowheads="1"/>
          </p:cNvSpPr>
          <p:nvPr>
            <p:custDataLst>
              <p:tags r:id="rId4"/>
            </p:custDataLst>
          </p:nvPr>
        </p:nvSpPr>
        <p:spPr bwMode="auto">
          <a:xfrm>
            <a:off x="6105525" y="4029074"/>
            <a:ext cx="2009775" cy="504826"/>
          </a:xfrm>
          <a:prstGeom prst="rect">
            <a:avLst/>
          </a:prstGeom>
          <a:solidFill>
            <a:schemeClr val="bg1"/>
          </a:solidFill>
          <a:ln w="9525" algn="ctr">
            <a:solidFill>
              <a:schemeClr val="tx1"/>
            </a:solidFill>
            <a:miter lim="800000"/>
            <a:headEnd/>
            <a:tailEnd/>
          </a:ln>
          <a:effectLst/>
        </p:spPr>
        <p:txBody>
          <a:bodyPr wrap="none" lIns="91440" tIns="91440" rIns="91440" bIns="91440" anchor="ctr"/>
          <a:lstStyle/>
          <a:p>
            <a:pPr algn="ctr"/>
            <a:r>
              <a:rPr lang="en-US" sz="1600" dirty="0" smtClean="0">
                <a:latin typeface="Arial" charset="0"/>
              </a:rPr>
              <a:t>Qualification </a:t>
            </a:r>
            <a:br>
              <a:rPr lang="en-US" sz="1600" dirty="0" smtClean="0">
                <a:latin typeface="Arial" charset="0"/>
              </a:rPr>
            </a:br>
            <a:r>
              <a:rPr lang="en-US" sz="1600" dirty="0" smtClean="0">
                <a:latin typeface="Arial" charset="0"/>
              </a:rPr>
              <a:t>measures for TCL2</a:t>
            </a:r>
          </a:p>
        </p:txBody>
      </p:sp>
      <p:sp>
        <p:nvSpPr>
          <p:cNvPr id="55" name="Rectangle 38"/>
          <p:cNvSpPr>
            <a:spLocks noChangeArrowheads="1"/>
          </p:cNvSpPr>
          <p:nvPr>
            <p:custDataLst>
              <p:tags r:id="rId5"/>
            </p:custDataLst>
          </p:nvPr>
        </p:nvSpPr>
        <p:spPr bwMode="auto">
          <a:xfrm>
            <a:off x="6105525" y="4829174"/>
            <a:ext cx="2009775" cy="504826"/>
          </a:xfrm>
          <a:prstGeom prst="rect">
            <a:avLst/>
          </a:prstGeom>
          <a:solidFill>
            <a:schemeClr val="bg1"/>
          </a:solidFill>
          <a:ln w="9525" algn="ctr">
            <a:solidFill>
              <a:schemeClr val="tx1"/>
            </a:solidFill>
            <a:miter lim="800000"/>
            <a:headEnd/>
            <a:tailEnd/>
          </a:ln>
          <a:effectLst/>
        </p:spPr>
        <p:txBody>
          <a:bodyPr wrap="none" lIns="91440" tIns="91440" rIns="91440" bIns="91440" anchor="ctr"/>
          <a:lstStyle/>
          <a:p>
            <a:pPr algn="ctr"/>
            <a:r>
              <a:rPr lang="en-US" sz="1600" dirty="0" smtClean="0">
                <a:latin typeface="Arial" charset="0"/>
              </a:rPr>
              <a:t>No further qualification </a:t>
            </a:r>
            <a:br>
              <a:rPr lang="en-US" sz="1600" dirty="0" smtClean="0">
                <a:latin typeface="Arial" charset="0"/>
              </a:rPr>
            </a:br>
            <a:r>
              <a:rPr lang="en-US" sz="1600" dirty="0" smtClean="0">
                <a:latin typeface="Arial" charset="0"/>
              </a:rPr>
              <a:t>measures required</a:t>
            </a:r>
          </a:p>
        </p:txBody>
      </p:sp>
      <p:cxnSp>
        <p:nvCxnSpPr>
          <p:cNvPr id="57" name="AutoShape 36"/>
          <p:cNvCxnSpPr>
            <a:cxnSpLocks noChangeShapeType="1"/>
            <a:stCxn id="41" idx="2"/>
            <a:endCxn id="53" idx="0"/>
          </p:cNvCxnSpPr>
          <p:nvPr>
            <p:custDataLst>
              <p:tags r:id="rId6"/>
            </p:custDataLst>
          </p:nvPr>
        </p:nvCxnSpPr>
        <p:spPr bwMode="auto">
          <a:xfrm rot="5400000">
            <a:off x="6836735" y="2826026"/>
            <a:ext cx="676627" cy="129269"/>
          </a:xfrm>
          <a:prstGeom prst="straightConnector1">
            <a:avLst/>
          </a:prstGeom>
          <a:noFill/>
          <a:ln w="12700">
            <a:solidFill>
              <a:schemeClr val="tx1"/>
            </a:solidFill>
            <a:round/>
            <a:headEnd/>
            <a:tailEnd type="triangle" w="med" len="med"/>
          </a:ln>
          <a:effectLst/>
        </p:spPr>
      </p:cxnSp>
      <p:cxnSp>
        <p:nvCxnSpPr>
          <p:cNvPr id="60" name="AutoShape 36"/>
          <p:cNvCxnSpPr>
            <a:cxnSpLocks noChangeShapeType="1"/>
            <a:stCxn id="41" idx="2"/>
            <a:endCxn id="54" idx="0"/>
          </p:cNvCxnSpPr>
          <p:nvPr>
            <p:custDataLst>
              <p:tags r:id="rId7"/>
            </p:custDataLst>
          </p:nvPr>
        </p:nvCxnSpPr>
        <p:spPr bwMode="auto">
          <a:xfrm rot="5400000">
            <a:off x="6436685" y="3226076"/>
            <a:ext cx="1476727" cy="129269"/>
          </a:xfrm>
          <a:prstGeom prst="straightConnector1">
            <a:avLst/>
          </a:prstGeom>
          <a:noFill/>
          <a:ln w="12700">
            <a:solidFill>
              <a:schemeClr val="tx1"/>
            </a:solidFill>
            <a:round/>
            <a:headEnd/>
            <a:tailEnd type="triangle" w="med" len="med"/>
          </a:ln>
          <a:effectLst/>
        </p:spPr>
      </p:cxnSp>
      <p:sp>
        <p:nvSpPr>
          <p:cNvPr id="53" name="Rectangle 38"/>
          <p:cNvSpPr>
            <a:spLocks noChangeArrowheads="1"/>
          </p:cNvSpPr>
          <p:nvPr>
            <p:custDataLst>
              <p:tags r:id="rId8"/>
            </p:custDataLst>
          </p:nvPr>
        </p:nvSpPr>
        <p:spPr bwMode="auto">
          <a:xfrm>
            <a:off x="6105525" y="3228974"/>
            <a:ext cx="2009775" cy="504826"/>
          </a:xfrm>
          <a:prstGeom prst="rect">
            <a:avLst/>
          </a:prstGeom>
          <a:solidFill>
            <a:schemeClr val="bg1"/>
          </a:solidFill>
          <a:ln w="9525" algn="ctr">
            <a:solidFill>
              <a:schemeClr val="tx1"/>
            </a:solidFill>
            <a:miter lim="800000"/>
            <a:headEnd/>
            <a:tailEnd/>
          </a:ln>
          <a:effectLst/>
        </p:spPr>
        <p:txBody>
          <a:bodyPr wrap="none" lIns="91440" tIns="91440" rIns="91440" bIns="91440" anchor="ctr"/>
          <a:lstStyle/>
          <a:p>
            <a:pPr algn="ctr"/>
            <a:r>
              <a:rPr lang="en-US" sz="1600" dirty="0" smtClean="0">
                <a:latin typeface="Arial" charset="0"/>
              </a:rPr>
              <a:t>Qualification </a:t>
            </a:r>
            <a:br>
              <a:rPr lang="en-US" sz="1600" dirty="0" smtClean="0">
                <a:latin typeface="Arial" charset="0"/>
              </a:rPr>
            </a:br>
            <a:r>
              <a:rPr lang="en-US" sz="1600" dirty="0" smtClean="0">
                <a:latin typeface="Arial" charset="0"/>
              </a:rPr>
              <a:t>measures for TCL3</a:t>
            </a:r>
          </a:p>
        </p:txBody>
      </p:sp>
      <p:sp>
        <p:nvSpPr>
          <p:cNvPr id="64" name="Rectangle 63"/>
          <p:cNvSpPr/>
          <p:nvPr/>
        </p:nvSpPr>
        <p:spPr>
          <a:xfrm>
            <a:off x="1800225" y="1562070"/>
            <a:ext cx="2809875" cy="400110"/>
          </a:xfrm>
          <a:prstGeom prst="rect">
            <a:avLst/>
          </a:prstGeom>
        </p:spPr>
        <p:txBody>
          <a:bodyPr wrap="square">
            <a:spAutoFit/>
          </a:bodyPr>
          <a:lstStyle/>
          <a:p>
            <a:pPr algn="ctr" eaLnBrk="0" hangingPunct="0">
              <a:spcBef>
                <a:spcPct val="20000"/>
              </a:spcBef>
              <a:buClr>
                <a:srgbClr val="215383"/>
              </a:buClr>
              <a:buFont typeface="Wingdings" pitchFamily="2" charset="2"/>
              <a:buNone/>
            </a:pPr>
            <a:r>
              <a:rPr lang="de-DE" sz="2000" b="1" dirty="0" smtClean="0"/>
              <a:t>Tool Classification</a:t>
            </a:r>
            <a:endParaRPr lang="en-US" sz="2000" b="1" dirty="0"/>
          </a:p>
        </p:txBody>
      </p:sp>
      <p:sp>
        <p:nvSpPr>
          <p:cNvPr id="65" name="Rectangle 64"/>
          <p:cNvSpPr/>
          <p:nvPr/>
        </p:nvSpPr>
        <p:spPr>
          <a:xfrm>
            <a:off x="5877193" y="1562070"/>
            <a:ext cx="2825931" cy="400110"/>
          </a:xfrm>
          <a:prstGeom prst="rect">
            <a:avLst/>
          </a:prstGeom>
        </p:spPr>
        <p:txBody>
          <a:bodyPr wrap="square">
            <a:spAutoFit/>
          </a:bodyPr>
          <a:lstStyle/>
          <a:p>
            <a:pPr algn="ctr" eaLnBrk="0" hangingPunct="0">
              <a:spcBef>
                <a:spcPct val="20000"/>
              </a:spcBef>
              <a:buClr>
                <a:srgbClr val="215383"/>
              </a:buClr>
              <a:buFont typeface="Wingdings" pitchFamily="2" charset="2"/>
              <a:buNone/>
            </a:pPr>
            <a:r>
              <a:rPr lang="de-DE" sz="2000" b="1" dirty="0" smtClean="0"/>
              <a:t>Tool Qualification</a:t>
            </a:r>
            <a:endParaRPr lang="en-US" sz="2000" b="1" dirty="0"/>
          </a:p>
        </p:txBody>
      </p:sp>
      <p:cxnSp>
        <p:nvCxnSpPr>
          <p:cNvPr id="72" name="Straight Arrow Connector 71"/>
          <p:cNvCxnSpPr>
            <a:endCxn id="53" idx="1"/>
          </p:cNvCxnSpPr>
          <p:nvPr/>
        </p:nvCxnSpPr>
        <p:spPr bwMode="auto">
          <a:xfrm>
            <a:off x="5335433" y="3478118"/>
            <a:ext cx="770092" cy="3269"/>
          </a:xfrm>
          <a:prstGeom prst="straightConnector1">
            <a:avLst/>
          </a:prstGeom>
          <a:noFill/>
          <a:ln w="9525" cap="flat" cmpd="sng" algn="ctr">
            <a:solidFill>
              <a:schemeClr val="tx1"/>
            </a:solidFill>
            <a:prstDash val="sysDash"/>
            <a:round/>
            <a:headEnd type="none" w="med" len="med"/>
            <a:tailEnd type="triangle"/>
          </a:ln>
          <a:effectLst/>
        </p:spPr>
      </p:cxnSp>
      <p:cxnSp>
        <p:nvCxnSpPr>
          <p:cNvPr id="75" name="Straight Arrow Connector 74"/>
          <p:cNvCxnSpPr>
            <a:endCxn id="54" idx="1"/>
          </p:cNvCxnSpPr>
          <p:nvPr/>
        </p:nvCxnSpPr>
        <p:spPr bwMode="auto">
          <a:xfrm>
            <a:off x="5335433" y="4280363"/>
            <a:ext cx="770092" cy="1124"/>
          </a:xfrm>
          <a:prstGeom prst="straightConnector1">
            <a:avLst/>
          </a:prstGeom>
          <a:noFill/>
          <a:ln w="9525" cap="flat" cmpd="sng" algn="ctr">
            <a:solidFill>
              <a:schemeClr val="tx1"/>
            </a:solidFill>
            <a:prstDash val="sysDash"/>
            <a:round/>
            <a:headEnd type="none" w="med" len="med"/>
            <a:tailEnd type="triangle"/>
          </a:ln>
          <a:effectLst/>
        </p:spPr>
      </p:cxnSp>
      <p:cxnSp>
        <p:nvCxnSpPr>
          <p:cNvPr id="78" name="Straight Arrow Connector 77"/>
          <p:cNvCxnSpPr>
            <a:endCxn id="55" idx="1"/>
          </p:cNvCxnSpPr>
          <p:nvPr/>
        </p:nvCxnSpPr>
        <p:spPr bwMode="auto">
          <a:xfrm flipV="1">
            <a:off x="5335433" y="5081587"/>
            <a:ext cx="770092" cy="1022"/>
          </a:xfrm>
          <a:prstGeom prst="straightConnector1">
            <a:avLst/>
          </a:prstGeom>
          <a:noFill/>
          <a:ln w="9525" cap="flat" cmpd="sng" algn="ctr">
            <a:solidFill>
              <a:schemeClr val="tx1"/>
            </a:solidFill>
            <a:prstDash val="sysDash"/>
            <a:round/>
            <a:headEnd type="none" w="med" len="med"/>
            <a:tailEnd type="triangle"/>
          </a:ln>
          <a:effectLst/>
        </p:spPr>
      </p:cxnSp>
      <p:grpSp>
        <p:nvGrpSpPr>
          <p:cNvPr id="2" name="Group 60"/>
          <p:cNvGrpSpPr/>
          <p:nvPr/>
        </p:nvGrpSpPr>
        <p:grpSpPr>
          <a:xfrm>
            <a:off x="523875" y="4000500"/>
            <a:ext cx="504825" cy="657225"/>
            <a:chOff x="228600" y="3248025"/>
            <a:chExt cx="504825" cy="657225"/>
          </a:xfrm>
        </p:grpSpPr>
        <p:sp>
          <p:nvSpPr>
            <p:cNvPr id="56" name="Folded Corner 55"/>
            <p:cNvSpPr/>
            <p:nvPr/>
          </p:nvSpPr>
          <p:spPr bwMode="auto">
            <a:xfrm>
              <a:off x="314325" y="3352800"/>
              <a:ext cx="419100" cy="552450"/>
            </a:xfrm>
            <a:prstGeom prst="foldedCorner">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marL="0" marR="0" indent="0" algn="ctr" defTabSz="914400" eaLnBrk="0" latinLnBrk="0" hangingPunct="0">
                <a:lnSpc>
                  <a:spcPct val="100000"/>
                </a:lnSpc>
                <a:spcBef>
                  <a:spcPct val="20000"/>
                </a:spcBef>
                <a:buClr>
                  <a:srgbClr val="215383"/>
                </a:buClr>
                <a:buSzTx/>
                <a:tabLst/>
                <a:defRPr/>
              </a:pPr>
              <a:endParaRPr lang="en-US" sz="1600" smtClean="0">
                <a:latin typeface="Arial" charset="0"/>
              </a:endParaRPr>
            </a:p>
          </p:txBody>
        </p:sp>
        <p:sp>
          <p:nvSpPr>
            <p:cNvPr id="58" name="Folded Corner 57"/>
            <p:cNvSpPr/>
            <p:nvPr/>
          </p:nvSpPr>
          <p:spPr bwMode="auto">
            <a:xfrm>
              <a:off x="276225" y="3305175"/>
              <a:ext cx="419100" cy="552450"/>
            </a:xfrm>
            <a:prstGeom prst="foldedCorner">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marL="0" marR="0" indent="0" algn="ctr" defTabSz="914400" eaLnBrk="0" latinLnBrk="0" hangingPunct="0">
                <a:lnSpc>
                  <a:spcPct val="100000"/>
                </a:lnSpc>
                <a:spcBef>
                  <a:spcPct val="20000"/>
                </a:spcBef>
                <a:buClr>
                  <a:srgbClr val="215383"/>
                </a:buClr>
                <a:buSzTx/>
                <a:tabLst/>
                <a:defRPr/>
              </a:pPr>
              <a:endParaRPr lang="en-US" sz="1600" smtClean="0">
                <a:latin typeface="Arial" charset="0"/>
              </a:endParaRPr>
            </a:p>
          </p:txBody>
        </p:sp>
        <p:sp>
          <p:nvSpPr>
            <p:cNvPr id="59" name="Folded Corner 58"/>
            <p:cNvSpPr/>
            <p:nvPr/>
          </p:nvSpPr>
          <p:spPr bwMode="auto">
            <a:xfrm>
              <a:off x="228600" y="3248025"/>
              <a:ext cx="419100" cy="552450"/>
            </a:xfrm>
            <a:prstGeom prst="foldedCorner">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marL="0" marR="0" indent="0" algn="ctr" defTabSz="914400" eaLnBrk="0" latinLnBrk="0" hangingPunct="0">
                <a:lnSpc>
                  <a:spcPct val="100000"/>
                </a:lnSpc>
                <a:spcBef>
                  <a:spcPct val="20000"/>
                </a:spcBef>
                <a:buClr>
                  <a:srgbClr val="215383"/>
                </a:buClr>
                <a:buSzTx/>
                <a:tabLst/>
                <a:defRPr/>
              </a:pPr>
              <a:endParaRPr lang="en-US" sz="1600" smtClean="0">
                <a:latin typeface="Arial" charset="0"/>
              </a:endParaRPr>
            </a:p>
          </p:txBody>
        </p:sp>
      </p:grpSp>
      <p:sp>
        <p:nvSpPr>
          <p:cNvPr id="62" name="Rectangle 61"/>
          <p:cNvSpPr/>
          <p:nvPr/>
        </p:nvSpPr>
        <p:spPr>
          <a:xfrm>
            <a:off x="480176" y="3982165"/>
            <a:ext cx="537327" cy="584775"/>
          </a:xfrm>
          <a:prstGeom prst="rect">
            <a:avLst/>
          </a:prstGeom>
        </p:spPr>
        <p:txBody>
          <a:bodyPr wrap="none">
            <a:spAutoFit/>
          </a:bodyPr>
          <a:lstStyle/>
          <a:p>
            <a:r>
              <a:rPr lang="de-DE" sz="1600" dirty="0" smtClean="0">
                <a:latin typeface="Arial" charset="0"/>
              </a:rPr>
              <a:t>UC </a:t>
            </a:r>
            <a:br>
              <a:rPr lang="de-DE" sz="1600" dirty="0" smtClean="0">
                <a:latin typeface="Arial" charset="0"/>
              </a:rPr>
            </a:br>
            <a:r>
              <a:rPr lang="de-DE" sz="1600" dirty="0" smtClean="0">
                <a:latin typeface="Arial" charset="0"/>
              </a:rPr>
              <a:t>1..n</a:t>
            </a:r>
            <a:endParaRPr lang="en-US" sz="1600" dirty="0">
              <a:latin typeface="Arial" charset="0"/>
            </a:endParaRPr>
          </a:p>
        </p:txBody>
      </p:sp>
      <p:sp>
        <p:nvSpPr>
          <p:cNvPr id="61" name="Rectangle 18"/>
          <p:cNvSpPr>
            <a:spLocks noChangeArrowheads="1"/>
          </p:cNvSpPr>
          <p:nvPr>
            <p:custDataLst>
              <p:tags r:id="rId9"/>
            </p:custDataLst>
          </p:nvPr>
        </p:nvSpPr>
        <p:spPr bwMode="auto">
          <a:xfrm>
            <a:off x="2948744" y="5650797"/>
            <a:ext cx="1307572" cy="1040694"/>
          </a:xfrm>
          <a:prstGeom prst="rect">
            <a:avLst/>
          </a:prstGeom>
          <a:solidFill>
            <a:srgbClr val="B2B2B2"/>
          </a:solidFill>
          <a:ln w="9525">
            <a:noFill/>
            <a:miter lim="800000"/>
            <a:headEnd/>
            <a:tailEnd/>
          </a:ln>
          <a:effectLst/>
        </p:spPr>
        <p:txBody>
          <a:bodyPr wrap="none" lIns="99475" tIns="49737" rIns="99475" bIns="49737" anchor="ctr"/>
          <a:lstStyle/>
          <a:p>
            <a:pPr algn="ctr" eaLnBrk="0" hangingPunct="0"/>
            <a:r>
              <a:rPr lang="en-US" sz="1200" dirty="0" smtClean="0">
                <a:solidFill>
                  <a:srgbClr val="000000"/>
                </a:solidFill>
                <a:cs typeface="Arial" pitchFamily="34" charset="0"/>
              </a:rPr>
              <a:t>Confidence in </a:t>
            </a:r>
            <a:br>
              <a:rPr lang="en-US" sz="1200" dirty="0" smtClean="0">
                <a:solidFill>
                  <a:srgbClr val="000000"/>
                </a:solidFill>
                <a:cs typeface="Arial" pitchFamily="34" charset="0"/>
              </a:rPr>
            </a:br>
            <a:r>
              <a:rPr lang="en-US" sz="1200" dirty="0" smtClean="0">
                <a:solidFill>
                  <a:srgbClr val="000000"/>
                </a:solidFill>
                <a:cs typeface="Arial" pitchFamily="34" charset="0"/>
              </a:rPr>
              <a:t>error prevention </a:t>
            </a:r>
          </a:p>
          <a:p>
            <a:pPr algn="ctr" eaLnBrk="0" hangingPunct="0"/>
            <a:r>
              <a:rPr lang="en-US" sz="1200" dirty="0" smtClean="0">
                <a:solidFill>
                  <a:srgbClr val="000000"/>
                </a:solidFill>
                <a:cs typeface="Arial" pitchFamily="34" charset="0"/>
              </a:rPr>
              <a:t>and detection </a:t>
            </a:r>
            <a:br>
              <a:rPr lang="en-US" sz="1200" dirty="0" smtClean="0">
                <a:solidFill>
                  <a:srgbClr val="000000"/>
                </a:solidFill>
                <a:cs typeface="Arial" pitchFamily="34" charset="0"/>
              </a:rPr>
            </a:br>
            <a:r>
              <a:rPr lang="en-US" sz="1200" dirty="0" smtClean="0">
                <a:solidFill>
                  <a:srgbClr val="000000"/>
                </a:solidFill>
                <a:cs typeface="Arial" pitchFamily="34" charset="0"/>
              </a:rPr>
              <a:t>measures</a:t>
            </a:r>
          </a:p>
        </p:txBody>
      </p:sp>
      <p:sp>
        <p:nvSpPr>
          <p:cNvPr id="63" name="Rectangle 19"/>
          <p:cNvSpPr>
            <a:spLocks noChangeArrowheads="1"/>
          </p:cNvSpPr>
          <p:nvPr>
            <p:custDataLst>
              <p:tags r:id="rId10"/>
            </p:custDataLst>
          </p:nvPr>
        </p:nvSpPr>
        <p:spPr bwMode="auto">
          <a:xfrm>
            <a:off x="4468518" y="5669847"/>
            <a:ext cx="1374729" cy="1040694"/>
          </a:xfrm>
          <a:prstGeom prst="rect">
            <a:avLst/>
          </a:prstGeom>
          <a:solidFill>
            <a:srgbClr val="B2B2B2"/>
          </a:solidFill>
          <a:ln w="9525">
            <a:noFill/>
            <a:miter lim="800000"/>
            <a:headEnd/>
            <a:tailEnd/>
          </a:ln>
          <a:effectLst/>
        </p:spPr>
        <p:txBody>
          <a:bodyPr wrap="none" lIns="99475" tIns="49737" rIns="99475" bIns="49737" anchor="ctr"/>
          <a:lstStyle/>
          <a:p>
            <a:pPr algn="ctr" eaLnBrk="0" hangingPunct="0"/>
            <a:r>
              <a:rPr lang="en-US" sz="1200" dirty="0" smtClean="0">
                <a:solidFill>
                  <a:srgbClr val="000000"/>
                </a:solidFill>
                <a:cs typeface="Arial" pitchFamily="34" charset="0"/>
              </a:rPr>
              <a:t>Classification of </a:t>
            </a:r>
            <a:br>
              <a:rPr lang="en-US" sz="1200" dirty="0" smtClean="0">
                <a:solidFill>
                  <a:srgbClr val="000000"/>
                </a:solidFill>
                <a:cs typeface="Arial" pitchFamily="34" charset="0"/>
              </a:rPr>
            </a:br>
            <a:r>
              <a:rPr lang="en-US" sz="1200" dirty="0" smtClean="0">
                <a:solidFill>
                  <a:srgbClr val="000000"/>
                </a:solidFill>
                <a:cs typeface="Arial" pitchFamily="34" charset="0"/>
              </a:rPr>
              <a:t>the software tool </a:t>
            </a:r>
          </a:p>
          <a:p>
            <a:pPr algn="ctr" eaLnBrk="0" hangingPunct="0"/>
            <a:r>
              <a:rPr lang="en-US" sz="1200" dirty="0" smtClean="0">
                <a:solidFill>
                  <a:srgbClr val="000000"/>
                </a:solidFill>
                <a:cs typeface="Arial" pitchFamily="34" charset="0"/>
              </a:rPr>
              <a:t>into confidence </a:t>
            </a:r>
          </a:p>
          <a:p>
            <a:pPr algn="ctr" eaLnBrk="0" hangingPunct="0"/>
            <a:r>
              <a:rPr lang="en-US" sz="1200" dirty="0" smtClean="0">
                <a:solidFill>
                  <a:srgbClr val="000000"/>
                </a:solidFill>
                <a:cs typeface="Arial" pitchFamily="34" charset="0"/>
              </a:rPr>
              <a:t>levels</a:t>
            </a:r>
          </a:p>
        </p:txBody>
      </p:sp>
      <p:sp>
        <p:nvSpPr>
          <p:cNvPr id="68" name="Rectangle 42"/>
          <p:cNvSpPr>
            <a:spLocks noChangeArrowheads="1"/>
          </p:cNvSpPr>
          <p:nvPr>
            <p:custDataLst>
              <p:tags r:id="rId11"/>
            </p:custDataLst>
          </p:nvPr>
        </p:nvSpPr>
        <p:spPr bwMode="auto">
          <a:xfrm>
            <a:off x="1295400" y="5631747"/>
            <a:ext cx="1437935" cy="1040694"/>
          </a:xfrm>
          <a:prstGeom prst="rect">
            <a:avLst/>
          </a:prstGeom>
          <a:solidFill>
            <a:srgbClr val="B2B2B2"/>
          </a:solidFill>
          <a:ln w="9525">
            <a:noFill/>
            <a:miter lim="800000"/>
            <a:headEnd/>
            <a:tailEnd/>
          </a:ln>
          <a:effectLst/>
        </p:spPr>
        <p:txBody>
          <a:bodyPr wrap="none" lIns="99475" tIns="49737" rIns="99475" bIns="49737" anchor="ctr"/>
          <a:lstStyle/>
          <a:p>
            <a:pPr algn="ctr" eaLnBrk="0" hangingPunct="0"/>
            <a:r>
              <a:rPr lang="en-US" sz="1200" dirty="0" smtClean="0">
                <a:solidFill>
                  <a:srgbClr val="000000"/>
                </a:solidFill>
                <a:cs typeface="Arial" pitchFamily="34" charset="0"/>
              </a:rPr>
              <a:t>Possibility that the </a:t>
            </a:r>
          </a:p>
          <a:p>
            <a:pPr algn="ctr" eaLnBrk="0" hangingPunct="0"/>
            <a:r>
              <a:rPr lang="en-US" sz="1200" dirty="0" smtClean="0">
                <a:solidFill>
                  <a:srgbClr val="000000"/>
                </a:solidFill>
                <a:cs typeface="Arial" pitchFamily="34" charset="0"/>
              </a:rPr>
              <a:t>tool can introduce </a:t>
            </a:r>
          </a:p>
          <a:p>
            <a:pPr algn="ctr" eaLnBrk="0" hangingPunct="0"/>
            <a:r>
              <a:rPr lang="en-US" sz="1200" dirty="0" smtClean="0">
                <a:solidFill>
                  <a:srgbClr val="000000"/>
                </a:solidFill>
                <a:cs typeface="Arial" pitchFamily="34" charset="0"/>
              </a:rPr>
              <a:t>errors or fail </a:t>
            </a:r>
          </a:p>
          <a:p>
            <a:pPr algn="ctr" eaLnBrk="0" hangingPunct="0"/>
            <a:r>
              <a:rPr lang="en-US" sz="1200" dirty="0" smtClean="0">
                <a:solidFill>
                  <a:srgbClr val="000000"/>
                </a:solidFill>
                <a:cs typeface="Arial" pitchFamily="34" charset="0"/>
              </a:rPr>
              <a:t>to detect them</a:t>
            </a:r>
          </a:p>
        </p:txBody>
      </p:sp>
      <p:sp>
        <p:nvSpPr>
          <p:cNvPr id="70" name="AutoShape 49"/>
          <p:cNvSpPr>
            <a:spLocks noChangeArrowheads="1"/>
          </p:cNvSpPr>
          <p:nvPr>
            <p:custDataLst>
              <p:tags r:id="rId12"/>
            </p:custDataLst>
          </p:nvPr>
        </p:nvSpPr>
        <p:spPr bwMode="auto">
          <a:xfrm>
            <a:off x="2736058" y="5959830"/>
            <a:ext cx="214313" cy="410986"/>
          </a:xfrm>
          <a:prstGeom prst="rightArrow">
            <a:avLst>
              <a:gd name="adj1" fmla="val 43287"/>
              <a:gd name="adj2" fmla="val 60148"/>
            </a:avLst>
          </a:prstGeom>
          <a:solidFill>
            <a:srgbClr val="B2B2B2"/>
          </a:solidFill>
          <a:ln w="9525">
            <a:solidFill>
              <a:schemeClr val="tx1"/>
            </a:solidFill>
            <a:miter lim="800000"/>
            <a:headEnd/>
            <a:tailEnd/>
          </a:ln>
          <a:effectLst/>
        </p:spPr>
        <p:txBody>
          <a:bodyPr wrap="none" lIns="99475" tIns="49737" rIns="99475" bIns="49737" anchor="ctr"/>
          <a:lstStyle/>
          <a:p>
            <a:pPr algn="ctr" eaLnBrk="0" hangingPunct="0"/>
            <a:endParaRPr lang="en-GB" sz="1200" dirty="0" smtClean="0">
              <a:solidFill>
                <a:srgbClr val="000000"/>
              </a:solidFill>
              <a:cs typeface="Arial" pitchFamily="34" charset="0"/>
            </a:endParaRPr>
          </a:p>
        </p:txBody>
      </p:sp>
      <p:sp>
        <p:nvSpPr>
          <p:cNvPr id="71" name="AutoShape 50"/>
          <p:cNvSpPr>
            <a:spLocks noChangeArrowheads="1"/>
          </p:cNvSpPr>
          <p:nvPr>
            <p:custDataLst>
              <p:tags r:id="rId13"/>
            </p:custDataLst>
          </p:nvPr>
        </p:nvSpPr>
        <p:spPr bwMode="auto">
          <a:xfrm>
            <a:off x="4255296" y="5995106"/>
            <a:ext cx="214313" cy="410986"/>
          </a:xfrm>
          <a:prstGeom prst="rightArrow">
            <a:avLst>
              <a:gd name="adj1" fmla="val 43287"/>
              <a:gd name="adj2" fmla="val 60148"/>
            </a:avLst>
          </a:prstGeom>
          <a:solidFill>
            <a:srgbClr val="B2B2B2"/>
          </a:solidFill>
          <a:ln w="9525">
            <a:solidFill>
              <a:schemeClr val="tx1"/>
            </a:solidFill>
            <a:miter lim="800000"/>
            <a:headEnd/>
            <a:tailEnd/>
          </a:ln>
          <a:effectLst/>
        </p:spPr>
        <p:txBody>
          <a:bodyPr wrap="none" lIns="99475" tIns="49737" rIns="99475" bIns="49737" anchor="ctr"/>
          <a:lstStyle/>
          <a:p>
            <a:pPr algn="ctr" eaLnBrk="0" hangingPunct="0"/>
            <a:endParaRPr lang="en-GB" sz="1200" dirty="0" smtClean="0">
              <a:solidFill>
                <a:srgbClr val="000000"/>
              </a:solidFill>
              <a:cs typeface="Arial" pitchFamily="34" charset="0"/>
            </a:endParaRPr>
          </a:p>
        </p:txBody>
      </p:sp>
      <p:sp>
        <p:nvSpPr>
          <p:cNvPr id="69" name="AutoShape 50"/>
          <p:cNvSpPr>
            <a:spLocks noChangeArrowheads="1"/>
          </p:cNvSpPr>
          <p:nvPr>
            <p:custDataLst>
              <p:tags r:id="rId14"/>
            </p:custDataLst>
          </p:nvPr>
        </p:nvSpPr>
        <p:spPr bwMode="auto">
          <a:xfrm>
            <a:off x="5845971" y="5928431"/>
            <a:ext cx="214313" cy="410986"/>
          </a:xfrm>
          <a:prstGeom prst="rightArrow">
            <a:avLst>
              <a:gd name="adj1" fmla="val 43287"/>
              <a:gd name="adj2" fmla="val 60148"/>
            </a:avLst>
          </a:prstGeom>
          <a:solidFill>
            <a:schemeClr val="bg1"/>
          </a:solidFill>
          <a:ln w="9525">
            <a:solidFill>
              <a:schemeClr val="tx1"/>
            </a:solidFill>
            <a:miter lim="800000"/>
            <a:headEnd/>
            <a:tailEnd/>
          </a:ln>
          <a:effectLst/>
        </p:spPr>
        <p:txBody>
          <a:bodyPr wrap="none" lIns="99475" tIns="49737" rIns="99475" bIns="49737" anchor="ctr"/>
          <a:lstStyle/>
          <a:p>
            <a:pPr algn="ctr" eaLnBrk="0" hangingPunct="0"/>
            <a:endParaRPr lang="en-GB" sz="1200" dirty="0" smtClean="0">
              <a:solidFill>
                <a:srgbClr val="000000"/>
              </a:solidFill>
              <a:cs typeface="Arial" pitchFamily="34" charset="0"/>
            </a:endParaRPr>
          </a:p>
        </p:txBody>
      </p:sp>
      <p:sp>
        <p:nvSpPr>
          <p:cNvPr id="73" name="Rectangle 19"/>
          <p:cNvSpPr>
            <a:spLocks noChangeArrowheads="1"/>
          </p:cNvSpPr>
          <p:nvPr>
            <p:custDataLst>
              <p:tags r:id="rId15"/>
            </p:custDataLst>
          </p:nvPr>
        </p:nvSpPr>
        <p:spPr bwMode="auto">
          <a:xfrm>
            <a:off x="6068718" y="5650797"/>
            <a:ext cx="1374729" cy="1040694"/>
          </a:xfrm>
          <a:prstGeom prst="rect">
            <a:avLst/>
          </a:prstGeom>
          <a:solidFill>
            <a:schemeClr val="bg1">
              <a:lumMod val="75000"/>
            </a:schemeClr>
          </a:solidFill>
          <a:ln w="9525">
            <a:solidFill>
              <a:schemeClr val="tx1"/>
            </a:solidFill>
            <a:miter lim="800000"/>
            <a:headEnd/>
            <a:tailEnd/>
          </a:ln>
          <a:effectLst/>
        </p:spPr>
        <p:txBody>
          <a:bodyPr wrap="none" lIns="99475" tIns="49737" rIns="99475" bIns="49737" anchor="ctr"/>
          <a:lstStyle/>
          <a:p>
            <a:pPr algn="ctr" eaLnBrk="0" hangingPunct="0"/>
            <a:r>
              <a:rPr lang="en-US" sz="1200" dirty="0" smtClean="0">
                <a:solidFill>
                  <a:srgbClr val="000000"/>
                </a:solidFill>
                <a:cs typeface="Arial" pitchFamily="34" charset="0"/>
              </a:rPr>
              <a:t>Tool Qualification</a:t>
            </a:r>
            <a:br>
              <a:rPr lang="en-US" sz="1200" dirty="0" smtClean="0">
                <a:solidFill>
                  <a:srgbClr val="000000"/>
                </a:solidFill>
                <a:cs typeface="Arial" pitchFamily="34" charset="0"/>
              </a:rPr>
            </a:br>
            <a:r>
              <a:rPr lang="en-US" sz="1200" dirty="0" smtClean="0">
                <a:solidFill>
                  <a:srgbClr val="000000"/>
                </a:solidFill>
                <a:cs typeface="Arial" pitchFamily="34" charset="0"/>
              </a:rPr>
              <a:t>Measures</a:t>
            </a:r>
          </a:p>
        </p:txBody>
      </p:sp>
      <p:sp>
        <p:nvSpPr>
          <p:cNvPr id="74" name="AutoShape 60"/>
          <p:cNvSpPr>
            <a:spLocks noChangeArrowheads="1"/>
          </p:cNvSpPr>
          <p:nvPr>
            <p:custDataLst>
              <p:tags r:id="rId16"/>
            </p:custDataLst>
          </p:nvPr>
        </p:nvSpPr>
        <p:spPr bwMode="auto">
          <a:xfrm>
            <a:off x="207852" y="2895352"/>
            <a:ext cx="1830498" cy="633089"/>
          </a:xfrm>
          <a:prstGeom prst="wedgeRectCallout">
            <a:avLst>
              <a:gd name="adj1" fmla="val 41698"/>
              <a:gd name="adj2" fmla="val 92833"/>
            </a:avLst>
          </a:prstGeom>
          <a:solidFill>
            <a:schemeClr val="bg1"/>
          </a:solidFill>
          <a:ln w="19050">
            <a:solidFill>
              <a:schemeClr val="tx1"/>
            </a:solidFill>
            <a:prstDash val="sysDot"/>
            <a:miter lim="800000"/>
            <a:headEnd/>
            <a:tailEnd/>
          </a:ln>
          <a:effectLst/>
        </p:spPr>
        <p:txBody>
          <a:bodyPr wrap="square" lIns="97907" tIns="39163" rIns="97907" bIns="39163">
            <a:spAutoFit/>
          </a:bodyPr>
          <a:lstStyle/>
          <a:p>
            <a:r>
              <a:rPr lang="en-US" sz="1200" dirty="0" smtClean="0">
                <a:solidFill>
                  <a:srgbClr val="000000"/>
                </a:solidFill>
                <a:cs typeface="Arial" pitchFamily="34" charset="0"/>
              </a:rPr>
              <a:t>Software tool has the possibility to introduce</a:t>
            </a:r>
            <a:br>
              <a:rPr lang="en-US" sz="1200" dirty="0" smtClean="0">
                <a:solidFill>
                  <a:srgbClr val="000000"/>
                </a:solidFill>
                <a:cs typeface="Arial" pitchFamily="34" charset="0"/>
              </a:rPr>
            </a:br>
            <a:r>
              <a:rPr lang="en-US" sz="1200" dirty="0" smtClean="0">
                <a:solidFill>
                  <a:srgbClr val="000000"/>
                </a:solidFill>
                <a:cs typeface="Arial" pitchFamily="34" charset="0"/>
              </a:rPr>
              <a:t>or fail to detect errors</a:t>
            </a:r>
          </a:p>
        </p:txBody>
      </p:sp>
      <p:sp>
        <p:nvSpPr>
          <p:cNvPr id="76" name="TextBox 31"/>
          <p:cNvSpPr txBox="1">
            <a:spLocks noChangeArrowheads="1"/>
          </p:cNvSpPr>
          <p:nvPr/>
        </p:nvSpPr>
        <p:spPr bwMode="auto">
          <a:xfrm>
            <a:off x="127760" y="1986954"/>
            <a:ext cx="1521571" cy="830997"/>
          </a:xfrm>
          <a:prstGeom prst="rect">
            <a:avLst/>
          </a:prstGeom>
          <a:noFill/>
          <a:ln w="9525">
            <a:noFill/>
            <a:miter lim="800000"/>
            <a:headEnd/>
            <a:tailEnd/>
          </a:ln>
        </p:spPr>
        <p:txBody>
          <a:bodyPr wrap="none">
            <a:spAutoFit/>
          </a:bodyPr>
          <a:lstStyle/>
          <a:p>
            <a:pPr algn="ctr" eaLnBrk="0" hangingPunct="0">
              <a:spcBef>
                <a:spcPct val="20000"/>
              </a:spcBef>
              <a:buClr>
                <a:srgbClr val="215383"/>
              </a:buClr>
              <a:buFont typeface="Wingdings" pitchFamily="2" charset="2"/>
              <a:buNone/>
            </a:pPr>
            <a:r>
              <a:rPr lang="de-DE" sz="1600" b="1" dirty="0">
                <a:latin typeface="+mj-lt"/>
              </a:rPr>
              <a:t>Tool </a:t>
            </a:r>
            <a:r>
              <a:rPr lang="de-DE" sz="1600" b="1" dirty="0" smtClean="0">
                <a:latin typeface="+mj-lt"/>
              </a:rPr>
              <a:t/>
            </a:r>
            <a:br>
              <a:rPr lang="de-DE" sz="1600" b="1" dirty="0" smtClean="0">
                <a:latin typeface="+mj-lt"/>
              </a:rPr>
            </a:br>
            <a:r>
              <a:rPr lang="de-DE" sz="1600" b="1" dirty="0" smtClean="0">
                <a:latin typeface="+mj-lt"/>
              </a:rPr>
              <a:t>functionality /</a:t>
            </a:r>
            <a:br>
              <a:rPr lang="de-DE" sz="1600" b="1" dirty="0" smtClean="0">
                <a:latin typeface="+mj-lt"/>
              </a:rPr>
            </a:br>
            <a:r>
              <a:rPr lang="de-DE" sz="1600" b="1" dirty="0" smtClean="0">
                <a:latin typeface="+mj-lt"/>
              </a:rPr>
              <a:t>Use cases</a:t>
            </a:r>
            <a:endParaRPr lang="en-US" sz="1600" b="1" dirty="0">
              <a:latin typeface="+mj-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883" y="1524000"/>
            <a:ext cx="8012228" cy="3323987"/>
          </a:xfrm>
          <a:prstGeom prst="rect">
            <a:avLst/>
          </a:prstGeom>
        </p:spPr>
        <p:txBody>
          <a:bodyPr wrap="square">
            <a:spAutoFit/>
          </a:bodyPr>
          <a:lstStyle/>
          <a:p>
            <a:pPr marL="284163" indent="-284163">
              <a:spcBef>
                <a:spcPts val="1200"/>
              </a:spcBef>
              <a:spcAft>
                <a:spcPts val="600"/>
              </a:spcAft>
              <a:buClr>
                <a:srgbClr val="215383"/>
              </a:buClr>
              <a:buSzPct val="95000"/>
              <a:buFont typeface="Wingdings" pitchFamily="2" charset="2"/>
              <a:buChar char="§"/>
            </a:pPr>
            <a:r>
              <a:rPr lang="en-US" sz="2000" dirty="0" smtClean="0">
                <a:solidFill>
                  <a:srgbClr val="000000"/>
                </a:solidFill>
                <a:latin typeface="Arial"/>
              </a:rPr>
              <a:t>Tool classification must be carried out and documented for all tools</a:t>
            </a:r>
          </a:p>
          <a:p>
            <a:pPr marL="284163" indent="-284163">
              <a:spcBef>
                <a:spcPts val="1200"/>
              </a:spcBef>
              <a:spcAft>
                <a:spcPts val="600"/>
              </a:spcAft>
              <a:buClr>
                <a:srgbClr val="215383"/>
              </a:buClr>
              <a:buSzPct val="95000"/>
              <a:buFont typeface="Wingdings" pitchFamily="2" charset="2"/>
              <a:buChar char="§"/>
            </a:pPr>
            <a:r>
              <a:rPr lang="en-US" sz="2000" dirty="0" smtClean="0">
                <a:solidFill>
                  <a:srgbClr val="000000"/>
                </a:solidFill>
                <a:latin typeface="Arial"/>
              </a:rPr>
              <a:t>For tools classified at TCL 2 or higher, at least one of the following </a:t>
            </a:r>
            <a:r>
              <a:rPr lang="en-US" sz="2000" b="1" dirty="0" smtClean="0">
                <a:solidFill>
                  <a:srgbClr val="FF9900"/>
                </a:solidFill>
                <a:latin typeface="Arial"/>
              </a:rPr>
              <a:t>qualification methods </a:t>
            </a:r>
            <a:r>
              <a:rPr lang="en-US" sz="2000" dirty="0" smtClean="0">
                <a:solidFill>
                  <a:srgbClr val="000000"/>
                </a:solidFill>
                <a:latin typeface="Arial"/>
              </a:rPr>
              <a:t>shall be applied and documented</a:t>
            </a:r>
          </a:p>
          <a:p>
            <a:pPr marL="914400" lvl="1" indent="-457200">
              <a:spcBef>
                <a:spcPts val="0"/>
              </a:spcBef>
              <a:spcAft>
                <a:spcPts val="600"/>
              </a:spcAft>
              <a:buSzPct val="95000"/>
              <a:buFont typeface="+mj-lt"/>
              <a:buAutoNum type="alphaLcParenR"/>
            </a:pPr>
            <a:r>
              <a:rPr lang="en-US" sz="1800" dirty="0" smtClean="0">
                <a:latin typeface="+mn-lt"/>
                <a:ea typeface="Times New Roman"/>
              </a:rPr>
              <a:t>Increased confidence from use</a:t>
            </a:r>
          </a:p>
          <a:p>
            <a:pPr marL="914400" lvl="1" indent="-457200">
              <a:spcBef>
                <a:spcPts val="0"/>
              </a:spcBef>
              <a:spcAft>
                <a:spcPts val="600"/>
              </a:spcAft>
              <a:buSzPct val="95000"/>
              <a:buFont typeface="+mj-lt"/>
              <a:buAutoNum type="alphaLcParenR"/>
            </a:pPr>
            <a:r>
              <a:rPr lang="en-US" sz="1800" dirty="0" smtClean="0">
                <a:latin typeface="+mn-lt"/>
                <a:ea typeface="Times New Roman"/>
              </a:rPr>
              <a:t>Evaluation of the tool development process</a:t>
            </a:r>
          </a:p>
          <a:p>
            <a:pPr marL="914400" lvl="1" indent="-457200">
              <a:spcBef>
                <a:spcPts val="0"/>
              </a:spcBef>
              <a:spcAft>
                <a:spcPts val="600"/>
              </a:spcAft>
              <a:buSzPct val="95000"/>
              <a:buFont typeface="+mj-lt"/>
              <a:buAutoNum type="alphaLcParenR"/>
            </a:pPr>
            <a:r>
              <a:rPr lang="en-US" sz="1800" dirty="0" smtClean="0">
                <a:latin typeface="+mn-lt"/>
                <a:ea typeface="Times New Roman"/>
              </a:rPr>
              <a:t>Validation of the software tool</a:t>
            </a:r>
          </a:p>
          <a:p>
            <a:pPr marL="914400" lvl="1" indent="-457200">
              <a:spcBef>
                <a:spcPts val="0"/>
              </a:spcBef>
              <a:spcAft>
                <a:spcPts val="600"/>
              </a:spcAft>
              <a:buSzPct val="95000"/>
              <a:buFont typeface="+mj-lt"/>
              <a:buAutoNum type="alphaLcParenR"/>
            </a:pPr>
            <a:r>
              <a:rPr lang="en-US" sz="1800" dirty="0" smtClean="0">
                <a:latin typeface="+mn-lt"/>
                <a:ea typeface="Times New Roman"/>
              </a:rPr>
              <a:t>Development in compliance with a safety standard</a:t>
            </a:r>
            <a:endParaRPr lang="de-DE" sz="1800" dirty="0" smtClean="0">
              <a:solidFill>
                <a:srgbClr val="000000"/>
              </a:solidFill>
              <a:latin typeface="Arial"/>
            </a:endParaRPr>
          </a:p>
          <a:p>
            <a:pPr marL="284163" indent="-284163">
              <a:spcBef>
                <a:spcPts val="1200"/>
              </a:spcBef>
              <a:spcAft>
                <a:spcPts val="600"/>
              </a:spcAft>
              <a:buClr>
                <a:srgbClr val="215383"/>
              </a:buClr>
              <a:buSzPct val="95000"/>
              <a:buFont typeface="Wingdings" pitchFamily="2" charset="2"/>
              <a:buChar char="§"/>
            </a:pPr>
            <a:r>
              <a:rPr lang="en-GB" sz="2000" dirty="0" smtClean="0">
                <a:solidFill>
                  <a:srgbClr val="000000"/>
                </a:solidFill>
                <a:latin typeface="Arial"/>
              </a:rPr>
              <a:t>Tools classified at TCL1 need no qualification measures</a:t>
            </a:r>
            <a:endParaRPr lang="en-US" sz="2000" dirty="0" smtClean="0">
              <a:solidFill>
                <a:srgbClr val="000000"/>
              </a:solidFill>
              <a:latin typeface="Arial"/>
            </a:endParaRPr>
          </a:p>
        </p:txBody>
      </p:sp>
      <p:sp>
        <p:nvSpPr>
          <p:cNvPr id="2" name="Title 1"/>
          <p:cNvSpPr>
            <a:spLocks noGrp="1"/>
          </p:cNvSpPr>
          <p:nvPr>
            <p:ph type="title" idx="4294967295"/>
          </p:nvPr>
        </p:nvSpPr>
        <p:spPr>
          <a:xfrm>
            <a:off x="294456" y="548680"/>
            <a:ext cx="8382000" cy="722387"/>
          </a:xfrm>
        </p:spPr>
        <p:txBody>
          <a:bodyPr/>
          <a:lstStyle/>
          <a:p>
            <a:r>
              <a:rPr lang="de-DE" dirty="0" smtClean="0"/>
              <a:t>Tool </a:t>
            </a:r>
            <a:r>
              <a:rPr lang="de-DE" dirty="0" err="1" smtClean="0"/>
              <a:t>Qualification</a:t>
            </a:r>
            <a:r>
              <a:rPr lang="de-DE" dirty="0" smtClean="0"/>
              <a:t> </a:t>
            </a:r>
            <a:r>
              <a:rPr lang="de-DE" sz="2800" dirty="0" smtClean="0">
                <a:solidFill>
                  <a:srgbClr val="FF9900"/>
                </a:solidFill>
              </a:rPr>
              <a:t>Approach</a:t>
            </a:r>
            <a:endParaRPr lang="en-US" sz="2800" dirty="0">
              <a:solidFill>
                <a:srgbClr val="FF9900"/>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548680"/>
            <a:ext cx="8382000" cy="1139825"/>
          </a:xfrm>
        </p:spPr>
        <p:txBody>
          <a:bodyPr/>
          <a:lstStyle/>
          <a:p>
            <a:r>
              <a:rPr lang="en-US" noProof="0" dirty="0" smtClean="0"/>
              <a:t>Tool Qualification </a:t>
            </a:r>
            <a:r>
              <a:rPr lang="en-US" sz="2800" noProof="0" dirty="0" smtClean="0">
                <a:solidFill>
                  <a:srgbClr val="FF9900"/>
                </a:solidFill>
              </a:rPr>
              <a:t>Methods</a:t>
            </a:r>
            <a:endParaRPr lang="en-US" sz="2800" noProof="0" dirty="0">
              <a:solidFill>
                <a:srgbClr val="FF9900"/>
              </a:solidFill>
            </a:endParaRPr>
          </a:p>
        </p:txBody>
      </p:sp>
      <p:graphicFrame>
        <p:nvGraphicFramePr>
          <p:cNvPr id="5" name="Content Placeholder 4"/>
          <p:cNvGraphicFramePr>
            <a:graphicFrameLocks noGrp="1"/>
          </p:cNvGraphicFramePr>
          <p:nvPr>
            <p:ph idx="4294967295"/>
          </p:nvPr>
        </p:nvGraphicFramePr>
        <p:xfrm>
          <a:off x="692750" y="3076575"/>
          <a:ext cx="7803795" cy="2409489"/>
        </p:xfrm>
        <a:graphic>
          <a:graphicData uri="http://schemas.openxmlformats.org/drawingml/2006/table">
            <a:tbl>
              <a:tblPr/>
              <a:tblGrid>
                <a:gridCol w="3037932"/>
                <a:gridCol w="666750"/>
                <a:gridCol w="657225"/>
                <a:gridCol w="590550"/>
                <a:gridCol w="571500"/>
                <a:gridCol w="542925"/>
                <a:gridCol w="571500"/>
                <a:gridCol w="600075"/>
                <a:gridCol w="565338"/>
              </a:tblGrid>
              <a:tr h="376443">
                <a:tc rowSpan="2">
                  <a:txBody>
                    <a:bodyPr/>
                    <a:lstStyle/>
                    <a:p>
                      <a:pPr marL="0" marR="0" algn="just">
                        <a:spcBef>
                          <a:spcPts val="200"/>
                        </a:spcBef>
                        <a:spcAft>
                          <a:spcPts val="200"/>
                        </a:spcAft>
                      </a:pPr>
                      <a:r>
                        <a:rPr lang="en-US" sz="1400" baseline="0" dirty="0">
                          <a:latin typeface="+mn-lt"/>
                          <a:ea typeface="Times New Roman"/>
                        </a:rPr>
                        <a:t>Method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gridSpan="4">
                  <a:txBody>
                    <a:bodyPr/>
                    <a:lstStyle/>
                    <a:p>
                      <a:pPr marL="0" marR="0" algn="ctr">
                        <a:spcBef>
                          <a:spcPts val="200"/>
                        </a:spcBef>
                        <a:spcAft>
                          <a:spcPts val="200"/>
                        </a:spcAft>
                      </a:pPr>
                      <a:r>
                        <a:rPr lang="en-US" sz="1400" dirty="0" smtClean="0">
                          <a:latin typeface="+mj-lt"/>
                          <a:ea typeface="Times New Roman"/>
                        </a:rPr>
                        <a:t>TCL 2</a:t>
                      </a: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200"/>
                        </a:spcBef>
                        <a:spcAft>
                          <a:spcPts val="200"/>
                        </a:spcAft>
                      </a:pPr>
                      <a:r>
                        <a:rPr lang="de-DE" sz="1400" dirty="0" smtClean="0">
                          <a:latin typeface="+mj-lt"/>
                          <a:ea typeface="Times New Roman"/>
                        </a:rPr>
                        <a:t>TCL 3</a:t>
                      </a: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r>
              <a:tr h="376443">
                <a:tc vMerge="1">
                  <a:txBody>
                    <a:bodyPr/>
                    <a:lstStyle/>
                    <a:p>
                      <a:endParaRPr lang="en-US"/>
                    </a:p>
                  </a:txBody>
                  <a:tcPr/>
                </a:tc>
                <a:tc>
                  <a:txBody>
                    <a:bodyPr/>
                    <a:lstStyle/>
                    <a:p>
                      <a:pPr marL="0" marR="0" algn="ctr">
                        <a:spcBef>
                          <a:spcPts val="0"/>
                        </a:spcBef>
                        <a:spcAft>
                          <a:spcPts val="200"/>
                        </a:spcAft>
                      </a:pPr>
                      <a:r>
                        <a:rPr lang="en-US" sz="1400" baseline="0" dirty="0" smtClean="0">
                          <a:latin typeface="+mn-lt"/>
                          <a:ea typeface="Times New Roman"/>
                        </a:rPr>
                        <a:t>ASIL A</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B</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C</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D</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A</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B</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C</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D</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76443">
                <a:tc>
                  <a:txBody>
                    <a:bodyPr/>
                    <a:lstStyle/>
                    <a:p>
                      <a:pPr marL="0" marR="0" algn="just">
                        <a:spcBef>
                          <a:spcPts val="200"/>
                        </a:spcBef>
                        <a:spcAft>
                          <a:spcPts val="200"/>
                        </a:spcAft>
                      </a:pPr>
                      <a:r>
                        <a:rPr lang="en-US" sz="1400" baseline="0" dirty="0">
                          <a:latin typeface="+mn-lt"/>
                          <a:ea typeface="Times New Roman"/>
                        </a:rPr>
                        <a:t>1a </a:t>
                      </a:r>
                      <a:r>
                        <a:rPr lang="en-US" sz="1400" baseline="0" dirty="0" smtClean="0">
                          <a:latin typeface="+mn-lt"/>
                          <a:ea typeface="Times New Roman"/>
                        </a:rPr>
                        <a:t>  Increased </a:t>
                      </a:r>
                      <a:r>
                        <a:rPr lang="en-US" sz="1400" baseline="0" dirty="0">
                          <a:latin typeface="+mn-lt"/>
                          <a:ea typeface="Times New Roman"/>
                        </a:rPr>
                        <a:t>confidence from use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l">
                        <a:spcBef>
                          <a:spcPts val="200"/>
                        </a:spcBef>
                        <a:spcAft>
                          <a:spcPts val="200"/>
                        </a:spcAft>
                      </a:pPr>
                      <a:r>
                        <a:rPr lang="en-US" sz="1400" baseline="0" dirty="0" smtClean="0">
                          <a:latin typeface="+mn-lt"/>
                          <a:ea typeface="Times New Roman"/>
                        </a:rPr>
                        <a:t>1b   Evaluation </a:t>
                      </a:r>
                      <a:r>
                        <a:rPr lang="en-US" sz="1400" baseline="0" dirty="0">
                          <a:latin typeface="+mn-lt"/>
                          <a:ea typeface="Times New Roman"/>
                        </a:rPr>
                        <a:t>of the </a:t>
                      </a:r>
                      <a:r>
                        <a:rPr lang="en-US" sz="1400" baseline="0" dirty="0" smtClean="0">
                          <a:latin typeface="+mn-lt"/>
                          <a:ea typeface="Times New Roman"/>
                        </a:rPr>
                        <a:t>tool</a:t>
                      </a:r>
                      <a:br>
                        <a:rPr lang="en-US" sz="1400" baseline="0" dirty="0" smtClean="0">
                          <a:latin typeface="+mn-lt"/>
                          <a:ea typeface="Times New Roman"/>
                        </a:rPr>
                      </a:br>
                      <a:r>
                        <a:rPr lang="en-US" sz="1400" baseline="0" dirty="0" smtClean="0">
                          <a:latin typeface="+mn-lt"/>
                          <a:ea typeface="Times New Roman"/>
                        </a:rPr>
                        <a:t>       development </a:t>
                      </a:r>
                      <a:r>
                        <a:rPr lang="en-US" sz="1400" baseline="0" dirty="0">
                          <a:latin typeface="+mn-lt"/>
                          <a:ea typeface="Times New Roman"/>
                        </a:rPr>
                        <a:t>process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 </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just">
                        <a:spcBef>
                          <a:spcPts val="200"/>
                        </a:spcBef>
                        <a:spcAft>
                          <a:spcPts val="200"/>
                        </a:spcAft>
                      </a:pPr>
                      <a:r>
                        <a:rPr lang="en-US" sz="1400" baseline="0" dirty="0">
                          <a:latin typeface="+mn-lt"/>
                          <a:ea typeface="Times New Roman"/>
                        </a:rPr>
                        <a:t>1c </a:t>
                      </a:r>
                      <a:r>
                        <a:rPr lang="en-US" sz="1400" baseline="0" dirty="0" smtClean="0">
                          <a:latin typeface="+mn-lt"/>
                          <a:ea typeface="Times New Roman"/>
                        </a:rPr>
                        <a:t>  Validation </a:t>
                      </a:r>
                      <a:r>
                        <a:rPr lang="en-US" sz="1400" baseline="0" dirty="0">
                          <a:latin typeface="+mn-lt"/>
                          <a:ea typeface="Times New Roman"/>
                        </a:rPr>
                        <a:t>of the software tool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l">
                        <a:spcBef>
                          <a:spcPts val="200"/>
                        </a:spcBef>
                        <a:spcAft>
                          <a:spcPts val="200"/>
                        </a:spcAft>
                      </a:pPr>
                      <a:r>
                        <a:rPr lang="en-US" sz="1400" baseline="0" dirty="0">
                          <a:latin typeface="+mn-lt"/>
                          <a:ea typeface="Times New Roman"/>
                        </a:rPr>
                        <a:t>1d </a:t>
                      </a:r>
                      <a:r>
                        <a:rPr lang="en-US" sz="1400" baseline="0" dirty="0" smtClean="0">
                          <a:latin typeface="+mn-lt"/>
                          <a:ea typeface="Times New Roman"/>
                        </a:rPr>
                        <a:t>  Development </a:t>
                      </a:r>
                      <a:r>
                        <a:rPr lang="en-US" sz="1400" baseline="0" dirty="0">
                          <a:latin typeface="+mn-lt"/>
                          <a:ea typeface="Times New Roman"/>
                        </a:rPr>
                        <a:t>in compliance </a:t>
                      </a:r>
                      <a:r>
                        <a:rPr lang="en-US" sz="1400" baseline="0" dirty="0" smtClean="0">
                          <a:latin typeface="+mn-lt"/>
                          <a:ea typeface="Times New Roman"/>
                        </a:rPr>
                        <a:t>with</a:t>
                      </a:r>
                      <a:br>
                        <a:rPr lang="en-US" sz="1400" baseline="0" dirty="0" smtClean="0">
                          <a:latin typeface="+mn-lt"/>
                          <a:ea typeface="Times New Roman"/>
                        </a:rPr>
                      </a:br>
                      <a:r>
                        <a:rPr lang="en-US" sz="1400" baseline="0" dirty="0" smtClean="0">
                          <a:latin typeface="+mn-lt"/>
                          <a:ea typeface="Times New Roman"/>
                        </a:rPr>
                        <a:t>       </a:t>
                      </a:r>
                      <a:r>
                        <a:rPr lang="en-US" sz="1400" baseline="0" dirty="0">
                          <a:latin typeface="+mn-lt"/>
                          <a:ea typeface="Times New Roman"/>
                        </a:rPr>
                        <a:t>a safety 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51" name="Rectangle 3"/>
          <p:cNvSpPr>
            <a:spLocks noChangeArrowheads="1"/>
          </p:cNvSpPr>
          <p:nvPr/>
        </p:nvSpPr>
        <p:spPr bwMode="auto">
          <a:xfrm>
            <a:off x="5532358" y="5585485"/>
            <a:ext cx="297870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a:r>
              <a:rPr lang="en-US" sz="1400" dirty="0" smtClean="0">
                <a:solidFill>
                  <a:srgbClr val="000000"/>
                </a:solidFill>
                <a:latin typeface="Arial"/>
                <a:ea typeface="Times New Roman" pitchFamily="18" charset="0"/>
              </a:rPr>
              <a:t>+ …   Method recommended</a:t>
            </a:r>
          </a:p>
          <a:p>
            <a:pPr algn="just"/>
            <a:r>
              <a:rPr lang="en-US" sz="1400" dirty="0" smtClean="0">
                <a:solidFill>
                  <a:srgbClr val="000000"/>
                </a:solidFill>
                <a:latin typeface="Arial"/>
                <a:ea typeface="Times New Roman" pitchFamily="18" charset="0"/>
              </a:rPr>
              <a:t>++ … Method highly recommended</a:t>
            </a:r>
            <a:endParaRPr lang="en-US" sz="3600" dirty="0" smtClean="0">
              <a:solidFill>
                <a:srgbClr val="000000"/>
              </a:solidFill>
              <a:latin typeface="Arial"/>
            </a:endParaRPr>
          </a:p>
        </p:txBody>
      </p:sp>
      <p:sp>
        <p:nvSpPr>
          <p:cNvPr id="9" name="Rectangle 8"/>
          <p:cNvSpPr/>
          <p:nvPr/>
        </p:nvSpPr>
        <p:spPr>
          <a:xfrm>
            <a:off x="537883" y="1826815"/>
            <a:ext cx="8012228" cy="4770537"/>
          </a:xfrm>
          <a:prstGeom prst="rect">
            <a:avLst/>
          </a:prstGeom>
        </p:spPr>
        <p:txBody>
          <a:bodyPr wrap="square">
            <a:spAutoFit/>
          </a:bodyPr>
          <a:lstStyle/>
          <a:p>
            <a:pPr marL="284163" indent="-284163">
              <a:spcBef>
                <a:spcPct val="20000"/>
              </a:spcBef>
              <a:buClr>
                <a:srgbClr val="215383"/>
              </a:buClr>
              <a:buSzPct val="95000"/>
              <a:buFont typeface="Wingdings" pitchFamily="2" charset="2"/>
              <a:buChar char="§"/>
            </a:pPr>
            <a:r>
              <a:rPr lang="en-US" sz="2000" b="1" dirty="0" smtClean="0">
                <a:latin typeface="Arial"/>
              </a:rPr>
              <a:t>Recommendation overview of </a:t>
            </a:r>
            <a:r>
              <a:rPr lang="en-US" sz="2000" b="1" dirty="0" smtClean="0">
                <a:solidFill>
                  <a:srgbClr val="FF9900"/>
                </a:solidFill>
              </a:rPr>
              <a:t>qualification methods </a:t>
            </a:r>
            <a:r>
              <a:rPr lang="en-US" sz="2000" b="1" dirty="0" smtClean="0">
                <a:solidFill>
                  <a:srgbClr val="FF9900"/>
                </a:solidFill>
                <a:latin typeface="Arial"/>
              </a:rPr>
              <a:t>for </a:t>
            </a:r>
            <a:r>
              <a:rPr lang="en-US" sz="2000" dirty="0" smtClean="0">
                <a:solidFill>
                  <a:srgbClr val="000000"/>
                </a:solidFill>
                <a:latin typeface="Arial"/>
              </a:rPr>
              <a:t>dependent on ASIL level</a:t>
            </a:r>
          </a:p>
          <a:p>
            <a:pPr marL="741363" lvl="1"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741363" lvl="1"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endParaRPr lang="de-DE" sz="2000" dirty="0" smtClean="0">
              <a:solidFill>
                <a:srgbClr val="000000"/>
              </a:solidFill>
              <a:latin typeface="Arial"/>
            </a:endParaRPr>
          </a:p>
          <a:p>
            <a:pPr marL="284163" indent="-284163">
              <a:spcBef>
                <a:spcPct val="20000"/>
              </a:spcBef>
              <a:buClr>
                <a:srgbClr val="215383"/>
              </a:buClr>
              <a:buSzPct val="95000"/>
              <a:buFont typeface="Wingdings" pitchFamily="2" charset="2"/>
              <a:buChar char="§"/>
            </a:pPr>
            <a:r>
              <a:rPr lang="en-GB" sz="2000" dirty="0" smtClean="0">
                <a:solidFill>
                  <a:srgbClr val="000000"/>
                </a:solidFill>
                <a:latin typeface="Arial"/>
              </a:rPr>
              <a:t>A software tool classified at TCL1 needs no qualification measures</a:t>
            </a:r>
            <a:endParaRPr lang="en-US" sz="2000" dirty="0" smtClean="0">
              <a:solidFill>
                <a:srgbClr val="000000"/>
              </a:solidFill>
              <a:latin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a:spLocks noChangeArrowheads="1"/>
          </p:cNvSpPr>
          <p:nvPr/>
        </p:nvSpPr>
        <p:spPr bwMode="auto">
          <a:xfrm>
            <a:off x="363069" y="4476861"/>
            <a:ext cx="8310283" cy="659878"/>
          </a:xfrm>
          <a:prstGeom prst="ellipse">
            <a:avLst/>
          </a:prstGeom>
          <a:solidFill>
            <a:srgbClr val="FFFF00"/>
          </a:solidFill>
          <a:ln w="9525" algn="ctr">
            <a:noFill/>
            <a:round/>
            <a:headEnd/>
            <a:tailEnd/>
          </a:ln>
        </p:spPr>
        <p:txBody>
          <a:bodyPr/>
          <a:lstStyle/>
          <a:p>
            <a:pPr eaLnBrk="0" hangingPunct="0">
              <a:spcBef>
                <a:spcPct val="20000"/>
              </a:spcBef>
              <a:buClr>
                <a:srgbClr val="215383"/>
              </a:buClr>
              <a:buFont typeface="Wingdings" pitchFamily="2" charset="2"/>
              <a:buChar char="§"/>
            </a:pPr>
            <a:endParaRPr lang="en-US">
              <a:solidFill>
                <a:srgbClr val="000000"/>
              </a:solidFill>
            </a:endParaRPr>
          </a:p>
        </p:txBody>
      </p:sp>
      <p:sp>
        <p:nvSpPr>
          <p:cNvPr id="11" name="Oval 10"/>
          <p:cNvSpPr>
            <a:spLocks noChangeArrowheads="1"/>
          </p:cNvSpPr>
          <p:nvPr/>
        </p:nvSpPr>
        <p:spPr bwMode="auto">
          <a:xfrm>
            <a:off x="367552" y="4844507"/>
            <a:ext cx="8310283" cy="697584"/>
          </a:xfrm>
          <a:prstGeom prst="ellipse">
            <a:avLst/>
          </a:prstGeom>
          <a:solidFill>
            <a:srgbClr val="FFFF00"/>
          </a:solidFill>
          <a:ln w="9525" algn="ctr">
            <a:noFill/>
            <a:round/>
            <a:headEnd/>
            <a:tailEnd/>
          </a:ln>
        </p:spPr>
        <p:txBody>
          <a:bodyPr/>
          <a:lstStyle/>
          <a:p>
            <a:pPr eaLnBrk="0" hangingPunct="0">
              <a:spcBef>
                <a:spcPct val="20000"/>
              </a:spcBef>
              <a:buClr>
                <a:srgbClr val="215383"/>
              </a:buClr>
              <a:buFont typeface="Wingdings" pitchFamily="2" charset="2"/>
              <a:buChar char="§"/>
            </a:pPr>
            <a:endParaRPr lang="en-US">
              <a:solidFill>
                <a:srgbClr val="000000"/>
              </a:solidFill>
            </a:endParaRPr>
          </a:p>
        </p:txBody>
      </p:sp>
      <p:sp>
        <p:nvSpPr>
          <p:cNvPr id="2" name="Title 1"/>
          <p:cNvSpPr>
            <a:spLocks noGrp="1"/>
          </p:cNvSpPr>
          <p:nvPr>
            <p:ph type="title"/>
          </p:nvPr>
        </p:nvSpPr>
        <p:spPr/>
        <p:txBody>
          <a:bodyPr/>
          <a:lstStyle/>
          <a:p>
            <a:r>
              <a:rPr lang="de-DE" sz="3200" dirty="0" smtClean="0"/>
              <a:t>Tool </a:t>
            </a:r>
            <a:r>
              <a:rPr lang="de-DE" sz="3200" dirty="0" err="1" smtClean="0"/>
              <a:t>Qualification</a:t>
            </a:r>
            <a:r>
              <a:rPr lang="de-DE" sz="3200" dirty="0" smtClean="0"/>
              <a:t> </a:t>
            </a:r>
            <a:r>
              <a:rPr lang="de-DE" sz="3200" dirty="0" err="1" smtClean="0">
                <a:solidFill>
                  <a:srgbClr val="FF9933"/>
                </a:solidFill>
              </a:rPr>
              <a:t>Methods</a:t>
            </a:r>
            <a:r>
              <a:rPr lang="en-US" sz="3200" dirty="0" smtClean="0">
                <a:solidFill>
                  <a:srgbClr val="FF9900"/>
                </a:solidFill>
              </a:rPr>
              <a:t> </a:t>
            </a:r>
            <a:endParaRPr lang="en-US" sz="3200" dirty="0">
              <a:solidFill>
                <a:srgbClr val="FF9900"/>
              </a:solidFill>
            </a:endParaRPr>
          </a:p>
        </p:txBody>
      </p:sp>
      <p:sp>
        <p:nvSpPr>
          <p:cNvPr id="2051" name="Rectangle 3"/>
          <p:cNvSpPr>
            <a:spLocks noChangeArrowheads="1"/>
          </p:cNvSpPr>
          <p:nvPr/>
        </p:nvSpPr>
        <p:spPr bwMode="auto">
          <a:xfrm>
            <a:off x="3751424" y="5827181"/>
            <a:ext cx="4406976"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rPr>
              <a:t>+ …   Recommended</a:t>
            </a:r>
            <a:r>
              <a:rPr lang="en-US" sz="1400" dirty="0" smtClean="0">
                <a:ea typeface="Times New Roman" pitchFamily="18" charset="0"/>
              </a:rPr>
              <a:t>       </a:t>
            </a:r>
            <a:r>
              <a:rPr kumimoji="0" lang="en-US" sz="1400" b="0" i="0" u="none" strike="noStrike" cap="none" normalizeH="0" baseline="0" dirty="0" smtClean="0">
                <a:ln>
                  <a:noFill/>
                </a:ln>
                <a:solidFill>
                  <a:schemeClr val="tx1"/>
                </a:solidFill>
                <a:effectLst/>
                <a:latin typeface="Arial" pitchFamily="34" charset="0"/>
                <a:ea typeface="Times New Roman" pitchFamily="18" charset="0"/>
              </a:rPr>
              <a:t>++ … Highly recommended</a:t>
            </a:r>
            <a:endParaRPr kumimoji="0" lang="en-US" sz="3600" b="0" i="0" u="none" strike="noStrike" cap="none" normalizeH="0" baseline="0" dirty="0" smtClean="0">
              <a:ln>
                <a:noFill/>
              </a:ln>
              <a:solidFill>
                <a:schemeClr val="tx1"/>
              </a:solidFill>
              <a:effectLst/>
              <a:latin typeface="Arial" pitchFamily="34" charset="0"/>
            </a:endParaRPr>
          </a:p>
        </p:txBody>
      </p:sp>
      <p:sp>
        <p:nvSpPr>
          <p:cNvPr id="8" name="Rectangle 7"/>
          <p:cNvSpPr/>
          <p:nvPr/>
        </p:nvSpPr>
        <p:spPr>
          <a:xfrm rot="-5400000">
            <a:off x="7724862" y="4365602"/>
            <a:ext cx="2315057" cy="523220"/>
          </a:xfrm>
          <a:prstGeom prst="rect">
            <a:avLst/>
          </a:prstGeom>
        </p:spPr>
        <p:txBody>
          <a:bodyPr wrap="none">
            <a:spAutoFit/>
          </a:bodyPr>
          <a:lstStyle/>
          <a:p>
            <a:r>
              <a:rPr lang="de-DE" sz="1400" dirty="0" smtClean="0">
                <a:latin typeface="+mn-lt"/>
              </a:rPr>
              <a:t>Source: ISO /DIS 26262-8,</a:t>
            </a:r>
            <a:br>
              <a:rPr lang="de-DE" sz="1400" dirty="0" smtClean="0">
                <a:latin typeface="+mn-lt"/>
              </a:rPr>
            </a:br>
            <a:r>
              <a:rPr lang="de-DE" sz="1400" dirty="0" smtClean="0">
                <a:latin typeface="+mn-lt"/>
              </a:rPr>
              <a:t> 11.4.4.2, Tables 3,  4</a:t>
            </a:r>
            <a:endParaRPr lang="en-US" sz="1400" dirty="0">
              <a:latin typeface="+mn-lt"/>
            </a:endParaRPr>
          </a:p>
        </p:txBody>
      </p:sp>
      <p:sp>
        <p:nvSpPr>
          <p:cNvPr id="9" name="Rectangle 8"/>
          <p:cNvSpPr/>
          <p:nvPr/>
        </p:nvSpPr>
        <p:spPr>
          <a:xfrm>
            <a:off x="537883" y="1404273"/>
            <a:ext cx="8018288" cy="1446550"/>
          </a:xfrm>
          <a:prstGeom prst="rect">
            <a:avLst/>
          </a:prstGeom>
        </p:spPr>
        <p:txBody>
          <a:bodyPr wrap="square">
            <a:spAutoFit/>
          </a:bodyPr>
          <a:lstStyle/>
          <a:p>
            <a:pPr marL="284163" indent="-284163" eaLnBrk="0" hangingPunct="0">
              <a:spcBef>
                <a:spcPct val="20000"/>
              </a:spcBef>
              <a:buClr>
                <a:srgbClr val="215383"/>
              </a:buClr>
              <a:buSzPct val="95000"/>
              <a:buFont typeface="Wingdings" pitchFamily="2" charset="2"/>
              <a:buChar char="§"/>
            </a:pPr>
            <a:r>
              <a:rPr lang="en-US" sz="2000" dirty="0" smtClean="0">
                <a:latin typeface="+mn-lt"/>
              </a:rPr>
              <a:t>Selection criteria: </a:t>
            </a:r>
          </a:p>
          <a:p>
            <a:pPr marL="741363" lvl="1" indent="-284163" eaLnBrk="0" hangingPunct="0">
              <a:spcBef>
                <a:spcPct val="20000"/>
              </a:spcBef>
              <a:buClr>
                <a:srgbClr val="215383"/>
              </a:buClr>
              <a:buSzPct val="95000"/>
              <a:buFont typeface="Wingdings" pitchFamily="2" charset="2"/>
              <a:buChar char="§"/>
            </a:pPr>
            <a:r>
              <a:rPr lang="en-US" sz="2000" dirty="0" smtClean="0">
                <a:latin typeface="+mn-lt"/>
              </a:rPr>
              <a:t>Suitability for all ASILs</a:t>
            </a:r>
          </a:p>
          <a:p>
            <a:pPr marL="741363" lvl="1" indent="-284163" eaLnBrk="0" hangingPunct="0">
              <a:spcBef>
                <a:spcPct val="20000"/>
              </a:spcBef>
              <a:buClr>
                <a:srgbClr val="215383"/>
              </a:buClr>
              <a:buSzPct val="95000"/>
              <a:buFont typeface="Wingdings" pitchFamily="2" charset="2"/>
              <a:buChar char="§"/>
            </a:pPr>
            <a:r>
              <a:rPr lang="de-DE" sz="2000" dirty="0" err="1" smtClean="0">
                <a:latin typeface="+mn-lt"/>
              </a:rPr>
              <a:t>Combination</a:t>
            </a:r>
            <a:r>
              <a:rPr lang="de-DE" sz="2000" dirty="0" smtClean="0">
                <a:latin typeface="+mn-lt"/>
              </a:rPr>
              <a:t> </a:t>
            </a:r>
            <a:r>
              <a:rPr lang="de-DE" sz="2000" dirty="0" err="1" smtClean="0">
                <a:latin typeface="+mn-lt"/>
              </a:rPr>
              <a:t>of</a:t>
            </a:r>
            <a:r>
              <a:rPr lang="de-DE" sz="2000" dirty="0" smtClean="0">
                <a:latin typeface="+mn-lt"/>
              </a:rPr>
              <a:t> 2+ different methods to ensure robustness w.r.t. expected future changes to ISO 26262</a:t>
            </a:r>
          </a:p>
        </p:txBody>
      </p:sp>
      <p:graphicFrame>
        <p:nvGraphicFramePr>
          <p:cNvPr id="13" name="Content Placeholder 4"/>
          <p:cNvGraphicFramePr>
            <a:graphicFrameLocks/>
          </p:cNvGraphicFramePr>
          <p:nvPr/>
        </p:nvGraphicFramePr>
        <p:xfrm>
          <a:off x="600618" y="3406081"/>
          <a:ext cx="7803795" cy="2409489"/>
        </p:xfrm>
        <a:graphic>
          <a:graphicData uri="http://schemas.openxmlformats.org/drawingml/2006/table">
            <a:tbl>
              <a:tblPr/>
              <a:tblGrid>
                <a:gridCol w="3037932"/>
                <a:gridCol w="666750"/>
                <a:gridCol w="657225"/>
                <a:gridCol w="590550"/>
                <a:gridCol w="571500"/>
                <a:gridCol w="542925"/>
                <a:gridCol w="571500"/>
                <a:gridCol w="600075"/>
                <a:gridCol w="565338"/>
              </a:tblGrid>
              <a:tr h="376443">
                <a:tc rowSpan="2">
                  <a:txBody>
                    <a:bodyPr/>
                    <a:lstStyle/>
                    <a:p>
                      <a:pPr marL="0" marR="0" algn="just">
                        <a:spcBef>
                          <a:spcPts val="200"/>
                        </a:spcBef>
                        <a:spcAft>
                          <a:spcPts val="200"/>
                        </a:spcAft>
                      </a:pPr>
                      <a:r>
                        <a:rPr lang="en-US" sz="1400" baseline="0" dirty="0">
                          <a:latin typeface="+mn-lt"/>
                          <a:ea typeface="Times New Roman"/>
                        </a:rPr>
                        <a:t>Method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gridSpan="4">
                  <a:txBody>
                    <a:bodyPr/>
                    <a:lstStyle/>
                    <a:p>
                      <a:pPr marL="0" marR="0" algn="ctr">
                        <a:spcBef>
                          <a:spcPts val="200"/>
                        </a:spcBef>
                        <a:spcAft>
                          <a:spcPts val="200"/>
                        </a:spcAft>
                      </a:pPr>
                      <a:r>
                        <a:rPr lang="en-US" sz="1400" dirty="0" smtClean="0">
                          <a:latin typeface="+mj-lt"/>
                          <a:ea typeface="Times New Roman"/>
                        </a:rPr>
                        <a:t>TCL 2</a:t>
                      </a: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200"/>
                        </a:spcBef>
                        <a:spcAft>
                          <a:spcPts val="200"/>
                        </a:spcAft>
                      </a:pPr>
                      <a:r>
                        <a:rPr lang="de-DE" sz="1400" dirty="0" smtClean="0">
                          <a:latin typeface="+mj-lt"/>
                          <a:ea typeface="Times New Roman"/>
                        </a:rPr>
                        <a:t>TCL 3</a:t>
                      </a: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c hMerge="1">
                  <a:txBody>
                    <a:bodyPr/>
                    <a:lstStyle/>
                    <a:p>
                      <a:pPr marL="0" marR="0" algn="ctr">
                        <a:spcBef>
                          <a:spcPts val="200"/>
                        </a:spcBef>
                        <a:spcAft>
                          <a:spcPts val="200"/>
                        </a:spcAft>
                      </a:pPr>
                      <a:endParaRPr lang="en-US" sz="1400" dirty="0">
                        <a:latin typeface="+mj-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10">
                      <a:fgClr>
                        <a:srgbClr val="FFFFFF"/>
                      </a:fgClr>
                      <a:bgClr>
                        <a:srgbClr val="E5E5E5"/>
                      </a:bgClr>
                    </a:pattFill>
                  </a:tcPr>
                </a:tc>
              </a:tr>
              <a:tr h="376443">
                <a:tc vMerge="1">
                  <a:txBody>
                    <a:bodyPr/>
                    <a:lstStyle/>
                    <a:p>
                      <a:endParaRPr lang="en-US"/>
                    </a:p>
                  </a:txBody>
                  <a:tcPr/>
                </a:tc>
                <a:tc>
                  <a:txBody>
                    <a:bodyPr/>
                    <a:lstStyle/>
                    <a:p>
                      <a:pPr marL="0" marR="0" algn="ctr">
                        <a:spcBef>
                          <a:spcPts val="0"/>
                        </a:spcBef>
                        <a:spcAft>
                          <a:spcPts val="200"/>
                        </a:spcAft>
                      </a:pPr>
                      <a:r>
                        <a:rPr lang="en-US" sz="1400" baseline="0" dirty="0" smtClean="0">
                          <a:latin typeface="+mn-lt"/>
                          <a:ea typeface="Times New Roman"/>
                        </a:rPr>
                        <a:t>ASIL A</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B</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C</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en-US" sz="1400" baseline="0" dirty="0" smtClean="0">
                          <a:latin typeface="+mn-lt"/>
                          <a:ea typeface="Times New Roman"/>
                        </a:rPr>
                        <a:t>ASIL D</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A</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B</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C</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marL="0" marR="0" algn="ctr">
                        <a:spcBef>
                          <a:spcPts val="0"/>
                        </a:spcBef>
                        <a:spcAft>
                          <a:spcPts val="200"/>
                        </a:spcAft>
                      </a:pPr>
                      <a:r>
                        <a:rPr lang="de-DE" sz="1400" baseline="0" dirty="0" smtClean="0">
                          <a:latin typeface="+mn-lt"/>
                          <a:ea typeface="Times New Roman"/>
                        </a:rPr>
                        <a:t>ASIL D</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76443">
                <a:tc>
                  <a:txBody>
                    <a:bodyPr/>
                    <a:lstStyle/>
                    <a:p>
                      <a:pPr marL="0" marR="0" algn="just">
                        <a:spcBef>
                          <a:spcPts val="200"/>
                        </a:spcBef>
                        <a:spcAft>
                          <a:spcPts val="200"/>
                        </a:spcAft>
                      </a:pPr>
                      <a:r>
                        <a:rPr lang="en-US" sz="1400" baseline="0" dirty="0">
                          <a:latin typeface="+mn-lt"/>
                          <a:ea typeface="Times New Roman"/>
                        </a:rPr>
                        <a:t>1a </a:t>
                      </a:r>
                      <a:r>
                        <a:rPr lang="en-US" sz="1400" baseline="0" dirty="0" smtClean="0">
                          <a:latin typeface="+mn-lt"/>
                          <a:ea typeface="Times New Roman"/>
                        </a:rPr>
                        <a:t>  Increased </a:t>
                      </a:r>
                      <a:r>
                        <a:rPr lang="en-US" sz="1400" baseline="0" dirty="0">
                          <a:latin typeface="+mn-lt"/>
                          <a:ea typeface="Times New Roman"/>
                        </a:rPr>
                        <a:t>confidence from use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l">
                        <a:spcBef>
                          <a:spcPts val="200"/>
                        </a:spcBef>
                        <a:spcAft>
                          <a:spcPts val="200"/>
                        </a:spcAft>
                      </a:pPr>
                      <a:r>
                        <a:rPr lang="en-US" sz="1400" baseline="0" dirty="0" smtClean="0">
                          <a:latin typeface="+mn-lt"/>
                          <a:ea typeface="Times New Roman"/>
                        </a:rPr>
                        <a:t>1b   Evaluation </a:t>
                      </a:r>
                      <a:r>
                        <a:rPr lang="en-US" sz="1400" baseline="0" dirty="0">
                          <a:latin typeface="+mn-lt"/>
                          <a:ea typeface="Times New Roman"/>
                        </a:rPr>
                        <a:t>of the </a:t>
                      </a:r>
                      <a:r>
                        <a:rPr lang="en-US" sz="1400" baseline="0" dirty="0" smtClean="0">
                          <a:latin typeface="+mn-lt"/>
                          <a:ea typeface="Times New Roman"/>
                        </a:rPr>
                        <a:t>tool</a:t>
                      </a:r>
                      <a:br>
                        <a:rPr lang="en-US" sz="1400" baseline="0" dirty="0" smtClean="0">
                          <a:latin typeface="+mn-lt"/>
                          <a:ea typeface="Times New Roman"/>
                        </a:rPr>
                      </a:br>
                      <a:r>
                        <a:rPr lang="en-US" sz="1400" baseline="0" dirty="0" smtClean="0">
                          <a:latin typeface="+mn-lt"/>
                          <a:ea typeface="Times New Roman"/>
                        </a:rPr>
                        <a:t>       development </a:t>
                      </a:r>
                      <a:r>
                        <a:rPr lang="en-US" sz="1400" baseline="0" dirty="0">
                          <a:latin typeface="+mn-lt"/>
                          <a:ea typeface="Times New Roman"/>
                        </a:rPr>
                        <a:t>process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 </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just">
                        <a:spcBef>
                          <a:spcPts val="200"/>
                        </a:spcBef>
                        <a:spcAft>
                          <a:spcPts val="200"/>
                        </a:spcAft>
                      </a:pPr>
                      <a:r>
                        <a:rPr lang="en-US" sz="1400" baseline="0" dirty="0">
                          <a:latin typeface="+mn-lt"/>
                          <a:ea typeface="Times New Roman"/>
                        </a:rPr>
                        <a:t>1c </a:t>
                      </a:r>
                      <a:r>
                        <a:rPr lang="en-US" sz="1400" baseline="0" dirty="0" smtClean="0">
                          <a:latin typeface="+mn-lt"/>
                          <a:ea typeface="Times New Roman"/>
                        </a:rPr>
                        <a:t>  Validation </a:t>
                      </a:r>
                      <a:r>
                        <a:rPr lang="en-US" sz="1400" baseline="0" dirty="0">
                          <a:latin typeface="+mn-lt"/>
                          <a:ea typeface="Times New Roman"/>
                        </a:rPr>
                        <a:t>of the software tool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443">
                <a:tc>
                  <a:txBody>
                    <a:bodyPr/>
                    <a:lstStyle/>
                    <a:p>
                      <a:pPr marL="0" marR="0" algn="l">
                        <a:spcBef>
                          <a:spcPts val="200"/>
                        </a:spcBef>
                        <a:spcAft>
                          <a:spcPts val="200"/>
                        </a:spcAft>
                      </a:pPr>
                      <a:r>
                        <a:rPr lang="en-US" sz="1400" baseline="0" dirty="0">
                          <a:latin typeface="+mn-lt"/>
                          <a:ea typeface="Times New Roman"/>
                        </a:rPr>
                        <a:t>1d </a:t>
                      </a:r>
                      <a:r>
                        <a:rPr lang="en-US" sz="1400" baseline="0" dirty="0" smtClean="0">
                          <a:latin typeface="+mn-lt"/>
                          <a:ea typeface="Times New Roman"/>
                        </a:rPr>
                        <a:t>  Development </a:t>
                      </a:r>
                      <a:r>
                        <a:rPr lang="en-US" sz="1400" baseline="0" dirty="0">
                          <a:latin typeface="+mn-lt"/>
                          <a:ea typeface="Times New Roman"/>
                        </a:rPr>
                        <a:t>in compliance </a:t>
                      </a:r>
                      <a:r>
                        <a:rPr lang="en-US" sz="1400" baseline="0" dirty="0" smtClean="0">
                          <a:latin typeface="+mn-lt"/>
                          <a:ea typeface="Times New Roman"/>
                        </a:rPr>
                        <a:t>with</a:t>
                      </a:r>
                      <a:br>
                        <a:rPr lang="en-US" sz="1400" baseline="0" dirty="0" smtClean="0">
                          <a:latin typeface="+mn-lt"/>
                          <a:ea typeface="Times New Roman"/>
                        </a:rPr>
                      </a:br>
                      <a:r>
                        <a:rPr lang="en-US" sz="1400" baseline="0" dirty="0" smtClean="0">
                          <a:latin typeface="+mn-lt"/>
                          <a:ea typeface="Times New Roman"/>
                        </a:rPr>
                        <a:t>       </a:t>
                      </a:r>
                      <a:r>
                        <a:rPr lang="en-US" sz="1400" baseline="0" dirty="0">
                          <a:latin typeface="+mn-lt"/>
                          <a:ea typeface="Times New Roman"/>
                        </a:rPr>
                        <a:t>a safety standard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a:latin typeface="+mn-lt"/>
                          <a:ea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en-US"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0"/>
                        </a:spcBef>
                        <a:spcAft>
                          <a:spcPts val="200"/>
                        </a:spcAft>
                      </a:pPr>
                      <a:r>
                        <a:rPr lang="de-DE" sz="1400" baseline="0" dirty="0" smtClean="0">
                          <a:latin typeface="+mn-lt"/>
                          <a:ea typeface="Times New Roman"/>
                        </a:rPr>
                        <a:t>++</a:t>
                      </a:r>
                      <a:endParaRPr lang="en-US" sz="1400" baseline="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Rectangle 11"/>
          <p:cNvSpPr/>
          <p:nvPr/>
        </p:nvSpPr>
        <p:spPr>
          <a:xfrm>
            <a:off x="533408" y="6334780"/>
            <a:ext cx="7848601" cy="683264"/>
          </a:xfrm>
          <a:prstGeom prst="rect">
            <a:avLst/>
          </a:prstGeom>
        </p:spPr>
        <p:txBody>
          <a:bodyPr wrap="square">
            <a:spAutoFit/>
          </a:bodyPr>
          <a:lstStyle/>
          <a:p>
            <a:pPr fontAlgn="auto">
              <a:spcBef>
                <a:spcPct val="20000"/>
              </a:spcBef>
              <a:spcAft>
                <a:spcPts val="0"/>
              </a:spcAft>
              <a:buClr>
                <a:srgbClr val="215383"/>
              </a:buClr>
              <a:buSzPct val="95000"/>
            </a:pPr>
            <a:r>
              <a:rPr lang="en-US" sz="1200" dirty="0" smtClean="0">
                <a:solidFill>
                  <a:prstClr val="black"/>
                </a:solidFill>
                <a:latin typeface="+mn-lt"/>
                <a:cs typeface="Arial" pitchFamily="34" charset="0"/>
              </a:rPr>
              <a:t>Note:  Embedded Coder, Simulink Verification and Validation, Simulink Design Verifier, and </a:t>
            </a:r>
            <a:r>
              <a:rPr lang="en-US" sz="1200" dirty="0" smtClean="0">
                <a:solidFill>
                  <a:srgbClr val="000000"/>
                </a:solidFill>
                <a:latin typeface="+mn-lt"/>
                <a:cs typeface="Arial" pitchFamily="34" charset="0"/>
              </a:rPr>
              <a:t>Polyspace products for C/C++ were </a:t>
            </a:r>
            <a:r>
              <a:rPr lang="en-US" sz="1200" dirty="0" smtClean="0">
                <a:solidFill>
                  <a:prstClr val="black"/>
                </a:solidFill>
                <a:latin typeface="+mn-lt"/>
                <a:cs typeface="Arial" pitchFamily="34" charset="0"/>
              </a:rPr>
              <a:t>not developed  using certified processes</a:t>
            </a:r>
          </a:p>
          <a:p>
            <a:pPr eaLnBrk="0" fontAlgn="auto" hangingPunct="0">
              <a:spcBef>
                <a:spcPct val="20000"/>
              </a:spcBef>
              <a:spcAft>
                <a:spcPts val="0"/>
              </a:spcAft>
              <a:buClr>
                <a:srgbClr val="215383"/>
              </a:buClr>
              <a:buSzPct val="95000"/>
              <a:buFont typeface="Wingdings" pitchFamily="2" charset="2"/>
              <a:buNone/>
            </a:pPr>
            <a:endParaRPr lang="en-US" sz="1200" dirty="0">
              <a:solidFill>
                <a:prstClr val="black"/>
              </a:solidFill>
              <a:latin typeface="+mn-lt"/>
              <a:cs typeface="Arial" pitchFamily="34" charset="0"/>
            </a:endParaRPr>
          </a:p>
        </p:txBody>
      </p:sp>
    </p:spTree>
    <p:extLst>
      <p:ext uri="{BB962C8B-B14F-4D97-AF65-F5344CB8AC3E}">
        <p14:creationId xmlns:p14="http://schemas.microsoft.com/office/powerpoint/2010/main" xmlns="" val="56865612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456" y="548680"/>
            <a:ext cx="8382000" cy="1139825"/>
          </a:xfrm>
        </p:spPr>
        <p:txBody>
          <a:bodyPr/>
          <a:lstStyle/>
          <a:p>
            <a:r>
              <a:rPr lang="de-DE" dirty="0" smtClean="0"/>
              <a:t>High-</a:t>
            </a:r>
            <a:r>
              <a:rPr lang="de-DE" dirty="0" err="1" smtClean="0"/>
              <a:t>Integrity</a:t>
            </a:r>
            <a:r>
              <a:rPr lang="de-DE" dirty="0" smtClean="0"/>
              <a:t> Workflows (ISO 26262)</a:t>
            </a:r>
            <a:endParaRPr lang="en-US" dirty="0"/>
          </a:p>
        </p:txBody>
      </p:sp>
      <p:graphicFrame>
        <p:nvGraphicFramePr>
          <p:cNvPr id="4" name="Diagram 3"/>
          <p:cNvGraphicFramePr/>
          <p:nvPr/>
        </p:nvGraphicFramePr>
        <p:xfrm>
          <a:off x="608923" y="1465729"/>
          <a:ext cx="7714807" cy="31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476672"/>
            <a:ext cx="8382000" cy="1139825"/>
          </a:xfrm>
        </p:spPr>
        <p:txBody>
          <a:bodyPr/>
          <a:lstStyle/>
          <a:p>
            <a:r>
              <a:rPr lang="en-US" sz="3200" dirty="0" smtClean="0"/>
              <a:t>Tool Qualification for COTS Tools</a:t>
            </a:r>
            <a:r>
              <a:rPr lang="en-US" dirty="0" smtClean="0"/>
              <a:t/>
            </a:r>
            <a:br>
              <a:rPr lang="en-US" dirty="0" smtClean="0"/>
            </a:br>
            <a:r>
              <a:rPr lang="en-US" sz="2800" dirty="0" err="1" smtClean="0">
                <a:solidFill>
                  <a:srgbClr val="FF9900"/>
                </a:solidFill>
              </a:rPr>
              <a:t>Workshare</a:t>
            </a:r>
            <a:endParaRPr lang="en-US" sz="2800" dirty="0">
              <a:solidFill>
                <a:srgbClr val="FF9900"/>
              </a:solidFill>
            </a:endParaRPr>
          </a:p>
        </p:txBody>
      </p:sp>
      <p:sp>
        <p:nvSpPr>
          <p:cNvPr id="3" name="Content Placeholder 2"/>
          <p:cNvSpPr>
            <a:spLocks noGrp="1"/>
          </p:cNvSpPr>
          <p:nvPr>
            <p:ph idx="4294967295"/>
          </p:nvPr>
        </p:nvSpPr>
        <p:spPr>
          <a:xfrm>
            <a:off x="471768" y="1700808"/>
            <a:ext cx="8564655" cy="4419600"/>
          </a:xfrm>
        </p:spPr>
        <p:txBody>
          <a:bodyPr/>
          <a:lstStyle/>
          <a:p>
            <a:pPr>
              <a:buNone/>
            </a:pPr>
            <a:r>
              <a:rPr lang="en-GB" sz="2000" dirty="0" smtClean="0"/>
              <a:t>Tool qualification process may involve multiple parties:</a:t>
            </a:r>
          </a:p>
          <a:p>
            <a:pPr>
              <a:spcBef>
                <a:spcPts val="1200"/>
              </a:spcBef>
              <a:spcAft>
                <a:spcPts val="600"/>
              </a:spcAft>
            </a:pPr>
            <a:r>
              <a:rPr lang="en-GB" sz="2000" b="1" kern="1200" dirty="0" smtClean="0">
                <a:solidFill>
                  <a:srgbClr val="265787"/>
                </a:solidFill>
                <a:latin typeface="+mj-lt"/>
                <a:ea typeface="+mj-ea"/>
                <a:cs typeface="+mj-cs"/>
              </a:rPr>
              <a:t>Tool user</a:t>
            </a:r>
            <a:r>
              <a:rPr lang="en-GB" sz="2000" b="1" dirty="0" smtClean="0">
                <a:solidFill>
                  <a:srgbClr val="FF9900"/>
                </a:solidFill>
                <a:ea typeface="+mj-ea"/>
                <a:cs typeface="+mj-cs"/>
              </a:rPr>
              <a:t> </a:t>
            </a:r>
          </a:p>
          <a:p>
            <a:pPr lvl="1">
              <a:spcBef>
                <a:spcPts val="0"/>
              </a:spcBef>
              <a:spcAft>
                <a:spcPts val="600"/>
              </a:spcAft>
            </a:pPr>
            <a:r>
              <a:rPr lang="en-GB" sz="1800" dirty="0" smtClean="0"/>
              <a:t>Responsible for </a:t>
            </a:r>
            <a:r>
              <a:rPr lang="en-GB" sz="1800" b="1" kern="1200" dirty="0" smtClean="0">
                <a:solidFill>
                  <a:srgbClr val="265787"/>
                </a:solidFill>
                <a:ea typeface="+mj-ea"/>
                <a:cs typeface="+mj-cs"/>
              </a:rPr>
              <a:t>final tool qualification </a:t>
            </a:r>
            <a:r>
              <a:rPr lang="en-GB" sz="1800" dirty="0" smtClean="0"/>
              <a:t>in the </a:t>
            </a:r>
            <a:br>
              <a:rPr lang="en-GB" sz="1800" dirty="0" smtClean="0"/>
            </a:br>
            <a:r>
              <a:rPr lang="en-GB" sz="1800" dirty="0" smtClean="0"/>
              <a:t>context of the application</a:t>
            </a:r>
          </a:p>
          <a:p>
            <a:pPr>
              <a:spcBef>
                <a:spcPts val="1200"/>
              </a:spcBef>
              <a:spcAft>
                <a:spcPts val="600"/>
              </a:spcAft>
            </a:pPr>
            <a:r>
              <a:rPr lang="en-GB" sz="2000" b="1" kern="1200" dirty="0" smtClean="0">
                <a:solidFill>
                  <a:srgbClr val="265787"/>
                </a:solidFill>
                <a:latin typeface="+mj-lt"/>
                <a:ea typeface="+mj-ea"/>
                <a:cs typeface="+mj-cs"/>
              </a:rPr>
              <a:t>MathWorks</a:t>
            </a:r>
            <a:r>
              <a:rPr lang="en-GB" sz="2000" b="1" dirty="0" smtClean="0">
                <a:solidFill>
                  <a:srgbClr val="FF9900"/>
                </a:solidFill>
                <a:latin typeface="+mj-lt"/>
                <a:ea typeface="+mj-ea"/>
                <a:cs typeface="+mj-cs"/>
              </a:rPr>
              <a:t> </a:t>
            </a:r>
          </a:p>
          <a:p>
            <a:pPr lvl="1">
              <a:spcBef>
                <a:spcPts val="0"/>
              </a:spcBef>
              <a:spcAft>
                <a:spcPts val="600"/>
              </a:spcAft>
            </a:pPr>
            <a:r>
              <a:rPr lang="en-GB" sz="1800" dirty="0" smtClean="0"/>
              <a:t>Carries out </a:t>
            </a:r>
            <a:r>
              <a:rPr lang="en-GB" sz="1800" b="1" kern="1200" dirty="0" smtClean="0">
                <a:solidFill>
                  <a:srgbClr val="265787"/>
                </a:solidFill>
                <a:ea typeface="+mj-ea"/>
                <a:cs typeface="+mj-cs"/>
              </a:rPr>
              <a:t>generic pre-qualification </a:t>
            </a:r>
            <a:r>
              <a:rPr lang="en-GB" sz="1800" dirty="0" smtClean="0"/>
              <a:t>based on reference workflow</a:t>
            </a:r>
          </a:p>
          <a:p>
            <a:pPr lvl="1">
              <a:spcBef>
                <a:spcPts val="0"/>
              </a:spcBef>
              <a:spcAft>
                <a:spcPts val="600"/>
              </a:spcAft>
            </a:pPr>
            <a:r>
              <a:rPr lang="en-GB" sz="1800" dirty="0" smtClean="0"/>
              <a:t>Supports / streamlines user’s activities by providing an </a:t>
            </a:r>
            <a:br>
              <a:rPr lang="en-GB" sz="1800" dirty="0" smtClean="0"/>
            </a:br>
            <a:r>
              <a:rPr lang="en-GB" sz="1800" b="1" kern="1200" dirty="0" smtClean="0">
                <a:solidFill>
                  <a:srgbClr val="265787"/>
                </a:solidFill>
                <a:ea typeface="+mj-ea"/>
                <a:cs typeface="+mj-cs"/>
              </a:rPr>
              <a:t>ISO 26262 tool qualification kit</a:t>
            </a:r>
          </a:p>
          <a:p>
            <a:pPr>
              <a:spcBef>
                <a:spcPts val="1200"/>
              </a:spcBef>
              <a:spcAft>
                <a:spcPts val="600"/>
              </a:spcAft>
            </a:pPr>
            <a:r>
              <a:rPr lang="en-GB" sz="2000" b="1" kern="1200" dirty="0" smtClean="0">
                <a:solidFill>
                  <a:srgbClr val="265787"/>
                </a:solidFill>
                <a:latin typeface="+mj-lt"/>
                <a:ea typeface="+mj-ea"/>
                <a:cs typeface="+mj-cs"/>
              </a:rPr>
              <a:t>Certification Authority</a:t>
            </a:r>
            <a:r>
              <a:rPr lang="en-GB" sz="2000" dirty="0" smtClean="0"/>
              <a:t> </a:t>
            </a:r>
          </a:p>
          <a:p>
            <a:pPr lvl="1">
              <a:spcBef>
                <a:spcPts val="0"/>
              </a:spcBef>
              <a:spcAft>
                <a:spcPts val="600"/>
              </a:spcAft>
            </a:pPr>
            <a:r>
              <a:rPr lang="en-GB" sz="1800" dirty="0" smtClean="0"/>
              <a:t>Provides an </a:t>
            </a:r>
            <a:r>
              <a:rPr lang="en-GB" sz="1800" b="1" dirty="0" smtClean="0">
                <a:solidFill>
                  <a:schemeClr val="tx2"/>
                </a:solidFill>
              </a:rPr>
              <a:t>independent assessment </a:t>
            </a:r>
            <a:r>
              <a:rPr lang="en-GB" sz="1800" dirty="0" smtClean="0"/>
              <a:t>of reference workflow and tool qualification kit</a:t>
            </a:r>
          </a:p>
          <a:p>
            <a:pPr lvl="1">
              <a:spcBef>
                <a:spcPts val="0"/>
              </a:spcBef>
              <a:spcAft>
                <a:spcPts val="600"/>
              </a:spcAft>
            </a:pPr>
            <a:r>
              <a:rPr lang="en-GB" sz="1800" dirty="0" smtClean="0"/>
              <a:t>Issues an certificate</a:t>
            </a:r>
          </a:p>
          <a:p>
            <a:pPr lvl="3"/>
            <a:endParaRPr lang="en-GB" sz="2000" dirty="0" smtClean="0"/>
          </a:p>
          <a:p>
            <a:pPr>
              <a:spcAft>
                <a:spcPct val="50000"/>
              </a:spcAft>
              <a:buNone/>
            </a:pPr>
            <a:endParaRPr lang="en-GB" sz="2000" dirty="0" smtClean="0"/>
          </a:p>
        </p:txBody>
      </p:sp>
    </p:spTree>
    <p:extLst>
      <p:ext uri="{BB962C8B-B14F-4D97-AF65-F5344CB8AC3E}">
        <p14:creationId xmlns:p14="http://schemas.microsoft.com/office/powerpoint/2010/main" xmlns="" val="404355202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33374" y="4430445"/>
            <a:ext cx="8582025" cy="10287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4" name="Rectangle 3"/>
          <p:cNvSpPr/>
          <p:nvPr/>
        </p:nvSpPr>
        <p:spPr bwMode="auto">
          <a:xfrm>
            <a:off x="323849" y="1485900"/>
            <a:ext cx="8582025" cy="189547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a:endParaRPr>
          </a:p>
        </p:txBody>
      </p:sp>
      <p:sp>
        <p:nvSpPr>
          <p:cNvPr id="2" name="Title 1"/>
          <p:cNvSpPr>
            <a:spLocks noGrp="1"/>
          </p:cNvSpPr>
          <p:nvPr>
            <p:ph type="title" idx="4294967295"/>
          </p:nvPr>
        </p:nvSpPr>
        <p:spPr>
          <a:xfrm>
            <a:off x="395536" y="476672"/>
            <a:ext cx="8382000" cy="1139825"/>
          </a:xfrm>
        </p:spPr>
        <p:txBody>
          <a:bodyPr/>
          <a:lstStyle/>
          <a:p>
            <a:r>
              <a:rPr lang="en-US" dirty="0" smtClean="0"/>
              <a:t>Tool Qualification </a:t>
            </a:r>
            <a:r>
              <a:rPr lang="en-US" dirty="0" err="1">
                <a:solidFill>
                  <a:srgbClr val="FF9900"/>
                </a:solidFill>
              </a:rPr>
              <a:t>Workshare</a:t>
            </a:r>
            <a:r>
              <a:rPr lang="en-US" dirty="0" smtClean="0"/>
              <a:t> </a:t>
            </a:r>
            <a:endParaRPr lang="en-US" dirty="0"/>
          </a:p>
        </p:txBody>
      </p:sp>
      <p:sp>
        <p:nvSpPr>
          <p:cNvPr id="3" name="Content Placeholder 2"/>
          <p:cNvSpPr>
            <a:spLocks noGrp="1"/>
          </p:cNvSpPr>
          <p:nvPr>
            <p:ph idx="4294967295"/>
          </p:nvPr>
        </p:nvSpPr>
        <p:spPr>
          <a:xfrm>
            <a:off x="438150" y="1485900"/>
            <a:ext cx="8705850" cy="4419600"/>
          </a:xfrm>
        </p:spPr>
        <p:txBody>
          <a:bodyPr/>
          <a:lstStyle/>
          <a:p>
            <a:pPr marL="274320" indent="-274320">
              <a:spcBef>
                <a:spcPts val="1200"/>
              </a:spcBef>
              <a:spcAft>
                <a:spcPts val="600"/>
              </a:spcAft>
              <a:buClrTx/>
              <a:buSzPct val="100000"/>
              <a:buFont typeface="+mj-lt"/>
              <a:buAutoNum type="romanUcPeriod"/>
            </a:pPr>
            <a:r>
              <a:rPr lang="de-DE" sz="2000" b="1" kern="1200" dirty="0" err="1" smtClean="0">
                <a:solidFill>
                  <a:srgbClr val="265787"/>
                </a:solidFill>
                <a:latin typeface="+mj-lt"/>
                <a:ea typeface="+mj-ea"/>
                <a:cs typeface="+mj-cs"/>
              </a:rPr>
              <a:t>Pre-qualification</a:t>
            </a:r>
            <a:endParaRPr lang="de-DE" sz="2000" b="1" kern="1200" dirty="0" smtClean="0">
              <a:solidFill>
                <a:srgbClr val="265787"/>
              </a:solidFill>
              <a:latin typeface="+mj-lt"/>
              <a:ea typeface="+mj-ea"/>
              <a:cs typeface="+mj-cs"/>
            </a:endParaRPr>
          </a:p>
          <a:p>
            <a:pPr marL="855662" lvl="1" indent="-457200">
              <a:spcBef>
                <a:spcPts val="0"/>
              </a:spcBef>
              <a:spcAft>
                <a:spcPts val="600"/>
              </a:spcAft>
              <a:buClr>
                <a:schemeClr val="tx1"/>
              </a:buClr>
              <a:buSzPct val="100000"/>
              <a:buFont typeface="+mj-lt"/>
              <a:buAutoNum type="alphaUcPeriod"/>
            </a:pPr>
            <a:r>
              <a:rPr lang="de-DE" sz="1800" dirty="0" smtClean="0"/>
              <a:t>Generic tool classification 				</a:t>
            </a:r>
            <a:r>
              <a:rPr lang="de-DE" sz="1800" dirty="0" smtClean="0">
                <a:sym typeface="Symbol"/>
              </a:rPr>
              <a:t>[ </a:t>
            </a:r>
            <a:r>
              <a:rPr lang="de-DE" sz="1800" dirty="0" smtClean="0"/>
              <a:t>MathWorks</a:t>
            </a:r>
            <a:r>
              <a:rPr lang="de-DE" sz="1800" dirty="0" smtClean="0">
                <a:sym typeface="Symbol"/>
              </a:rPr>
              <a:t>]</a:t>
            </a:r>
            <a:endParaRPr lang="de-DE" sz="1800" dirty="0" smtClean="0"/>
          </a:p>
          <a:p>
            <a:pPr marL="855662" lvl="1" indent="-457200">
              <a:spcBef>
                <a:spcPts val="0"/>
              </a:spcBef>
              <a:spcAft>
                <a:spcPts val="600"/>
              </a:spcAft>
              <a:buClr>
                <a:schemeClr val="tx1"/>
              </a:buClr>
              <a:buSzPct val="100000"/>
              <a:buFont typeface="+mj-lt"/>
              <a:buAutoNum type="alphaUcPeriod"/>
            </a:pPr>
            <a:r>
              <a:rPr lang="de-DE" sz="1800" dirty="0" err="1" smtClean="0"/>
              <a:t>Generic</a:t>
            </a:r>
            <a:r>
              <a:rPr lang="de-DE" sz="1800" dirty="0" smtClean="0"/>
              <a:t> </a:t>
            </a:r>
            <a:r>
              <a:rPr lang="de-DE" sz="1800" dirty="0" err="1" smtClean="0"/>
              <a:t>pre-qualification</a:t>
            </a:r>
            <a:r>
              <a:rPr lang="de-DE" sz="1800" dirty="0" smtClean="0"/>
              <a:t> 				</a:t>
            </a:r>
            <a:r>
              <a:rPr lang="de-DE" sz="1800" dirty="0" smtClean="0">
                <a:sym typeface="Symbol"/>
              </a:rPr>
              <a:t>[ </a:t>
            </a:r>
            <a:r>
              <a:rPr lang="de-DE" sz="1800" dirty="0" smtClean="0"/>
              <a:t>MathWorks</a:t>
            </a:r>
            <a:r>
              <a:rPr lang="de-DE" sz="1800" dirty="0" smtClean="0">
                <a:sym typeface="Symbol"/>
              </a:rPr>
              <a:t>]</a:t>
            </a:r>
            <a:endParaRPr lang="de-DE" sz="1800" dirty="0" smtClean="0"/>
          </a:p>
          <a:p>
            <a:pPr marL="855662" lvl="1" indent="-457200">
              <a:spcBef>
                <a:spcPts val="0"/>
              </a:spcBef>
              <a:spcAft>
                <a:spcPts val="600"/>
              </a:spcAft>
              <a:buClr>
                <a:schemeClr val="tx1"/>
              </a:buClr>
              <a:buSzPct val="100000"/>
              <a:buFont typeface="+mj-lt"/>
              <a:buAutoNum type="alphaUcPeriod"/>
            </a:pPr>
            <a:r>
              <a:rPr lang="de-DE" sz="1800" dirty="0" smtClean="0"/>
              <a:t>Independent </a:t>
            </a:r>
            <a:r>
              <a:rPr lang="de-DE" sz="1800" dirty="0" err="1" smtClean="0"/>
              <a:t>assessment</a:t>
            </a:r>
            <a:r>
              <a:rPr lang="de-DE" sz="1800" dirty="0" smtClean="0"/>
              <a:t> 				[ </a:t>
            </a:r>
            <a:r>
              <a:rPr lang="de-DE" sz="1800" dirty="0" err="1" smtClean="0"/>
              <a:t>Cert</a:t>
            </a:r>
            <a:r>
              <a:rPr lang="de-DE" sz="1800" dirty="0" smtClean="0"/>
              <a:t>. </a:t>
            </a:r>
            <a:r>
              <a:rPr lang="de-DE" sz="1800" dirty="0" err="1" smtClean="0"/>
              <a:t>authorithy</a:t>
            </a:r>
            <a:r>
              <a:rPr lang="de-DE" sz="1800" dirty="0" smtClean="0"/>
              <a:t>]</a:t>
            </a:r>
            <a:br>
              <a:rPr lang="de-DE" sz="1800" dirty="0" smtClean="0"/>
            </a:br>
            <a:endParaRPr lang="de-DE" sz="1800" dirty="0" smtClean="0"/>
          </a:p>
          <a:p>
            <a:pPr marL="855662" lvl="1" indent="-457200"/>
            <a:endParaRPr lang="de-DE" dirty="0" smtClean="0"/>
          </a:p>
          <a:p>
            <a:pPr marL="855662" lvl="1" indent="-457200"/>
            <a:endParaRPr lang="de-DE" dirty="0" smtClean="0"/>
          </a:p>
          <a:p>
            <a:pPr marL="855662" lvl="1" indent="-457200">
              <a:buNone/>
            </a:pPr>
            <a:endParaRPr lang="de-DE" sz="1800" dirty="0" smtClean="0"/>
          </a:p>
          <a:p>
            <a:pPr marL="274320" indent="-274320">
              <a:spcBef>
                <a:spcPts val="1200"/>
              </a:spcBef>
              <a:spcAft>
                <a:spcPts val="600"/>
              </a:spcAft>
              <a:buClrTx/>
              <a:buSzPct val="100000"/>
              <a:buFont typeface="+mj-lt"/>
              <a:buAutoNum type="romanUcPeriod"/>
            </a:pPr>
            <a:r>
              <a:rPr lang="de-DE" sz="2000" b="1" kern="1200" dirty="0" smtClean="0">
                <a:solidFill>
                  <a:srgbClr val="265787"/>
                </a:solidFill>
                <a:latin typeface="+mj-lt"/>
                <a:ea typeface="+mj-ea"/>
                <a:cs typeface="+mj-cs"/>
              </a:rPr>
              <a:t>Application-specific adaptation  </a:t>
            </a:r>
            <a:r>
              <a:rPr lang="de-DE" dirty="0" smtClean="0"/>
              <a:t>			</a:t>
            </a:r>
          </a:p>
          <a:p>
            <a:pPr marL="855662" lvl="1" indent="-457200">
              <a:spcBef>
                <a:spcPts val="0"/>
              </a:spcBef>
              <a:spcAft>
                <a:spcPts val="600"/>
              </a:spcAft>
              <a:buClr>
                <a:schemeClr val="tx1"/>
              </a:buClr>
              <a:buSzPct val="100000"/>
              <a:buFont typeface="+mj-lt"/>
              <a:buAutoNum type="alphaUcPeriod"/>
            </a:pPr>
            <a:r>
              <a:rPr lang="de-DE" sz="1800" dirty="0" smtClean="0"/>
              <a:t>Review / adaptation of </a:t>
            </a:r>
            <a:r>
              <a:rPr lang="de-DE" sz="1800" dirty="0" err="1" smtClean="0"/>
              <a:t>the</a:t>
            </a:r>
            <a:r>
              <a:rPr lang="de-DE" sz="1800" dirty="0" smtClean="0"/>
              <a:t> </a:t>
            </a:r>
            <a:r>
              <a:rPr lang="de-DE" sz="1800" dirty="0" err="1" smtClean="0"/>
              <a:t>tool</a:t>
            </a:r>
            <a:r>
              <a:rPr lang="de-DE" sz="1800" dirty="0" smtClean="0"/>
              <a:t> </a:t>
            </a:r>
            <a:r>
              <a:rPr lang="de-DE" sz="1800" dirty="0" err="1" smtClean="0"/>
              <a:t>qualification</a:t>
            </a:r>
            <a:r>
              <a:rPr lang="de-DE" sz="1800" dirty="0" smtClean="0"/>
              <a:t> </a:t>
            </a:r>
            <a:r>
              <a:rPr lang="de-DE" sz="1800" dirty="0" err="1" smtClean="0"/>
              <a:t>kit</a:t>
            </a:r>
            <a:r>
              <a:rPr lang="de-DE" sz="1800" dirty="0" smtClean="0"/>
              <a:t>  	[ Tool user ] </a:t>
            </a:r>
            <a:endParaRPr lang="en-US" sz="1800" dirty="0"/>
          </a:p>
        </p:txBody>
      </p:sp>
      <p:sp>
        <p:nvSpPr>
          <p:cNvPr id="6" name="Content Placeholder 2"/>
          <p:cNvSpPr txBox="1">
            <a:spLocks/>
          </p:cNvSpPr>
          <p:nvPr/>
        </p:nvSpPr>
        <p:spPr bwMode="auto">
          <a:xfrm>
            <a:off x="1417529" y="3107919"/>
            <a:ext cx="6781801" cy="971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4320" indent="-274320">
              <a:spcBef>
                <a:spcPts val="1200"/>
              </a:spcBef>
              <a:spcAft>
                <a:spcPts val="600"/>
              </a:spcAft>
              <a:buSzPct val="100000"/>
              <a:defRPr/>
            </a:pPr>
            <a:r>
              <a:rPr lang="de-DE" sz="2000" b="1" dirty="0" smtClean="0">
                <a:solidFill>
                  <a:srgbClr val="265787"/>
                </a:solidFill>
                <a:latin typeface="+mj-lt"/>
                <a:ea typeface="+mj-ea"/>
                <a:cs typeface="+mj-cs"/>
              </a:rPr>
              <a:t>ISO 26262 tool qualification kit</a:t>
            </a:r>
          </a:p>
          <a:p>
            <a:pPr lvl="1" indent="-274320" eaLnBrk="1" hangingPunct="1">
              <a:spcBef>
                <a:spcPts val="0"/>
              </a:spcBef>
              <a:spcAft>
                <a:spcPts val="600"/>
              </a:spcAft>
              <a:buClr>
                <a:srgbClr val="215383"/>
              </a:buClr>
              <a:buFont typeface="Wingdings" pitchFamily="2" charset="2"/>
              <a:buChar char="§"/>
            </a:pPr>
            <a:r>
              <a:rPr lang="de-DE" sz="1800" kern="0" dirty="0" err="1" smtClean="0">
                <a:solidFill>
                  <a:srgbClr val="000000"/>
                </a:solidFill>
                <a:latin typeface="Arial"/>
              </a:rPr>
              <a:t>Generic</a:t>
            </a:r>
            <a:r>
              <a:rPr lang="de-DE" sz="1800" kern="0" dirty="0" smtClean="0">
                <a:solidFill>
                  <a:srgbClr val="000000"/>
                </a:solidFill>
                <a:latin typeface="Arial"/>
              </a:rPr>
              <a:t> </a:t>
            </a:r>
            <a:r>
              <a:rPr lang="de-DE" sz="1800" kern="0" dirty="0" err="1" smtClean="0">
                <a:solidFill>
                  <a:srgbClr val="000000"/>
                </a:solidFill>
                <a:latin typeface="Arial"/>
              </a:rPr>
              <a:t>work</a:t>
            </a:r>
            <a:r>
              <a:rPr lang="de-DE" sz="1800" kern="0" dirty="0" smtClean="0">
                <a:solidFill>
                  <a:srgbClr val="000000"/>
                </a:solidFill>
                <a:latin typeface="Arial"/>
              </a:rPr>
              <a:t> products (pre-filled templates)</a:t>
            </a:r>
          </a:p>
          <a:p>
            <a:pPr lvl="1" indent="-274320" eaLnBrk="1" hangingPunct="1">
              <a:spcBef>
                <a:spcPts val="0"/>
              </a:spcBef>
              <a:spcAft>
                <a:spcPts val="600"/>
              </a:spcAft>
              <a:buClr>
                <a:srgbClr val="215383"/>
              </a:buClr>
              <a:buFont typeface="Wingdings" pitchFamily="2" charset="2"/>
              <a:buChar char="§"/>
              <a:defRPr/>
            </a:pPr>
            <a:r>
              <a:rPr lang="de-DE" sz="1800" kern="0" dirty="0" err="1" smtClean="0">
                <a:solidFill>
                  <a:srgbClr val="000000"/>
                </a:solidFill>
                <a:latin typeface="Arial"/>
              </a:rPr>
              <a:t>Assessment</a:t>
            </a:r>
            <a:r>
              <a:rPr lang="de-DE" sz="1800" kern="0" dirty="0" smtClean="0">
                <a:solidFill>
                  <a:srgbClr val="000000"/>
                </a:solidFill>
                <a:latin typeface="Arial"/>
              </a:rPr>
              <a:t> </a:t>
            </a:r>
            <a:r>
              <a:rPr lang="de-DE" sz="1800" kern="0" dirty="0" err="1" smtClean="0">
                <a:solidFill>
                  <a:srgbClr val="000000"/>
                </a:solidFill>
                <a:latin typeface="Arial"/>
              </a:rPr>
              <a:t>results</a:t>
            </a:r>
            <a:r>
              <a:rPr lang="de-DE" sz="1800" kern="0" dirty="0" smtClean="0">
                <a:solidFill>
                  <a:srgbClr val="000000"/>
                </a:solidFill>
                <a:latin typeface="Arial"/>
              </a:rPr>
              <a:t> (</a:t>
            </a:r>
            <a:r>
              <a:rPr lang="de-DE" sz="1800" kern="0" dirty="0" err="1" smtClean="0">
                <a:solidFill>
                  <a:srgbClr val="000000"/>
                </a:solidFill>
                <a:latin typeface="Arial"/>
              </a:rPr>
              <a:t>assessment</a:t>
            </a:r>
            <a:r>
              <a:rPr lang="de-DE" sz="1800" kern="0" dirty="0" smtClean="0">
                <a:solidFill>
                  <a:srgbClr val="000000"/>
                </a:solidFill>
                <a:latin typeface="Arial"/>
              </a:rPr>
              <a:t> </a:t>
            </a:r>
            <a:r>
              <a:rPr lang="de-DE" sz="1800" kern="0" dirty="0" err="1" smtClean="0">
                <a:solidFill>
                  <a:srgbClr val="000000"/>
                </a:solidFill>
                <a:latin typeface="Arial"/>
              </a:rPr>
              <a:t>report</a:t>
            </a:r>
            <a:r>
              <a:rPr lang="de-DE" sz="1800" kern="0" dirty="0" smtClean="0">
                <a:solidFill>
                  <a:srgbClr val="000000"/>
                </a:solidFill>
                <a:latin typeface="Arial"/>
              </a:rPr>
              <a:t>, </a:t>
            </a:r>
            <a:r>
              <a:rPr lang="de-DE" sz="1800" kern="0" dirty="0" err="1" smtClean="0">
                <a:solidFill>
                  <a:srgbClr val="000000"/>
                </a:solidFill>
                <a:latin typeface="Arial"/>
              </a:rPr>
              <a:t>certificate</a:t>
            </a:r>
            <a:r>
              <a:rPr lang="de-DE" sz="1800" kern="0" dirty="0" smtClean="0">
                <a:solidFill>
                  <a:srgbClr val="000000"/>
                </a:solidFill>
                <a:latin typeface="Arial"/>
              </a:rPr>
              <a:t>) </a:t>
            </a:r>
            <a:r>
              <a:rPr lang="de-DE" sz="2000" kern="0" dirty="0" smtClean="0">
                <a:solidFill>
                  <a:srgbClr val="000000"/>
                </a:solidFill>
                <a:latin typeface="Arial"/>
              </a:rPr>
              <a:t>	</a:t>
            </a:r>
          </a:p>
        </p:txBody>
      </p:sp>
      <p:sp>
        <p:nvSpPr>
          <p:cNvPr id="10" name="Content Placeholder 2"/>
          <p:cNvSpPr txBox="1">
            <a:spLocks/>
          </p:cNvSpPr>
          <p:nvPr/>
        </p:nvSpPr>
        <p:spPr bwMode="auto">
          <a:xfrm>
            <a:off x="1417546" y="5331901"/>
            <a:ext cx="6781801" cy="971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4320" indent="-457200" eaLnBrk="1" hangingPunct="1">
              <a:spcBef>
                <a:spcPts val="1200"/>
              </a:spcBef>
              <a:spcAft>
                <a:spcPts val="600"/>
              </a:spcAft>
              <a:buClr>
                <a:srgbClr val="215383"/>
              </a:buClr>
              <a:defRPr/>
            </a:pPr>
            <a:r>
              <a:rPr lang="de-DE" sz="2000" b="1" dirty="0" smtClean="0">
                <a:solidFill>
                  <a:srgbClr val="265787"/>
                </a:solidFill>
                <a:latin typeface="+mj-lt"/>
                <a:ea typeface="+mj-ea"/>
                <a:cs typeface="+mj-cs"/>
              </a:rPr>
              <a:t>ISO 26262 tool </a:t>
            </a:r>
            <a:r>
              <a:rPr lang="de-DE" sz="2000" b="1" dirty="0" err="1" smtClean="0">
                <a:solidFill>
                  <a:srgbClr val="265787"/>
                </a:solidFill>
                <a:latin typeface="+mj-lt"/>
                <a:ea typeface="+mj-ea"/>
                <a:cs typeface="+mj-cs"/>
              </a:rPr>
              <a:t>qualification</a:t>
            </a:r>
            <a:r>
              <a:rPr lang="de-DE" sz="2000" b="1" dirty="0" smtClean="0">
                <a:solidFill>
                  <a:srgbClr val="265787"/>
                </a:solidFill>
                <a:latin typeface="+mj-lt"/>
                <a:ea typeface="+mj-ea"/>
                <a:cs typeface="+mj-cs"/>
              </a:rPr>
              <a:t> </a:t>
            </a:r>
            <a:r>
              <a:rPr lang="de-DE" sz="2000" b="1" dirty="0" err="1" smtClean="0">
                <a:solidFill>
                  <a:srgbClr val="265787"/>
                </a:solidFill>
                <a:latin typeface="+mj-lt"/>
                <a:ea typeface="+mj-ea"/>
                <a:cs typeface="+mj-cs"/>
              </a:rPr>
              <a:t>work</a:t>
            </a:r>
            <a:r>
              <a:rPr lang="de-DE" sz="2000" b="1" dirty="0" smtClean="0">
                <a:solidFill>
                  <a:srgbClr val="265787"/>
                </a:solidFill>
                <a:latin typeface="+mj-lt"/>
                <a:ea typeface="+mj-ea"/>
                <a:cs typeface="+mj-cs"/>
              </a:rPr>
              <a:t> </a:t>
            </a:r>
            <a:r>
              <a:rPr lang="de-DE" sz="2000" b="1" dirty="0" err="1" smtClean="0">
                <a:solidFill>
                  <a:srgbClr val="265787"/>
                </a:solidFill>
                <a:latin typeface="+mj-lt"/>
                <a:ea typeface="+mj-ea"/>
                <a:cs typeface="+mj-cs"/>
              </a:rPr>
              <a:t>products</a:t>
            </a:r>
            <a:endParaRPr lang="de-DE" sz="2000" b="1" dirty="0" smtClean="0">
              <a:solidFill>
                <a:srgbClr val="265787"/>
              </a:solidFill>
              <a:latin typeface="+mj-lt"/>
              <a:ea typeface="+mj-ea"/>
              <a:cs typeface="+mj-cs"/>
            </a:endParaRPr>
          </a:p>
          <a:p>
            <a:pPr marL="457200" indent="-274320" eaLnBrk="1" hangingPunct="1">
              <a:spcBef>
                <a:spcPts val="0"/>
              </a:spcBef>
              <a:spcAft>
                <a:spcPts val="600"/>
              </a:spcAft>
              <a:buClr>
                <a:srgbClr val="215383"/>
              </a:buClr>
              <a:buFont typeface="Wingdings" pitchFamily="2" charset="2"/>
              <a:buChar char="§"/>
            </a:pPr>
            <a:r>
              <a:rPr lang="de-DE" sz="1800" kern="0" dirty="0" smtClean="0">
                <a:solidFill>
                  <a:srgbClr val="000000"/>
                </a:solidFill>
                <a:latin typeface="Arial"/>
              </a:rPr>
              <a:t>Final </a:t>
            </a:r>
            <a:r>
              <a:rPr lang="de-DE" sz="1800" kern="0" dirty="0" err="1" smtClean="0">
                <a:solidFill>
                  <a:srgbClr val="000000"/>
                </a:solidFill>
                <a:latin typeface="Arial"/>
              </a:rPr>
              <a:t>work</a:t>
            </a:r>
            <a:r>
              <a:rPr lang="de-DE" sz="1800" kern="0" dirty="0" smtClean="0">
                <a:solidFill>
                  <a:srgbClr val="000000"/>
                </a:solidFill>
                <a:latin typeface="Arial"/>
              </a:rPr>
              <a:t> </a:t>
            </a:r>
            <a:r>
              <a:rPr lang="de-DE" sz="1800" kern="0" dirty="0" err="1" smtClean="0">
                <a:solidFill>
                  <a:srgbClr val="000000"/>
                </a:solidFill>
                <a:latin typeface="Arial"/>
              </a:rPr>
              <a:t>products</a:t>
            </a:r>
            <a:r>
              <a:rPr lang="de-DE" sz="1800" kern="0" dirty="0" smtClean="0">
                <a:solidFill>
                  <a:srgbClr val="000000"/>
                </a:solidFill>
                <a:latin typeface="Arial"/>
              </a:rPr>
              <a:t> (</a:t>
            </a:r>
            <a:r>
              <a:rPr lang="de-DE" sz="1800" kern="0" dirty="0" err="1" smtClean="0">
                <a:solidFill>
                  <a:srgbClr val="000000"/>
                </a:solidFill>
                <a:latin typeface="Arial"/>
              </a:rPr>
              <a:t>completed</a:t>
            </a:r>
            <a:r>
              <a:rPr lang="de-DE" sz="1800" kern="0" dirty="0" smtClean="0">
                <a:solidFill>
                  <a:srgbClr val="000000"/>
                </a:solidFill>
                <a:latin typeface="Arial"/>
              </a:rPr>
              <a:t> </a:t>
            </a:r>
            <a:r>
              <a:rPr lang="de-DE" sz="1800" kern="0" dirty="0" err="1" smtClean="0">
                <a:solidFill>
                  <a:srgbClr val="000000"/>
                </a:solidFill>
                <a:latin typeface="Arial"/>
              </a:rPr>
              <a:t>templates</a:t>
            </a:r>
            <a:r>
              <a:rPr lang="de-DE" sz="1800" kern="0" dirty="0" smtClean="0">
                <a:solidFill>
                  <a:srgbClr val="000000"/>
                </a:solidFill>
                <a:latin typeface="Arial"/>
              </a:rPr>
              <a:t>)</a:t>
            </a:r>
          </a:p>
          <a:p>
            <a:pPr marL="457200" indent="-274320" eaLnBrk="1" hangingPunct="1">
              <a:spcBef>
                <a:spcPts val="0"/>
              </a:spcBef>
              <a:spcAft>
                <a:spcPts val="600"/>
              </a:spcAft>
              <a:buClr>
                <a:srgbClr val="215383"/>
              </a:buClr>
              <a:buFont typeface="Wingdings" pitchFamily="2" charset="2"/>
              <a:buChar char="§"/>
              <a:defRPr/>
            </a:pPr>
            <a:r>
              <a:rPr lang="de-DE" sz="1800" kern="0" dirty="0" err="1" smtClean="0">
                <a:solidFill>
                  <a:srgbClr val="000000"/>
                </a:solidFill>
                <a:latin typeface="Arial"/>
              </a:rPr>
              <a:t>Assessment</a:t>
            </a:r>
            <a:r>
              <a:rPr lang="de-DE" sz="1800" kern="0" dirty="0" smtClean="0">
                <a:solidFill>
                  <a:srgbClr val="000000"/>
                </a:solidFill>
                <a:latin typeface="Arial"/>
              </a:rPr>
              <a:t> </a:t>
            </a:r>
            <a:r>
              <a:rPr lang="de-DE" sz="1800" kern="0" dirty="0" err="1" smtClean="0">
                <a:solidFill>
                  <a:srgbClr val="000000"/>
                </a:solidFill>
                <a:latin typeface="Arial"/>
              </a:rPr>
              <a:t>results</a:t>
            </a:r>
            <a:r>
              <a:rPr lang="de-DE" sz="1800" kern="0" dirty="0" smtClean="0">
                <a:solidFill>
                  <a:srgbClr val="000000"/>
                </a:solidFill>
                <a:latin typeface="Arial"/>
              </a:rPr>
              <a:t> (</a:t>
            </a:r>
            <a:r>
              <a:rPr lang="de-DE" sz="1800" kern="0" dirty="0" err="1" smtClean="0">
                <a:solidFill>
                  <a:srgbClr val="000000"/>
                </a:solidFill>
                <a:latin typeface="Arial"/>
              </a:rPr>
              <a:t>assessment</a:t>
            </a:r>
            <a:r>
              <a:rPr lang="de-DE" sz="1800" kern="0" dirty="0" smtClean="0">
                <a:solidFill>
                  <a:srgbClr val="000000"/>
                </a:solidFill>
                <a:latin typeface="Arial"/>
              </a:rPr>
              <a:t> </a:t>
            </a:r>
            <a:r>
              <a:rPr lang="de-DE" sz="1800" kern="0" dirty="0" err="1" smtClean="0">
                <a:solidFill>
                  <a:srgbClr val="000000"/>
                </a:solidFill>
                <a:latin typeface="Arial"/>
              </a:rPr>
              <a:t>report</a:t>
            </a:r>
            <a:r>
              <a:rPr lang="de-DE" sz="1800" kern="0" dirty="0" smtClean="0">
                <a:solidFill>
                  <a:srgbClr val="000000"/>
                </a:solidFill>
                <a:latin typeface="Arial"/>
              </a:rPr>
              <a:t>, </a:t>
            </a:r>
            <a:r>
              <a:rPr lang="de-DE" sz="1800" kern="0" dirty="0" err="1" smtClean="0">
                <a:solidFill>
                  <a:srgbClr val="000000"/>
                </a:solidFill>
                <a:latin typeface="Arial"/>
              </a:rPr>
              <a:t>certificate</a:t>
            </a:r>
            <a:r>
              <a:rPr lang="de-DE" sz="1800" kern="0" dirty="0" smtClean="0">
                <a:solidFill>
                  <a:srgbClr val="000000"/>
                </a:solidFill>
                <a:latin typeface="Arial"/>
              </a:rPr>
              <a:t>) </a:t>
            </a:r>
            <a:r>
              <a:rPr lang="de-DE" sz="2000" kern="0" dirty="0" smtClean="0">
                <a:solidFill>
                  <a:srgbClr val="000000"/>
                </a:solidFill>
                <a:latin typeface="Arial"/>
              </a:rPr>
              <a:t>	</a:t>
            </a:r>
          </a:p>
        </p:txBody>
      </p:sp>
      <p:sp>
        <p:nvSpPr>
          <p:cNvPr id="13" name="Rectangle 12"/>
          <p:cNvSpPr/>
          <p:nvPr/>
        </p:nvSpPr>
        <p:spPr bwMode="auto">
          <a:xfrm>
            <a:off x="240475" y="1447800"/>
            <a:ext cx="8763000" cy="28337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charset="0"/>
            </a:endParaRPr>
          </a:p>
        </p:txBody>
      </p:sp>
      <p:sp>
        <p:nvSpPr>
          <p:cNvPr id="14" name="Rectangle 13"/>
          <p:cNvSpPr/>
          <p:nvPr/>
        </p:nvSpPr>
        <p:spPr bwMode="auto">
          <a:xfrm>
            <a:off x="228600" y="4390902"/>
            <a:ext cx="8763000" cy="2057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20000"/>
              </a:spcBef>
              <a:buClr>
                <a:srgbClr val="215383"/>
              </a:buClr>
              <a:buFont typeface="Wingdings" pitchFamily="2" charset="2"/>
              <a:buChar char="§"/>
            </a:pPr>
            <a:endParaRPr lang="en-US" smtClean="0">
              <a:solidFill>
                <a:srgbClr val="000000"/>
              </a:solidFill>
              <a:latin typeface="Arial" charset="0"/>
            </a:endParaRPr>
          </a:p>
        </p:txBody>
      </p:sp>
      <p:sp>
        <p:nvSpPr>
          <p:cNvPr id="15" name="Rectangle 14"/>
          <p:cNvSpPr/>
          <p:nvPr/>
        </p:nvSpPr>
        <p:spPr>
          <a:xfrm>
            <a:off x="820806" y="2940123"/>
            <a:ext cx="596638" cy="646331"/>
          </a:xfrm>
          <a:prstGeom prst="rect">
            <a:avLst/>
          </a:prstGeom>
        </p:spPr>
        <p:txBody>
          <a:bodyPr wrap="none">
            <a:spAutoFit/>
          </a:bodyPr>
          <a:lstStyle/>
          <a:p>
            <a:r>
              <a:rPr lang="de-DE" sz="3600" kern="0" dirty="0" smtClean="0">
                <a:solidFill>
                  <a:srgbClr val="000000"/>
                </a:solidFill>
                <a:latin typeface="Arial"/>
                <a:sym typeface="Wingdings"/>
              </a:rPr>
              <a:t></a:t>
            </a:r>
            <a:endParaRPr lang="en-US" sz="3600" dirty="0"/>
          </a:p>
        </p:txBody>
      </p:sp>
      <p:sp>
        <p:nvSpPr>
          <p:cNvPr id="19" name="Rectangle 18"/>
          <p:cNvSpPr/>
          <p:nvPr/>
        </p:nvSpPr>
        <p:spPr>
          <a:xfrm>
            <a:off x="822594" y="5136543"/>
            <a:ext cx="596638" cy="646331"/>
          </a:xfrm>
          <a:prstGeom prst="rect">
            <a:avLst/>
          </a:prstGeom>
        </p:spPr>
        <p:txBody>
          <a:bodyPr wrap="none">
            <a:spAutoFit/>
          </a:bodyPr>
          <a:lstStyle/>
          <a:p>
            <a:r>
              <a:rPr lang="de-DE" sz="3600" kern="0" dirty="0" smtClean="0">
                <a:solidFill>
                  <a:srgbClr val="000000"/>
                </a:solidFill>
                <a:latin typeface="Arial"/>
                <a:sym typeface="Wingdings"/>
              </a:rPr>
              <a:t></a:t>
            </a:r>
            <a:endParaRPr lang="en-US" sz="3600" dirty="0"/>
          </a:p>
        </p:txBody>
      </p:sp>
    </p:spTree>
    <p:extLst>
      <p:ext uri="{BB962C8B-B14F-4D97-AF65-F5344CB8AC3E}">
        <p14:creationId xmlns:p14="http://schemas.microsoft.com/office/powerpoint/2010/main" xmlns="" val="99753465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5023104" y="938262"/>
            <a:ext cx="3881819" cy="5463300"/>
          </a:xfrm>
          <a:prstGeom prst="rect">
            <a:avLst/>
          </a:prstGeom>
          <a:solidFill>
            <a:schemeClr val="bg1"/>
          </a:solidFill>
          <a:ln w="9525">
            <a:noFill/>
            <a:miter lim="800000"/>
            <a:headEnd/>
            <a:tailEnd/>
          </a:ln>
          <a:effectLst>
            <a:glow rad="228600">
              <a:schemeClr val="bg1">
                <a:lumMod val="85000"/>
                <a:alpha val="40000"/>
              </a:schemeClr>
            </a:glow>
          </a:effectLst>
        </p:spPr>
      </p:pic>
      <p:sp>
        <p:nvSpPr>
          <p:cNvPr id="2" name="Title 1"/>
          <p:cNvSpPr>
            <a:spLocks noGrp="1"/>
          </p:cNvSpPr>
          <p:nvPr>
            <p:ph type="title" idx="4294967295"/>
          </p:nvPr>
        </p:nvSpPr>
        <p:spPr>
          <a:xfrm>
            <a:off x="566928" y="719138"/>
            <a:ext cx="8382000" cy="1139825"/>
          </a:xfrm>
        </p:spPr>
        <p:txBody>
          <a:bodyPr/>
          <a:lstStyle/>
          <a:p>
            <a:r>
              <a:rPr lang="en-US" dirty="0" smtClean="0"/>
              <a:t>Tool Qualification</a:t>
            </a:r>
            <a:br>
              <a:rPr lang="en-US" dirty="0" smtClean="0"/>
            </a:br>
            <a:r>
              <a:rPr lang="en-US" sz="2800" dirty="0" smtClean="0">
                <a:solidFill>
                  <a:srgbClr val="FF9933"/>
                </a:solidFill>
              </a:rPr>
              <a:t>Assessment Results</a:t>
            </a:r>
            <a:br>
              <a:rPr lang="en-US" sz="2800" dirty="0" smtClean="0">
                <a:solidFill>
                  <a:srgbClr val="FF9933"/>
                </a:solidFill>
              </a:rPr>
            </a:br>
            <a:r>
              <a:rPr lang="en-US" sz="2800" dirty="0" smtClean="0">
                <a:solidFill>
                  <a:srgbClr val="FF9933"/>
                </a:solidFill>
              </a:rPr>
              <a:t>for Embedded Coder</a:t>
            </a:r>
            <a:endParaRPr lang="en-US" dirty="0">
              <a:solidFill>
                <a:srgbClr val="FF9933"/>
              </a:solidFill>
            </a:endParaRPr>
          </a:p>
        </p:txBody>
      </p:sp>
      <p:pic>
        <p:nvPicPr>
          <p:cNvPr id="1027" name="Picture 3"/>
          <p:cNvPicPr>
            <a:picLocks noChangeAspect="1" noChangeArrowheads="1"/>
          </p:cNvPicPr>
          <p:nvPr/>
        </p:nvPicPr>
        <p:blipFill>
          <a:blip r:embed="rId3" cstate="print"/>
          <a:srcRect b="3204"/>
          <a:stretch>
            <a:fillRect/>
          </a:stretch>
        </p:blipFill>
        <p:spPr bwMode="auto">
          <a:xfrm>
            <a:off x="360959" y="2278570"/>
            <a:ext cx="2679745" cy="3683318"/>
          </a:xfrm>
          <a:prstGeom prst="rect">
            <a:avLst/>
          </a:prstGeom>
          <a:solidFill>
            <a:schemeClr val="bg1"/>
          </a:solidFill>
          <a:ln w="9525">
            <a:noFill/>
            <a:miter lim="800000"/>
            <a:headEnd/>
            <a:tailEnd/>
          </a:ln>
          <a:effectLst>
            <a:glow rad="228600">
              <a:schemeClr val="bg1">
                <a:lumMod val="85000"/>
                <a:alpha val="40000"/>
              </a:schemeClr>
            </a:glow>
          </a:effectLst>
        </p:spPr>
      </p:pic>
      <p:pic>
        <p:nvPicPr>
          <p:cNvPr id="4" name="Picture 4"/>
          <p:cNvPicPr>
            <a:picLocks noChangeAspect="1" noChangeArrowheads="1"/>
          </p:cNvPicPr>
          <p:nvPr/>
        </p:nvPicPr>
        <p:blipFill>
          <a:blip r:embed="rId4" cstate="print"/>
          <a:srcRect t="4167" b="5500"/>
          <a:stretch>
            <a:fillRect/>
          </a:stretch>
        </p:blipFill>
        <p:spPr bwMode="auto">
          <a:xfrm>
            <a:off x="2116931" y="3438144"/>
            <a:ext cx="2576423" cy="3304032"/>
          </a:xfrm>
          <a:prstGeom prst="rect">
            <a:avLst/>
          </a:prstGeom>
          <a:solidFill>
            <a:schemeClr val="bg1"/>
          </a:solidFill>
          <a:ln w="9525">
            <a:noFill/>
            <a:miter lim="800000"/>
            <a:headEnd/>
            <a:tailEnd/>
          </a:ln>
          <a:effectLst>
            <a:glow rad="228600">
              <a:schemeClr val="bg1">
                <a:lumMod val="85000"/>
                <a:alpha val="40000"/>
              </a:schemeClr>
            </a:glow>
          </a:effectLst>
        </p:spPr>
      </p:pic>
      <p:sp>
        <p:nvSpPr>
          <p:cNvPr id="9" name="Content Placeholder 2"/>
          <p:cNvSpPr txBox="1">
            <a:spLocks/>
          </p:cNvSpPr>
          <p:nvPr/>
        </p:nvSpPr>
        <p:spPr bwMode="auto">
          <a:xfrm>
            <a:off x="6143121" y="991675"/>
            <a:ext cx="1781679" cy="4104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84163" marR="0" lvl="0" indent="-284163" algn="l" defTabSz="914400" rtl="0" eaLnBrk="0" fontAlgn="base" latinLnBrk="0" hangingPunct="0">
              <a:lnSpc>
                <a:spcPct val="100000"/>
              </a:lnSpc>
              <a:spcBef>
                <a:spcPct val="20000"/>
              </a:spcBef>
              <a:spcAft>
                <a:spcPct val="0"/>
              </a:spcAft>
              <a:buClr>
                <a:srgbClr val="215383"/>
              </a:buClr>
              <a:buSzPct val="75000"/>
              <a:tabLst/>
              <a:defRPr/>
            </a:pPr>
            <a:r>
              <a:rPr kumimoji="0" lang="de-DE" sz="2000" b="0" i="0" u="none" strike="noStrike" kern="0" cap="none" spc="0" normalizeH="0" baseline="0" noProof="0" dirty="0" err="1" smtClean="0">
                <a:ln>
                  <a:noFill/>
                </a:ln>
                <a:solidFill>
                  <a:schemeClr val="tx1"/>
                </a:solidFill>
                <a:effectLst/>
                <a:uLnTx/>
                <a:uFillTx/>
                <a:latin typeface="+mn-lt"/>
                <a:ea typeface="+mn-ea"/>
                <a:cs typeface="+mn-cs"/>
              </a:rPr>
              <a:t>Certificate</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3" name="Content Placeholder 2"/>
          <p:cNvSpPr>
            <a:spLocks noGrp="1"/>
          </p:cNvSpPr>
          <p:nvPr>
            <p:ph idx="4294967295"/>
          </p:nvPr>
        </p:nvSpPr>
        <p:spPr>
          <a:xfrm>
            <a:off x="431169" y="2216971"/>
            <a:ext cx="2653407" cy="489653"/>
          </a:xfrm>
        </p:spPr>
        <p:txBody>
          <a:bodyPr/>
          <a:lstStyle/>
          <a:p>
            <a:pPr>
              <a:buNone/>
            </a:pPr>
            <a:r>
              <a:rPr lang="de-DE" sz="2000" dirty="0" err="1" smtClean="0"/>
              <a:t>Assesssment</a:t>
            </a:r>
            <a:r>
              <a:rPr lang="de-DE" sz="2000" dirty="0" smtClean="0"/>
              <a:t> </a:t>
            </a:r>
            <a:r>
              <a:rPr lang="de-DE" sz="2000" dirty="0" err="1" smtClean="0"/>
              <a:t>report</a:t>
            </a:r>
            <a:endParaRPr lang="de-DE" sz="2000" dirty="0" smtClean="0"/>
          </a:p>
          <a:p>
            <a:endParaRPr lang="de-DE" sz="1200" dirty="0" smtClean="0"/>
          </a:p>
        </p:txBody>
      </p:sp>
    </p:spTree>
    <p:extLst>
      <p:ext uri="{BB962C8B-B14F-4D97-AF65-F5344CB8AC3E}">
        <p14:creationId xmlns:p14="http://schemas.microsoft.com/office/powerpoint/2010/main" xmlns="" val="3680562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3333" t="4303" r="5000" b="5325"/>
          <a:stretch>
            <a:fillRect/>
          </a:stretch>
        </p:blipFill>
        <p:spPr bwMode="auto">
          <a:xfrm>
            <a:off x="1328928" y="1475232"/>
            <a:ext cx="6510528" cy="4971675"/>
          </a:xfrm>
          <a:prstGeom prst="rect">
            <a:avLst/>
          </a:prstGeom>
          <a:noFill/>
          <a:ln w="9525">
            <a:noFill/>
            <a:miter lim="800000"/>
            <a:headEnd/>
            <a:tailEnd/>
          </a:ln>
        </p:spPr>
      </p:pic>
      <p:sp>
        <p:nvSpPr>
          <p:cNvPr id="3" name="Rectangle 2"/>
          <p:cNvSpPr/>
          <p:nvPr/>
        </p:nvSpPr>
        <p:spPr>
          <a:xfrm>
            <a:off x="121920" y="717393"/>
            <a:ext cx="8997696" cy="707886"/>
          </a:xfrm>
          <a:prstGeom prst="rect">
            <a:avLst/>
          </a:prstGeom>
        </p:spPr>
        <p:txBody>
          <a:bodyPr wrap="square">
            <a:spAutoFit/>
          </a:bodyPr>
          <a:lstStyle/>
          <a:p>
            <a:pPr algn="ctr">
              <a:buSzPct val="95000"/>
            </a:pPr>
            <a:r>
              <a:rPr lang="en-US" sz="2000" b="1" dirty="0" smtClean="0">
                <a:solidFill>
                  <a:srgbClr val="265787"/>
                </a:solidFill>
                <a:latin typeface="+mn-lt"/>
              </a:rPr>
              <a:t>Embedded Coder, Simulink Verification and Validation, Simulink Design Verifier, </a:t>
            </a:r>
            <a:r>
              <a:rPr lang="en-US" sz="2000" dirty="0" smtClean="0">
                <a:latin typeface="+mn-lt"/>
              </a:rPr>
              <a:t>and </a:t>
            </a:r>
            <a:r>
              <a:rPr lang="en-US" sz="2000" b="1" dirty="0" smtClean="0">
                <a:solidFill>
                  <a:srgbClr val="265787"/>
                </a:solidFill>
                <a:latin typeface="+mn-lt"/>
              </a:rPr>
              <a:t>Polyspace</a:t>
            </a:r>
            <a:r>
              <a:rPr lang="en-US" sz="2000" dirty="0" smtClean="0">
                <a:solidFill>
                  <a:srgbClr val="FF9900"/>
                </a:solidFill>
                <a:latin typeface="+mn-lt"/>
              </a:rPr>
              <a:t> </a:t>
            </a:r>
            <a:r>
              <a:rPr lang="en-US" sz="2000" dirty="0" smtClean="0">
                <a:solidFill>
                  <a:srgbClr val="000000"/>
                </a:solidFill>
                <a:latin typeface="+mn-lt"/>
              </a:rPr>
              <a:t>are </a:t>
            </a:r>
            <a:r>
              <a:rPr lang="en-US" sz="2000" b="1" dirty="0" smtClean="0">
                <a:solidFill>
                  <a:srgbClr val="265787"/>
                </a:solidFill>
                <a:latin typeface="+mn-lt"/>
              </a:rPr>
              <a:t>pre-qualified for all ASILs </a:t>
            </a:r>
            <a:r>
              <a:rPr lang="en-US" sz="2000" dirty="0" smtClean="0">
                <a:latin typeface="+mn-lt"/>
              </a:rPr>
              <a:t>acc. to ISO 26262</a:t>
            </a:r>
          </a:p>
        </p:txBody>
      </p:sp>
    </p:spTree>
    <p:extLst>
      <p:ext uri="{BB962C8B-B14F-4D97-AF65-F5344CB8AC3E}">
        <p14:creationId xmlns:p14="http://schemas.microsoft.com/office/powerpoint/2010/main" xmlns="" val="37306530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6205728"/>
            <a:ext cx="8705088" cy="6522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nvGrpSpPr>
          <p:cNvPr id="2" name="Group 24"/>
          <p:cNvGrpSpPr/>
          <p:nvPr/>
        </p:nvGrpSpPr>
        <p:grpSpPr>
          <a:xfrm>
            <a:off x="731520" y="1694688"/>
            <a:ext cx="7777779" cy="4101711"/>
            <a:chOff x="282388" y="1371600"/>
            <a:chExt cx="8592671" cy="4693023"/>
          </a:xfrm>
          <a:effectLst>
            <a:glow rad="127000">
              <a:schemeClr val="bg1">
                <a:lumMod val="85000"/>
              </a:schemeClr>
            </a:glow>
          </a:effectLst>
        </p:grpSpPr>
        <p:pic>
          <p:nvPicPr>
            <p:cNvPr id="2050" name="Picture 2"/>
            <p:cNvPicPr>
              <a:picLocks noChangeAspect="1" noChangeArrowheads="1"/>
            </p:cNvPicPr>
            <p:nvPr/>
          </p:nvPicPr>
          <p:blipFill>
            <a:blip r:embed="rId3" cstate="print"/>
            <a:srcRect l="835" t="895" r="663" b="1732"/>
            <a:stretch>
              <a:fillRect/>
            </a:stretch>
          </p:blipFill>
          <p:spPr bwMode="auto">
            <a:xfrm>
              <a:off x="282388" y="1371600"/>
              <a:ext cx="8592671" cy="4693023"/>
            </a:xfrm>
            <a:prstGeom prst="rect">
              <a:avLst/>
            </a:prstGeom>
            <a:solidFill>
              <a:schemeClr val="bg1"/>
            </a:solidFill>
            <a:ln w="9525">
              <a:noFill/>
              <a:miter lim="800000"/>
              <a:headEnd/>
              <a:tailEnd/>
            </a:ln>
            <a:effectLst>
              <a:glow rad="63500">
                <a:schemeClr val="accent1">
                  <a:satMod val="175000"/>
                  <a:alpha val="40000"/>
                </a:schemeClr>
              </a:glow>
            </a:effectLst>
          </p:spPr>
        </p:pic>
        <p:pic>
          <p:nvPicPr>
            <p:cNvPr id="2051" name="Picture 3"/>
            <p:cNvPicPr>
              <a:picLocks noChangeAspect="1" noChangeArrowheads="1"/>
            </p:cNvPicPr>
            <p:nvPr/>
          </p:nvPicPr>
          <p:blipFill>
            <a:blip r:embed="rId4" cstate="print"/>
            <a:srcRect b="54349"/>
            <a:stretch>
              <a:fillRect/>
            </a:stretch>
          </p:blipFill>
          <p:spPr bwMode="auto">
            <a:xfrm>
              <a:off x="3609135" y="2765796"/>
              <a:ext cx="4741489" cy="2562108"/>
            </a:xfrm>
            <a:prstGeom prst="rect">
              <a:avLst/>
            </a:prstGeom>
            <a:noFill/>
            <a:ln w="9525">
              <a:noFill/>
              <a:miter lim="800000"/>
              <a:headEnd/>
              <a:tailEnd/>
            </a:ln>
          </p:spPr>
        </p:pic>
      </p:grpSp>
      <p:sp>
        <p:nvSpPr>
          <p:cNvPr id="120835" name="Rectangle 2"/>
          <p:cNvSpPr>
            <a:spLocks noGrp="1" noChangeArrowheads="1"/>
          </p:cNvSpPr>
          <p:nvPr>
            <p:ph type="title"/>
          </p:nvPr>
        </p:nvSpPr>
        <p:spPr>
          <a:xfrm>
            <a:off x="455613" y="719138"/>
            <a:ext cx="8547100" cy="1139825"/>
          </a:xfrm>
        </p:spPr>
        <p:txBody>
          <a:bodyPr/>
          <a:lstStyle/>
          <a:p>
            <a:r>
              <a:rPr lang="en-US" sz="2000" dirty="0" smtClean="0"/>
              <a:t>The IEC Certification Kit product allows users to re-use and adapt</a:t>
            </a:r>
            <a:br>
              <a:rPr lang="en-US" sz="2000" dirty="0" smtClean="0"/>
            </a:br>
            <a:r>
              <a:rPr lang="en-US" sz="2000" dirty="0" smtClean="0"/>
              <a:t>the pre-qualification results for their ISO 26262 projects</a:t>
            </a:r>
            <a:br>
              <a:rPr lang="en-US" sz="2000" dirty="0" smtClean="0"/>
            </a:br>
            <a:endParaRPr lang="en-US" sz="2000" dirty="0" smtClean="0"/>
          </a:p>
        </p:txBody>
      </p:sp>
      <p:sp>
        <p:nvSpPr>
          <p:cNvPr id="8" name="Rectangle 7"/>
          <p:cNvSpPr/>
          <p:nvPr/>
        </p:nvSpPr>
        <p:spPr>
          <a:xfrm>
            <a:off x="152400" y="6129707"/>
            <a:ext cx="8991600" cy="569387"/>
          </a:xfrm>
          <a:prstGeom prst="rect">
            <a:avLst/>
          </a:prstGeom>
        </p:spPr>
        <p:txBody>
          <a:bodyPr wrap="square">
            <a:spAutoFit/>
          </a:bodyPr>
          <a:lstStyle/>
          <a:p>
            <a:pPr eaLnBrk="1" fontAlgn="auto" hangingPunct="1">
              <a:spcBef>
                <a:spcPts val="0"/>
              </a:spcBef>
              <a:spcAft>
                <a:spcPts val="0"/>
              </a:spcAft>
            </a:pPr>
            <a:r>
              <a:rPr lang="en-US" sz="1500" dirty="0" smtClean="0">
                <a:solidFill>
                  <a:srgbClr val="000000"/>
                </a:solidFill>
                <a:latin typeface="Arial"/>
                <a:cs typeface="Courier New" pitchFamily="49" charset="0"/>
              </a:rPr>
              <a:t>Requires: ‘IEC Certification Kit’; available for R2008a– R2011a</a:t>
            </a:r>
          </a:p>
          <a:p>
            <a:pPr eaLnBrk="1" fontAlgn="auto" hangingPunct="1">
              <a:spcBef>
                <a:spcPts val="0"/>
              </a:spcBef>
              <a:spcAft>
                <a:spcPts val="0"/>
              </a:spcAft>
            </a:pPr>
            <a:endParaRPr lang="en-US" sz="1600" dirty="0">
              <a:solidFill>
                <a:srgbClr val="000000"/>
              </a:solidFill>
              <a:latin typeface="Arial"/>
              <a:cs typeface="Courier New" pitchFamily="49" charset="0"/>
            </a:endParaRPr>
          </a:p>
        </p:txBody>
      </p:sp>
      <p:sp>
        <p:nvSpPr>
          <p:cNvPr id="9" name="Rectangle 8"/>
          <p:cNvSpPr/>
          <p:nvPr/>
        </p:nvSpPr>
        <p:spPr>
          <a:xfrm>
            <a:off x="184889" y="6474023"/>
            <a:ext cx="4455066" cy="323165"/>
          </a:xfrm>
          <a:prstGeom prst="rect">
            <a:avLst/>
          </a:prstGeom>
        </p:spPr>
        <p:txBody>
          <a:bodyPr wrap="none">
            <a:spAutoFit/>
          </a:bodyPr>
          <a:lstStyle/>
          <a:p>
            <a:pPr eaLnBrk="1" fontAlgn="auto" hangingPunct="1">
              <a:spcBef>
                <a:spcPts val="0"/>
              </a:spcBef>
              <a:spcAft>
                <a:spcPts val="0"/>
              </a:spcAft>
            </a:pPr>
            <a:r>
              <a:rPr lang="en-US" sz="1500" dirty="0" smtClean="0">
                <a:solidFill>
                  <a:srgbClr val="000000"/>
                </a:solidFill>
                <a:latin typeface="Courier New" pitchFamily="49" charset="0"/>
                <a:cs typeface="Courier New" pitchFamily="49" charset="0"/>
                <a:hlinkClick r:id="rId5"/>
              </a:rPr>
              <a:t>www.mathworks.com/products/iec-61508/</a:t>
            </a:r>
            <a:endParaRPr lang="en-US" sz="1500" dirty="0" smtClean="0">
              <a:solidFill>
                <a:srgbClr val="000000"/>
              </a:solidFill>
              <a:latin typeface="Courier New" pitchFamily="49" charset="0"/>
              <a:cs typeface="Courier New" pitchFamily="49" charset="0"/>
            </a:endParaRPr>
          </a:p>
        </p:txBody>
      </p:sp>
      <p:sp>
        <p:nvSpPr>
          <p:cNvPr id="17" name="Content Placeholder 18"/>
          <p:cNvSpPr txBox="1">
            <a:spLocks/>
          </p:cNvSpPr>
          <p:nvPr/>
        </p:nvSpPr>
        <p:spPr>
          <a:xfrm>
            <a:off x="5035296" y="1865376"/>
            <a:ext cx="3942794" cy="938784"/>
          </a:xfrm>
          <a:prstGeom prst="rect">
            <a:avLst/>
          </a:prstGeom>
          <a:solidFill>
            <a:schemeClr val="bg1"/>
          </a:solidFill>
          <a:ln>
            <a:solidFill>
              <a:srgbClr val="215383"/>
            </a:solidFill>
          </a:ln>
        </p:spPr>
        <p:txBody>
          <a:bodyPr/>
          <a:lstStyle/>
          <a:p>
            <a:pPr marL="225425" indent="-284163" eaLnBrk="1" fontAlgn="auto" hangingPunct="1">
              <a:spcBef>
                <a:spcPts val="300"/>
              </a:spcBef>
              <a:spcAft>
                <a:spcPts val="0"/>
              </a:spcAft>
              <a:buClr>
                <a:srgbClr val="215383"/>
              </a:buClr>
              <a:buFont typeface="Wingdings" pitchFamily="2" charset="2"/>
              <a:buChar char="§"/>
            </a:pPr>
            <a:endParaRPr lang="de-DE" sz="200" kern="0" dirty="0" smtClean="0">
              <a:solidFill>
                <a:srgbClr val="000000"/>
              </a:solidFill>
              <a:latin typeface="Arial"/>
              <a:sym typeface="Webdings"/>
            </a:endParaRPr>
          </a:p>
          <a:p>
            <a:pPr marL="182880" indent="-182880" eaLnBrk="1" fontAlgn="auto" hangingPunct="1">
              <a:spcBef>
                <a:spcPts val="100"/>
              </a:spcBef>
              <a:spcAft>
                <a:spcPts val="0"/>
              </a:spcAft>
              <a:buClr>
                <a:srgbClr val="215383"/>
              </a:buClr>
              <a:buFont typeface="Wingdings" pitchFamily="2" charset="2"/>
              <a:buChar char="§"/>
            </a:pPr>
            <a:r>
              <a:rPr lang="de-DE" sz="1600" kern="0" dirty="0" err="1" smtClean="0">
                <a:solidFill>
                  <a:srgbClr val="000000"/>
                </a:solidFill>
                <a:latin typeface="Arial"/>
                <a:sym typeface="Webdings"/>
              </a:rPr>
              <a:t>Evidence</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for</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independent</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assessment</a:t>
            </a:r>
            <a:r>
              <a:rPr lang="de-DE" sz="1600" kern="0" dirty="0" smtClean="0">
                <a:solidFill>
                  <a:srgbClr val="000000"/>
                </a:solidFill>
                <a:latin typeface="Arial"/>
                <a:sym typeface="Webdings"/>
              </a:rPr>
              <a:t> </a:t>
            </a:r>
          </a:p>
          <a:p>
            <a:pPr marL="548640" lvl="1" indent="-274320" eaLnBrk="1" fontAlgn="auto" hangingPunct="1">
              <a:spcBef>
                <a:spcPts val="300"/>
              </a:spcBef>
              <a:spcAft>
                <a:spcPts val="0"/>
              </a:spcAft>
              <a:buClr>
                <a:srgbClr val="215383"/>
              </a:buClr>
              <a:buFont typeface="Webdings" pitchFamily="18" charset="2"/>
              <a:buChar char="4"/>
            </a:pPr>
            <a:r>
              <a:rPr lang="en-US" sz="1600" kern="0" dirty="0" smtClean="0">
                <a:solidFill>
                  <a:srgbClr val="000000"/>
                </a:solidFill>
                <a:latin typeface="Arial"/>
                <a:sym typeface="Webdings"/>
              </a:rPr>
              <a:t>Assessment report</a:t>
            </a:r>
          </a:p>
          <a:p>
            <a:pPr marL="548640" lvl="1" indent="-274320" eaLnBrk="1" fontAlgn="auto" hangingPunct="1">
              <a:spcBef>
                <a:spcPts val="300"/>
              </a:spcBef>
              <a:spcAft>
                <a:spcPts val="0"/>
              </a:spcAft>
              <a:buClr>
                <a:srgbClr val="215383"/>
              </a:buClr>
              <a:buFont typeface="Webdings" pitchFamily="18" charset="2"/>
              <a:buChar char="4"/>
            </a:pPr>
            <a:r>
              <a:rPr lang="en-US" sz="1600" kern="0" dirty="0" smtClean="0">
                <a:solidFill>
                  <a:srgbClr val="000000"/>
                </a:solidFill>
                <a:latin typeface="Arial"/>
                <a:sym typeface="Webdings"/>
              </a:rPr>
              <a:t>Certificate</a:t>
            </a:r>
          </a:p>
        </p:txBody>
      </p:sp>
      <p:sp>
        <p:nvSpPr>
          <p:cNvPr id="13" name="Content Placeholder 18"/>
          <p:cNvSpPr txBox="1">
            <a:spLocks/>
          </p:cNvSpPr>
          <p:nvPr/>
        </p:nvSpPr>
        <p:spPr>
          <a:xfrm>
            <a:off x="5047488" y="4035552"/>
            <a:ext cx="3930602" cy="755904"/>
          </a:xfrm>
          <a:prstGeom prst="rect">
            <a:avLst/>
          </a:prstGeom>
          <a:solidFill>
            <a:schemeClr val="bg1"/>
          </a:solidFill>
          <a:ln>
            <a:solidFill>
              <a:srgbClr val="215383"/>
            </a:solidFill>
          </a:ln>
        </p:spPr>
        <p:txBody>
          <a:bodyPr/>
          <a:lstStyle/>
          <a:p>
            <a:pPr marL="225425" indent="-284163" eaLnBrk="1" fontAlgn="auto" hangingPunct="1">
              <a:spcBef>
                <a:spcPts val="600"/>
              </a:spcBef>
              <a:spcAft>
                <a:spcPts val="0"/>
              </a:spcAft>
              <a:buClr>
                <a:srgbClr val="215383"/>
              </a:buClr>
              <a:buFont typeface="Wingdings" pitchFamily="2" charset="2"/>
              <a:buChar char="§"/>
            </a:pPr>
            <a:endParaRPr lang="de-DE" sz="200" kern="0" dirty="0" smtClean="0">
              <a:solidFill>
                <a:srgbClr val="000000"/>
              </a:solidFill>
              <a:latin typeface="Arial"/>
              <a:sym typeface="Webdings"/>
            </a:endParaRPr>
          </a:p>
          <a:p>
            <a:pPr marL="182880" indent="-182880" eaLnBrk="1" fontAlgn="auto" hangingPunct="1">
              <a:spcBef>
                <a:spcPts val="300"/>
              </a:spcBef>
              <a:spcAft>
                <a:spcPts val="0"/>
              </a:spcAft>
              <a:buClr>
                <a:srgbClr val="215383"/>
              </a:buClr>
              <a:buFont typeface="Wingdings" pitchFamily="2" charset="2"/>
              <a:buChar char="§"/>
            </a:pPr>
            <a:r>
              <a:rPr lang="de-DE" sz="1600" kern="0" dirty="0" smtClean="0">
                <a:solidFill>
                  <a:srgbClr val="000000"/>
                </a:solidFill>
                <a:latin typeface="Arial"/>
                <a:sym typeface="Webdings"/>
              </a:rPr>
              <a:t>Templates </a:t>
            </a:r>
            <a:r>
              <a:rPr lang="de-DE" sz="1600" kern="0" dirty="0" err="1" smtClean="0">
                <a:solidFill>
                  <a:srgbClr val="000000"/>
                </a:solidFill>
                <a:latin typeface="Arial"/>
                <a:sym typeface="Webdings"/>
              </a:rPr>
              <a:t>for</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tool</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qualification</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work</a:t>
            </a:r>
            <a:r>
              <a:rPr lang="de-DE" sz="1600" kern="0" dirty="0" smtClean="0">
                <a:solidFill>
                  <a:srgbClr val="000000"/>
                </a:solidFill>
                <a:latin typeface="Arial"/>
                <a:sym typeface="Webdings"/>
              </a:rPr>
              <a:t> </a:t>
            </a:r>
            <a:r>
              <a:rPr lang="de-DE" sz="1600" kern="0" dirty="0" err="1" smtClean="0">
                <a:solidFill>
                  <a:srgbClr val="000000"/>
                </a:solidFill>
                <a:latin typeface="Arial"/>
                <a:sym typeface="Webdings"/>
              </a:rPr>
              <a:t>products</a:t>
            </a:r>
            <a:endParaRPr lang="de-DE" sz="1600" kern="0" dirty="0" smtClean="0">
              <a:solidFill>
                <a:srgbClr val="000000"/>
              </a:solidFill>
              <a:latin typeface="Arial"/>
              <a:sym typeface="Webdings"/>
            </a:endParaRPr>
          </a:p>
        </p:txBody>
      </p:sp>
      <p:cxnSp>
        <p:nvCxnSpPr>
          <p:cNvPr id="27" name="Straight Connector 26"/>
          <p:cNvCxnSpPr>
            <a:endCxn id="13" idx="1"/>
          </p:cNvCxnSpPr>
          <p:nvPr/>
        </p:nvCxnSpPr>
        <p:spPr bwMode="auto">
          <a:xfrm flipV="1">
            <a:off x="3133344" y="4413504"/>
            <a:ext cx="1914144" cy="365760"/>
          </a:xfrm>
          <a:prstGeom prst="line">
            <a:avLst/>
          </a:prstGeom>
          <a:noFill/>
          <a:ln w="9525" cap="flat" cmpd="sng" algn="ctr">
            <a:solidFill>
              <a:schemeClr val="tx1"/>
            </a:solidFill>
            <a:prstDash val="solid"/>
            <a:round/>
            <a:headEnd type="oval" w="med" len="med"/>
            <a:tailEnd type="oval" w="med" len="med"/>
          </a:ln>
          <a:effectLst/>
        </p:spPr>
      </p:cxnSp>
      <p:sp>
        <p:nvSpPr>
          <p:cNvPr id="19" name="Content Placeholder 18"/>
          <p:cNvSpPr txBox="1">
            <a:spLocks/>
          </p:cNvSpPr>
          <p:nvPr/>
        </p:nvSpPr>
        <p:spPr>
          <a:xfrm>
            <a:off x="5071872" y="4922369"/>
            <a:ext cx="3906218" cy="649375"/>
          </a:xfrm>
          <a:prstGeom prst="rect">
            <a:avLst/>
          </a:prstGeom>
          <a:solidFill>
            <a:schemeClr val="bg1"/>
          </a:solidFill>
          <a:ln>
            <a:solidFill>
              <a:srgbClr val="215383"/>
            </a:solidFill>
          </a:ln>
        </p:spPr>
        <p:txBody>
          <a:bodyPr/>
          <a:lstStyle/>
          <a:p>
            <a:pPr marL="225425" indent="-284163" eaLnBrk="1" fontAlgn="auto" hangingPunct="1">
              <a:spcBef>
                <a:spcPts val="600"/>
              </a:spcBef>
              <a:spcAft>
                <a:spcPts val="0"/>
              </a:spcAft>
              <a:buClr>
                <a:srgbClr val="215383"/>
              </a:buClr>
              <a:buFont typeface="Wingdings" pitchFamily="2" charset="2"/>
              <a:buChar char="§"/>
            </a:pPr>
            <a:endParaRPr lang="de-DE" sz="200" kern="0" dirty="0" smtClean="0">
              <a:solidFill>
                <a:srgbClr val="000000"/>
              </a:solidFill>
              <a:latin typeface="Arial"/>
              <a:sym typeface="Webdings"/>
            </a:endParaRPr>
          </a:p>
          <a:p>
            <a:pPr marL="182880" indent="-182880" eaLnBrk="1" fontAlgn="auto" hangingPunct="1">
              <a:spcBef>
                <a:spcPts val="300"/>
              </a:spcBef>
              <a:spcAft>
                <a:spcPts val="0"/>
              </a:spcAft>
              <a:buClr>
                <a:srgbClr val="215383"/>
              </a:buClr>
              <a:buFont typeface="Wingdings" pitchFamily="2" charset="2"/>
              <a:buChar char="§"/>
            </a:pPr>
            <a:r>
              <a:rPr lang="en-US" sz="1600" kern="0" dirty="0" smtClean="0">
                <a:solidFill>
                  <a:srgbClr val="000000"/>
                </a:solidFill>
                <a:latin typeface="Arial"/>
                <a:sym typeface="Webdings"/>
              </a:rPr>
              <a:t>Reference workflow with</a:t>
            </a:r>
            <a:br>
              <a:rPr lang="en-US" sz="1600" kern="0" dirty="0" smtClean="0">
                <a:solidFill>
                  <a:srgbClr val="000000"/>
                </a:solidFill>
                <a:latin typeface="Arial"/>
                <a:sym typeface="Webdings"/>
              </a:rPr>
            </a:br>
            <a:r>
              <a:rPr lang="en-US" sz="1600" kern="0" dirty="0" smtClean="0">
                <a:solidFill>
                  <a:srgbClr val="000000"/>
                </a:solidFill>
                <a:latin typeface="Arial"/>
                <a:sym typeface="Webdings"/>
              </a:rPr>
              <a:t>conformance demonstration template </a:t>
            </a:r>
          </a:p>
        </p:txBody>
      </p:sp>
      <p:cxnSp>
        <p:nvCxnSpPr>
          <p:cNvPr id="26" name="Straight Connector 25"/>
          <p:cNvCxnSpPr>
            <a:stCxn id="19" idx="1"/>
          </p:cNvCxnSpPr>
          <p:nvPr/>
        </p:nvCxnSpPr>
        <p:spPr bwMode="auto">
          <a:xfrm rot="10800000">
            <a:off x="3377184" y="5047489"/>
            <a:ext cx="1694688" cy="199569"/>
          </a:xfrm>
          <a:prstGeom prst="line">
            <a:avLst/>
          </a:prstGeom>
          <a:noFill/>
          <a:ln w="9525" cap="flat" cmpd="sng" algn="ctr">
            <a:solidFill>
              <a:schemeClr val="tx1"/>
            </a:solidFill>
            <a:prstDash val="solid"/>
            <a:round/>
            <a:headEnd type="oval" w="med" len="med"/>
            <a:tailEnd type="oval" w="med" len="med"/>
          </a:ln>
          <a:effectLst/>
        </p:spPr>
      </p:cxnSp>
      <p:cxnSp>
        <p:nvCxnSpPr>
          <p:cNvPr id="30" name="Straight Connector 29"/>
          <p:cNvCxnSpPr>
            <a:endCxn id="17" idx="1"/>
          </p:cNvCxnSpPr>
          <p:nvPr/>
        </p:nvCxnSpPr>
        <p:spPr bwMode="auto">
          <a:xfrm flipV="1">
            <a:off x="2962659" y="2334768"/>
            <a:ext cx="2072637" cy="1859280"/>
          </a:xfrm>
          <a:prstGeom prst="line">
            <a:avLst/>
          </a:prstGeom>
          <a:noFill/>
          <a:ln w="9525" cap="flat" cmpd="sng" algn="ctr">
            <a:solidFill>
              <a:schemeClr val="tx1"/>
            </a:solidFill>
            <a:prstDash val="solid"/>
            <a:round/>
            <a:headEnd type="oval" w="med" len="med"/>
            <a:tailEnd type="oval" w="med" len="med"/>
          </a:ln>
          <a:effectLst/>
        </p:spPr>
      </p:cxnSp>
    </p:spTree>
    <p:extLst>
      <p:ext uri="{BB962C8B-B14F-4D97-AF65-F5344CB8AC3E}">
        <p14:creationId xmlns:p14="http://schemas.microsoft.com/office/powerpoint/2010/main" xmlns="" val="71171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6169152"/>
            <a:ext cx="9144000" cy="6888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 name="Rectangle 3"/>
          <p:cNvSpPr txBox="1">
            <a:spLocks noChangeArrowheads="1"/>
          </p:cNvSpPr>
          <p:nvPr/>
        </p:nvSpPr>
        <p:spPr bwMode="auto">
          <a:xfrm>
            <a:off x="394447" y="476672"/>
            <a:ext cx="8437563" cy="58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3200" b="1" i="0" u="none" strike="noStrike" kern="0" cap="none" spc="0" normalizeH="0" baseline="0" noProof="0" dirty="0" smtClean="0">
                <a:ln>
                  <a:noFill/>
                </a:ln>
                <a:solidFill>
                  <a:srgbClr val="265787"/>
                </a:solidFill>
                <a:effectLst/>
                <a:uLnTx/>
                <a:uFillTx/>
                <a:latin typeface="+mj-lt"/>
                <a:ea typeface="+mj-ea"/>
                <a:cs typeface="+mj-cs"/>
              </a:rPr>
              <a:t>IEC </a:t>
            </a:r>
            <a:r>
              <a:rPr kumimoji="0" lang="de-DE" sz="3200" b="1" i="0" u="none" strike="noStrike" kern="0" cap="none" spc="0" normalizeH="0" baseline="0" noProof="0" dirty="0" err="1" smtClean="0">
                <a:ln>
                  <a:noFill/>
                </a:ln>
                <a:solidFill>
                  <a:srgbClr val="265787"/>
                </a:solidFill>
                <a:effectLst/>
                <a:uLnTx/>
                <a:uFillTx/>
                <a:latin typeface="+mj-lt"/>
                <a:ea typeface="+mj-ea"/>
                <a:cs typeface="+mj-cs"/>
              </a:rPr>
              <a:t>Certification</a:t>
            </a:r>
            <a:r>
              <a:rPr kumimoji="0" lang="de-DE" sz="3200" b="1" i="0" u="none" strike="noStrike" kern="0" cap="none" spc="0" normalizeH="0" noProof="0" dirty="0" smtClean="0">
                <a:ln>
                  <a:noFill/>
                </a:ln>
                <a:solidFill>
                  <a:srgbClr val="265787"/>
                </a:solidFill>
                <a:effectLst/>
                <a:uLnTx/>
                <a:uFillTx/>
                <a:latin typeface="+mj-lt"/>
                <a:ea typeface="+mj-ea"/>
                <a:cs typeface="+mj-cs"/>
              </a:rPr>
              <a:t> Kit</a:t>
            </a:r>
          </a:p>
          <a:p>
            <a:pPr marL="0" marR="0" lvl="0" indent="0" algn="l" defTabSz="914400" rtl="0" eaLnBrk="1" fontAlgn="base" latinLnBrk="0" hangingPunct="1">
              <a:lnSpc>
                <a:spcPct val="100000"/>
              </a:lnSpc>
              <a:spcBef>
                <a:spcPct val="0"/>
              </a:spcBef>
              <a:spcAft>
                <a:spcPct val="0"/>
              </a:spcAft>
              <a:buClrTx/>
              <a:buSzTx/>
              <a:buFontTx/>
              <a:buNone/>
              <a:tabLst/>
              <a:defRPr/>
            </a:pPr>
            <a:r>
              <a:rPr lang="de-DE" sz="2800" b="1" kern="0" dirty="0" smtClean="0">
                <a:solidFill>
                  <a:srgbClr val="FF9933"/>
                </a:solidFill>
                <a:latin typeface="+mj-lt"/>
                <a:ea typeface="+mj-ea"/>
                <a:cs typeface="+mj-cs"/>
              </a:rPr>
              <a:t>(</a:t>
            </a:r>
            <a:r>
              <a:rPr lang="de-DE" sz="2800" b="1" kern="0" dirty="0" err="1" smtClean="0">
                <a:solidFill>
                  <a:srgbClr val="FF9933"/>
                </a:solidFill>
                <a:latin typeface="+mj-lt"/>
                <a:ea typeface="+mj-ea"/>
                <a:cs typeface="+mj-cs"/>
              </a:rPr>
              <a:t>Includes</a:t>
            </a:r>
            <a:r>
              <a:rPr lang="de-DE" sz="2800" b="1" kern="0" dirty="0" smtClean="0">
                <a:solidFill>
                  <a:srgbClr val="FF9933"/>
                </a:solidFill>
                <a:latin typeface="+mj-lt"/>
                <a:ea typeface="+mj-ea"/>
                <a:cs typeface="+mj-cs"/>
              </a:rPr>
              <a:t> ISO 26262 Tool </a:t>
            </a:r>
            <a:r>
              <a:rPr lang="de-DE" sz="2800" b="1" kern="0" dirty="0" err="1" smtClean="0">
                <a:solidFill>
                  <a:srgbClr val="FF9933"/>
                </a:solidFill>
                <a:latin typeface="+mj-lt"/>
                <a:ea typeface="+mj-ea"/>
                <a:cs typeface="+mj-cs"/>
              </a:rPr>
              <a:t>Qualification</a:t>
            </a:r>
            <a:r>
              <a:rPr lang="de-DE" sz="2800" b="1" kern="0" dirty="0" smtClean="0">
                <a:solidFill>
                  <a:srgbClr val="FF9933"/>
                </a:solidFill>
                <a:latin typeface="+mj-lt"/>
                <a:ea typeface="+mj-ea"/>
                <a:cs typeface="+mj-cs"/>
              </a:rPr>
              <a:t> Kit)</a:t>
            </a:r>
          </a:p>
        </p:txBody>
      </p:sp>
      <p:sp>
        <p:nvSpPr>
          <p:cNvPr id="5" name="Content Placeholder 18"/>
          <p:cNvSpPr txBox="1">
            <a:spLocks/>
          </p:cNvSpPr>
          <p:nvPr/>
        </p:nvSpPr>
        <p:spPr>
          <a:xfrm>
            <a:off x="495058" y="1947134"/>
            <a:ext cx="8210030" cy="4419600"/>
          </a:xfrm>
          <a:prstGeom prst="rect">
            <a:avLst/>
          </a:prstGeom>
        </p:spPr>
        <p:txBody>
          <a:bodyPr/>
          <a:lstStyle/>
          <a:p>
            <a:pPr>
              <a:spcBef>
                <a:spcPts val="1200"/>
              </a:spcBef>
              <a:spcAft>
                <a:spcPts val="600"/>
              </a:spcAft>
              <a:buClr>
                <a:srgbClr val="215383"/>
              </a:buClr>
            </a:pPr>
            <a:r>
              <a:rPr lang="en-US" sz="2000" dirty="0" smtClean="0">
                <a:latin typeface="+mn-lt"/>
              </a:rPr>
              <a:t>Supports engineers who use MathWorks™ products to develop, verify, or validate software for systems that must comply with, or be certified according to ISO 26262</a:t>
            </a:r>
          </a:p>
          <a:p>
            <a:pPr marL="284163" indent="-284163">
              <a:spcBef>
                <a:spcPts val="1800"/>
              </a:spcBef>
              <a:spcAft>
                <a:spcPts val="600"/>
              </a:spcAft>
              <a:buClr>
                <a:srgbClr val="215383"/>
              </a:buClr>
              <a:buFont typeface="Wingdings" pitchFamily="2" charset="2"/>
              <a:buChar char="§"/>
            </a:pPr>
            <a:r>
              <a:rPr lang="en-US" sz="2000" b="1" kern="0" dirty="0" smtClean="0">
                <a:solidFill>
                  <a:srgbClr val="1E4B7C"/>
                </a:solidFill>
                <a:latin typeface="+mn-lt"/>
              </a:rPr>
              <a:t>Support for tool qualification</a:t>
            </a:r>
            <a:r>
              <a:rPr lang="en-US" sz="2000" kern="0" dirty="0" smtClean="0">
                <a:latin typeface="+mn-lt"/>
              </a:rPr>
              <a:t> </a:t>
            </a:r>
          </a:p>
          <a:p>
            <a:pPr marL="682625" lvl="1" indent="-284163">
              <a:spcBef>
                <a:spcPts val="0"/>
              </a:spcBef>
              <a:spcAft>
                <a:spcPts val="600"/>
              </a:spcAft>
              <a:buClr>
                <a:srgbClr val="215383"/>
              </a:buClr>
              <a:buFont typeface="Wingdings" pitchFamily="2" charset="2"/>
              <a:buChar char="§"/>
            </a:pPr>
            <a:r>
              <a:rPr lang="en-US" sz="1800" kern="0" dirty="0" smtClean="0">
                <a:latin typeface="+mn-lt"/>
              </a:rPr>
              <a:t>Pre-filled templates for ISO 26262-8 tool qualification work products</a:t>
            </a:r>
            <a:endParaRPr lang="en-US" sz="1800" kern="0" dirty="0" smtClean="0">
              <a:latin typeface="+mn-lt"/>
              <a:sym typeface="Webdings"/>
            </a:endParaRPr>
          </a:p>
          <a:p>
            <a:pPr marL="682625" lvl="1" indent="-284163">
              <a:spcBef>
                <a:spcPts val="0"/>
              </a:spcBef>
              <a:spcAft>
                <a:spcPts val="600"/>
              </a:spcAft>
              <a:buClr>
                <a:srgbClr val="215383"/>
              </a:buClr>
              <a:buFont typeface="Wingdings" pitchFamily="2" charset="2"/>
              <a:buChar char="§"/>
            </a:pPr>
            <a:r>
              <a:rPr lang="en-US" sz="1800" kern="0" dirty="0" smtClean="0">
                <a:latin typeface="+mn-lt"/>
                <a:sym typeface="Webdings"/>
              </a:rPr>
              <a:t>Evidence of independent assessment (certificates, assessment reports)</a:t>
            </a:r>
          </a:p>
          <a:p>
            <a:pPr marL="682625" lvl="1" indent="-284163">
              <a:spcBef>
                <a:spcPts val="0"/>
              </a:spcBef>
              <a:spcAft>
                <a:spcPts val="600"/>
              </a:spcAft>
              <a:buClr>
                <a:srgbClr val="215383"/>
              </a:buClr>
              <a:buFont typeface="Wingdings" pitchFamily="2" charset="2"/>
              <a:buChar char="§"/>
            </a:pPr>
            <a:r>
              <a:rPr lang="en-US" sz="1800" kern="0" dirty="0" smtClean="0">
                <a:latin typeface="+mn-lt"/>
              </a:rPr>
              <a:t>Tool for managing qualification artifacts (</a:t>
            </a:r>
            <a:r>
              <a:rPr lang="en-US" sz="1800" kern="0" dirty="0" smtClean="0">
                <a:latin typeface="+mn-lt"/>
                <a:sym typeface="Webdings"/>
              </a:rPr>
              <a:t>Certification Artifacts Explorer)</a:t>
            </a:r>
          </a:p>
          <a:p>
            <a:pPr marL="284163" indent="-284163">
              <a:spcBef>
                <a:spcPts val="1800"/>
              </a:spcBef>
              <a:spcAft>
                <a:spcPts val="600"/>
              </a:spcAft>
              <a:buClr>
                <a:srgbClr val="215383"/>
              </a:buClr>
              <a:buFont typeface="Wingdings" pitchFamily="2" charset="2"/>
              <a:buChar char="§"/>
            </a:pPr>
            <a:r>
              <a:rPr lang="en-US" sz="2000" b="1" kern="0" dirty="0" smtClean="0">
                <a:solidFill>
                  <a:srgbClr val="1E4B7C"/>
                </a:solidFill>
                <a:latin typeface="+mn-lt"/>
              </a:rPr>
              <a:t>Support for certification-related software development activities</a:t>
            </a:r>
          </a:p>
          <a:p>
            <a:pPr marL="682625" lvl="1" indent="-284163">
              <a:spcBef>
                <a:spcPts val="600"/>
              </a:spcBef>
              <a:buClr>
                <a:srgbClr val="215383"/>
              </a:buClr>
              <a:buFont typeface="Wingdings" pitchFamily="2" charset="2"/>
              <a:buChar char="§"/>
            </a:pPr>
            <a:r>
              <a:rPr lang="en-US" sz="1800" kern="0" dirty="0" smtClean="0">
                <a:latin typeface="+mn-lt"/>
              </a:rPr>
              <a:t>Reference Workflow with Conformance Demonstration Template</a:t>
            </a:r>
          </a:p>
          <a:p>
            <a:pPr marL="682625" lvl="1" indent="-284163">
              <a:spcBef>
                <a:spcPts val="600"/>
              </a:spcBef>
              <a:buClr>
                <a:srgbClr val="215383"/>
              </a:buClr>
              <a:buFont typeface="Wingdings" pitchFamily="2" charset="2"/>
              <a:buChar char="§"/>
            </a:pPr>
            <a:r>
              <a:rPr lang="en-US" sz="1800" kern="0" dirty="0" smtClean="0">
                <a:latin typeface="+mn-lt"/>
                <a:sym typeface="Webdings"/>
              </a:rPr>
              <a:t>Utility functions (Traceability matrix generation)</a:t>
            </a:r>
            <a:endParaRPr lang="en-US" sz="1800" kern="0" dirty="0" smtClean="0">
              <a:latin typeface="+mn-lt"/>
            </a:endParaRPr>
          </a:p>
          <a:p>
            <a:pPr marL="741363" lvl="1" indent="-284163">
              <a:buClr>
                <a:srgbClr val="215383"/>
              </a:buClr>
            </a:pPr>
            <a:endParaRPr lang="en-US" sz="2000" dirty="0" smtClean="0">
              <a:latin typeface="+mn-lt"/>
            </a:endParaRPr>
          </a:p>
          <a:p>
            <a:pPr marL="0" lvl="1">
              <a:spcBef>
                <a:spcPts val="1200"/>
              </a:spcBef>
              <a:spcAft>
                <a:spcPts val="600"/>
              </a:spcAft>
              <a:buClr>
                <a:srgbClr val="215383"/>
              </a:buClr>
            </a:pPr>
            <a:r>
              <a:rPr lang="en-US" sz="1400" dirty="0" smtClean="0">
                <a:latin typeface="+mn-lt"/>
              </a:rPr>
              <a:t>The IEC Certification Kit product also provides support for the IEC 61508 base standard and other application specific standards</a:t>
            </a:r>
          </a:p>
          <a:p>
            <a:pPr marL="741363" lvl="1" indent="-284163">
              <a:buClr>
                <a:srgbClr val="215383"/>
              </a:buClr>
            </a:pPr>
            <a:endParaRPr lang="en-US" sz="2000" dirty="0" smtClean="0">
              <a:latin typeface="+mn-lt"/>
            </a:endParaRPr>
          </a:p>
          <a:p>
            <a:pPr marL="284163" marR="0" lvl="0" indent="-284163" algn="l" defTabSz="914400" rtl="0" eaLnBrk="1" fontAlgn="base" latinLnBrk="0" hangingPunct="1">
              <a:lnSpc>
                <a:spcPct val="100000"/>
              </a:lnSpc>
              <a:spcBef>
                <a:spcPct val="0"/>
              </a:spcBef>
              <a:spcAft>
                <a:spcPct val="0"/>
              </a:spcAft>
              <a:buClr>
                <a:srgbClr val="215383"/>
              </a:buClr>
              <a:buSzTx/>
              <a:buFont typeface="Wingdings" pitchFamily="2" charset="2"/>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a:p>
            <a:pPr marL="284163" marR="0" lvl="0" indent="-284163" algn="l" defTabSz="914400" rtl="0" eaLnBrk="1" fontAlgn="base" latinLnBrk="0" hangingPunct="1">
              <a:lnSpc>
                <a:spcPct val="100000"/>
              </a:lnSpc>
              <a:spcBef>
                <a:spcPct val="0"/>
              </a:spcBef>
              <a:spcAft>
                <a:spcPct val="0"/>
              </a:spcAft>
              <a:buClr>
                <a:srgbClr val="215383"/>
              </a:buClr>
              <a:buSzTx/>
              <a:buFont typeface="Wingdings" pitchFamily="2" charset="2"/>
              <a:buChar char="§"/>
              <a:tabLst/>
              <a:defRPr/>
            </a:pPr>
            <a:endParaRPr lang="en-US" sz="2000" kern="0" dirty="0" smtClean="0">
              <a:latin typeface="+mn-lt"/>
            </a:endParaRPr>
          </a:p>
          <a:p>
            <a:pPr marL="284163" marR="0" lvl="0" indent="-284163" algn="l" defTabSz="914400" rtl="0" eaLnBrk="1" fontAlgn="base" latinLnBrk="0" hangingPunct="1">
              <a:lnSpc>
                <a:spcPct val="100000"/>
              </a:lnSpc>
              <a:spcBef>
                <a:spcPct val="0"/>
              </a:spcBef>
              <a:spcAft>
                <a:spcPct val="0"/>
              </a:spcAft>
              <a:buClr>
                <a:srgbClr val="215383"/>
              </a:buClr>
              <a:buSzTx/>
              <a:tabLst/>
              <a:defRPr/>
            </a:pPr>
            <a:endParaRPr kumimoji="0" lang="en-US" sz="1600" b="0" i="0" u="none" strike="noStrike" kern="0" cap="none" spc="0" normalizeH="0" baseline="0" noProof="0" dirty="0" smtClean="0">
              <a:ln>
                <a:noFill/>
              </a:ln>
              <a:solidFill>
                <a:schemeClr val="tx1"/>
              </a:solidFill>
              <a:effectLst/>
              <a:uLnTx/>
              <a:uFillTx/>
              <a:latin typeface="+mn-lt"/>
              <a:ea typeface="+mn-ea"/>
              <a:cs typeface="Courier New" pitchFamily="49" charset="0"/>
            </a:endParaRPr>
          </a:p>
          <a:p>
            <a:pPr marL="682625" marR="0" lvl="1" indent="-284163" algn="l" defTabSz="914400" rtl="0" eaLnBrk="1" fontAlgn="base" latinLnBrk="0" hangingPunct="1">
              <a:lnSpc>
                <a:spcPct val="100000"/>
              </a:lnSpc>
              <a:spcBef>
                <a:spcPct val="20000"/>
              </a:spcBef>
              <a:spcAft>
                <a:spcPct val="0"/>
              </a:spcAft>
              <a:buClr>
                <a:srgbClr val="215383"/>
              </a:buClr>
              <a:buSzTx/>
              <a:buFont typeface="Wingdings" pitchFamily="2" charset="2"/>
              <a:buChar char="§"/>
              <a:tabLst/>
              <a:defRPr/>
            </a:pPr>
            <a:endParaRPr kumimoji="0" lang="en-US" sz="2000" b="0" i="0" u="none" strike="noStrike" kern="0" cap="none" spc="0" normalizeH="0" baseline="0" noProof="0" dirty="0" smtClean="0">
              <a:ln>
                <a:noFill/>
              </a:ln>
              <a:solidFill>
                <a:schemeClr val="tx1"/>
              </a:solidFill>
              <a:effectLst/>
              <a:uLnTx/>
              <a:uFillTx/>
              <a:latin typeface="+mn-lt"/>
            </a:endParaRPr>
          </a:p>
          <a:p>
            <a:pPr marL="284163" marR="0" lvl="0" indent="-284163" algn="l" defTabSz="914400" rtl="0" eaLnBrk="1" fontAlgn="base" latinLnBrk="0" hangingPunct="1">
              <a:lnSpc>
                <a:spcPct val="100000"/>
              </a:lnSpc>
              <a:spcBef>
                <a:spcPct val="20000"/>
              </a:spcBef>
              <a:spcAft>
                <a:spcPct val="0"/>
              </a:spcAft>
              <a:buClr>
                <a:srgbClr val="215383"/>
              </a:buClr>
              <a:buSzTx/>
              <a:buFont typeface="Wingdings" pitchFamily="2" charset="2"/>
              <a:buNone/>
              <a:tabLst/>
              <a:defRPr/>
            </a:pP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406762030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24" y="548680"/>
            <a:ext cx="8077200" cy="990600"/>
          </a:xfrm>
        </p:spPr>
        <p:txBody>
          <a:bodyPr/>
          <a:lstStyle/>
          <a:p>
            <a:r>
              <a:rPr lang="en-US" dirty="0" smtClean="0"/>
              <a:t>IEC Certification Kit </a:t>
            </a:r>
            <a:r>
              <a:rPr lang="en-US" sz="2800" dirty="0" smtClean="0">
                <a:solidFill>
                  <a:srgbClr val="FF9900"/>
                </a:solidFill>
              </a:rPr>
              <a:t>Benefits</a:t>
            </a:r>
            <a:endParaRPr lang="en-US" dirty="0">
              <a:solidFill>
                <a:srgbClr val="FF9900"/>
              </a:solidFill>
            </a:endParaRPr>
          </a:p>
        </p:txBody>
      </p:sp>
      <p:graphicFrame>
        <p:nvGraphicFramePr>
          <p:cNvPr id="5" name="Table 4"/>
          <p:cNvGraphicFramePr>
            <a:graphicFrameLocks noGrp="1"/>
          </p:cNvGraphicFramePr>
          <p:nvPr/>
        </p:nvGraphicFramePr>
        <p:xfrm>
          <a:off x="688032" y="1196752"/>
          <a:ext cx="7772400" cy="5400040"/>
        </p:xfrm>
        <a:graphic>
          <a:graphicData uri="http://schemas.openxmlformats.org/drawingml/2006/table">
            <a:tbl>
              <a:tblPr firstRow="1" bandRow="1">
                <a:tableStyleId>{5C22544A-7EE6-4342-B048-85BDC9FD1C3A}</a:tableStyleId>
              </a:tblPr>
              <a:tblGrid>
                <a:gridCol w="3048000"/>
                <a:gridCol w="4724400"/>
              </a:tblGrid>
              <a:tr h="370840">
                <a:tc>
                  <a:txBody>
                    <a:bodyPr/>
                    <a:lstStyle/>
                    <a:p>
                      <a:r>
                        <a:rPr lang="en-US" sz="1600" dirty="0" smtClean="0"/>
                        <a:t>Without IEC Certification Kit</a:t>
                      </a:r>
                      <a:endParaRPr lang="en-US" sz="1600" dirty="0"/>
                    </a:p>
                  </a:txBody>
                  <a:tcPr/>
                </a:tc>
                <a:tc>
                  <a:txBody>
                    <a:bodyPr/>
                    <a:lstStyle/>
                    <a:p>
                      <a:r>
                        <a:rPr lang="en-US" sz="1600" dirty="0" smtClean="0"/>
                        <a:t>With IEC Certification Kit</a:t>
                      </a:r>
                      <a:endParaRPr lang="en-US" sz="1600" dirty="0"/>
                    </a:p>
                  </a:txBody>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(For all tools used)</a:t>
                      </a:r>
                      <a:r>
                        <a:rPr lang="en-US" sz="1200" baseline="0" dirty="0" smtClean="0"/>
                        <a:t> U</a:t>
                      </a:r>
                      <a:r>
                        <a:rPr lang="en-US" sz="1200" dirty="0" smtClean="0"/>
                        <a:t>ser need to provide documentation and installation instructions</a:t>
                      </a:r>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dk1"/>
                          </a:solidFill>
                          <a:latin typeface="+mn-lt"/>
                          <a:ea typeface="+mn-ea"/>
                          <a:cs typeface="+mn-cs"/>
                        </a:rPr>
                        <a:t>(For all tools covered by the kit)</a:t>
                      </a:r>
                      <a:br>
                        <a:rPr lang="en-US" sz="1200" kern="1200" dirty="0" smtClean="0">
                          <a:solidFill>
                            <a:schemeClr val="dk1"/>
                          </a:solidFill>
                          <a:latin typeface="+mn-lt"/>
                          <a:ea typeface="+mn-ea"/>
                          <a:cs typeface="+mn-cs"/>
                        </a:rPr>
                      </a:br>
                      <a:r>
                        <a:rPr lang="en-US" sz="1200" dirty="0" smtClean="0"/>
                        <a:t>MathWorks provides required documentation and installation instructions </a:t>
                      </a:r>
                      <a:endParaRPr lang="en-US" sz="1200" kern="1200" dirty="0" smtClean="0">
                        <a:solidFill>
                          <a:schemeClr val="dk1"/>
                        </a:solidFill>
                        <a:latin typeface="+mn-lt"/>
                        <a:ea typeface="+mn-ea"/>
                        <a:cs typeface="+mn-cs"/>
                      </a:endParaRPr>
                    </a:p>
                  </a:txBody>
                  <a:tcPr/>
                </a:tc>
              </a:tr>
              <a:tr h="370840">
                <a:tc>
                  <a:txBody>
                    <a:bodyPr/>
                    <a:lstStyle/>
                    <a:p>
                      <a:pPr marL="342900" indent="-342900">
                        <a:buFont typeface="+mj-lt"/>
                        <a:buAutoNum type="arabicPeriod" startAt="2"/>
                      </a:pPr>
                      <a:r>
                        <a:rPr lang="en-US" sz="1200" dirty="0" smtClean="0"/>
                        <a:t>User needs to document development processes the tools</a:t>
                      </a:r>
                      <a:r>
                        <a:rPr lang="en-US" sz="1200" baseline="0" dirty="0" smtClean="0"/>
                        <a:t> are</a:t>
                      </a:r>
                      <a:r>
                        <a:rPr lang="en-US" sz="1200" dirty="0" smtClean="0"/>
                        <a:t> embedded into</a:t>
                      </a:r>
                      <a:endParaRPr lang="en-US" sz="12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200" kern="1200" dirty="0" smtClean="0">
                          <a:solidFill>
                            <a:schemeClr val="dk1"/>
                          </a:solidFill>
                          <a:latin typeface="+mn-lt"/>
                          <a:ea typeface="+mn-ea"/>
                          <a:cs typeface="+mn-cs"/>
                        </a:rPr>
                        <a:t>(For all tools covered by the kit) MathWorks p</a:t>
                      </a:r>
                      <a:r>
                        <a:rPr lang="en-US" sz="1200" dirty="0" smtClean="0"/>
                        <a:t>rovides reference workflow describing typical development process and conformance demonstration template (CDT); </a:t>
                      </a:r>
                      <a:br>
                        <a:rPr lang="en-US" sz="1200" dirty="0" smtClean="0"/>
                      </a:br>
                      <a:r>
                        <a:rPr lang="en-US" sz="1200" dirty="0" smtClean="0"/>
                        <a:t>User only needs to describe and justify deviations from the reference workflow and document compliance with the workflow by completing the CDT</a:t>
                      </a:r>
                      <a:endParaRPr lang="en-US" sz="1200" kern="1200" dirty="0" smtClean="0">
                        <a:solidFill>
                          <a:schemeClr val="dk1"/>
                        </a:solidFill>
                        <a:latin typeface="+mn-lt"/>
                        <a:ea typeface="+mn-ea"/>
                        <a:cs typeface="+mn-cs"/>
                      </a:endParaRPr>
                    </a:p>
                  </a:txBody>
                  <a:tcPr/>
                </a:tc>
              </a:tr>
              <a:tr h="370840">
                <a:tc>
                  <a:txBody>
                    <a:bodyPr/>
                    <a:lstStyle/>
                    <a:p>
                      <a:pPr marL="342900" indent="-342900">
                        <a:buFont typeface="+mj-lt"/>
                        <a:buAutoNum type="arabicPeriod" startAt="3"/>
                      </a:pPr>
                      <a:r>
                        <a:rPr lang="en-US" sz="1200" kern="1200" dirty="0" smtClean="0">
                          <a:solidFill>
                            <a:schemeClr val="dk1"/>
                          </a:solidFill>
                          <a:latin typeface="+mn-lt"/>
                          <a:ea typeface="+mn-ea"/>
                          <a:cs typeface="+mn-cs"/>
                        </a:rPr>
                        <a:t>(For all tools used) User needs to carry out tool classification and determine TCL </a:t>
                      </a:r>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200" kern="1200" dirty="0" smtClean="0">
                          <a:solidFill>
                            <a:schemeClr val="dk1"/>
                          </a:solidFill>
                          <a:latin typeface="+mn-lt"/>
                          <a:ea typeface="+mn-ea"/>
                          <a:cs typeface="+mn-cs"/>
                        </a:rPr>
                        <a:t>(For all tools covered by the kit) MathWorks provides generic pre-classification and independent</a:t>
                      </a:r>
                      <a:r>
                        <a:rPr lang="en-US" sz="1200" kern="1200" baseline="0" dirty="0" smtClean="0">
                          <a:solidFill>
                            <a:schemeClr val="dk1"/>
                          </a:solidFill>
                          <a:latin typeface="+mn-lt"/>
                          <a:ea typeface="+mn-ea"/>
                          <a:cs typeface="+mn-cs"/>
                        </a:rPr>
                        <a:t> assessment</a:t>
                      </a:r>
                      <a:r>
                        <a:rPr lang="en-US" sz="1200" kern="1200" dirty="0" smtClean="0">
                          <a:solidFill>
                            <a:schemeClr val="dk1"/>
                          </a:solidFill>
                          <a:latin typeface="+mn-lt"/>
                          <a:ea typeface="+mn-ea"/>
                          <a:cs typeface="+mn-cs"/>
                        </a:rPr>
                        <a:t>; </a:t>
                      </a:r>
                      <a:br>
                        <a:rPr lang="en-US" sz="1200" kern="1200" dirty="0" smtClean="0">
                          <a:solidFill>
                            <a:schemeClr val="dk1"/>
                          </a:solidFill>
                          <a:latin typeface="+mn-lt"/>
                          <a:ea typeface="+mn-ea"/>
                          <a:cs typeface="+mn-cs"/>
                        </a:rPr>
                      </a:br>
                      <a:r>
                        <a:rPr lang="en-US" sz="1200" kern="1200" dirty="0" smtClean="0">
                          <a:solidFill>
                            <a:schemeClr val="dk1"/>
                          </a:solidFill>
                          <a:latin typeface="+mn-lt"/>
                          <a:ea typeface="+mn-ea"/>
                          <a:cs typeface="+mn-cs"/>
                        </a:rPr>
                        <a:t>user only needs to verify assumptions in the pre-classification</a:t>
                      </a:r>
                    </a:p>
                  </a:txBody>
                  <a:tcPr/>
                </a:tc>
              </a:tr>
              <a:tr h="370840">
                <a:tc>
                  <a:txBody>
                    <a:bodyPr/>
                    <a:lstStyle/>
                    <a:p>
                      <a:pPr marL="342900" indent="-342900" algn="l" defTabSz="914400" rtl="0" eaLnBrk="1" latinLnBrk="0" hangingPunct="1">
                        <a:buFont typeface="+mj-lt"/>
                        <a:buAutoNum type="arabicPeriod" startAt="4"/>
                      </a:pPr>
                      <a:r>
                        <a:rPr lang="en-US" sz="1200" kern="1200" dirty="0" smtClean="0">
                          <a:solidFill>
                            <a:schemeClr val="dk1"/>
                          </a:solidFill>
                          <a:latin typeface="+mn-lt"/>
                          <a:ea typeface="+mn-ea"/>
                          <a:cs typeface="+mn-cs"/>
                        </a:rPr>
                        <a:t>(For al tools used) User needs to document tool classification</a:t>
                      </a:r>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kern="1200" dirty="0" smtClean="0">
                          <a:solidFill>
                            <a:schemeClr val="dk1"/>
                          </a:solidFill>
                          <a:latin typeface="+mn-lt"/>
                          <a:ea typeface="+mn-ea"/>
                          <a:cs typeface="+mn-cs"/>
                        </a:rPr>
                        <a:t>(For all tools covered by the kit) MathWorks provides pre-filled template for tool classification work product;  </a:t>
                      </a:r>
                      <a:br>
                        <a:rPr lang="en-US" sz="1200" kern="1200" dirty="0" smtClean="0">
                          <a:solidFill>
                            <a:schemeClr val="dk1"/>
                          </a:solidFill>
                          <a:latin typeface="+mn-lt"/>
                          <a:ea typeface="+mn-ea"/>
                          <a:cs typeface="+mn-cs"/>
                        </a:rPr>
                      </a:br>
                      <a:r>
                        <a:rPr lang="en-US" sz="1200" kern="1200" dirty="0" smtClean="0">
                          <a:solidFill>
                            <a:schemeClr val="dk1"/>
                          </a:solidFill>
                          <a:latin typeface="+mn-lt"/>
                          <a:ea typeface="+mn-ea"/>
                          <a:cs typeface="+mn-cs"/>
                        </a:rPr>
                        <a:t>user only needs to complete the template </a:t>
                      </a:r>
                    </a:p>
                  </a:txBody>
                  <a:tcPr/>
                </a:tc>
              </a:tr>
              <a:tr h="370840">
                <a:tc>
                  <a:txBody>
                    <a:bodyPr/>
                    <a:lstStyle/>
                    <a:p>
                      <a:pPr marL="342900" indent="-342900" algn="l" defTabSz="914400" rtl="0" eaLnBrk="1" latinLnBrk="0" hangingPunct="1">
                        <a:buFont typeface="+mj-lt"/>
                        <a:buAutoNum type="arabicPeriod" startAt="5"/>
                      </a:pPr>
                      <a:r>
                        <a:rPr lang="en-US" sz="1200" kern="1200" dirty="0" smtClean="0">
                          <a:solidFill>
                            <a:schemeClr val="dk1"/>
                          </a:solidFill>
                          <a:latin typeface="+mn-lt"/>
                          <a:ea typeface="+mn-ea"/>
                          <a:cs typeface="+mn-cs"/>
                        </a:rPr>
                        <a:t>(For tools with TCL 2 or higher) User needs to perform tool qualification measures (typically involves creation of a test suite)</a:t>
                      </a:r>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kern="1200" dirty="0" smtClean="0">
                          <a:solidFill>
                            <a:schemeClr val="dk1"/>
                          </a:solidFill>
                          <a:latin typeface="+mn-lt"/>
                          <a:ea typeface="+mn-ea"/>
                          <a:cs typeface="+mn-cs"/>
                        </a:rPr>
                        <a:t>(For all tools covered by the kit) MathWorks provides evidence for pre-qualification and independent assessment</a:t>
                      </a:r>
                    </a:p>
                  </a:txBody>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200" kern="1200" dirty="0" smtClean="0">
                          <a:solidFill>
                            <a:schemeClr val="dk1"/>
                          </a:solidFill>
                          <a:latin typeface="+mn-lt"/>
                          <a:ea typeface="+mn-ea"/>
                          <a:cs typeface="+mn-cs"/>
                        </a:rPr>
                        <a:t>(For tools with TCL 2 or higher) User needs to document tool qualification</a:t>
                      </a:r>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200" kern="1200" dirty="0" smtClean="0">
                          <a:solidFill>
                            <a:schemeClr val="dk1"/>
                          </a:solidFill>
                          <a:latin typeface="+mn-lt"/>
                          <a:ea typeface="+mn-ea"/>
                          <a:cs typeface="+mn-cs"/>
                        </a:rPr>
                        <a:t>(For all tools covered by the kit) MathWorks provides pre-filled template for tool qualification work product; </a:t>
                      </a:r>
                      <a:br>
                        <a:rPr lang="en-US" sz="1200" kern="1200" dirty="0" smtClean="0">
                          <a:solidFill>
                            <a:schemeClr val="dk1"/>
                          </a:solidFill>
                          <a:latin typeface="+mn-lt"/>
                          <a:ea typeface="+mn-ea"/>
                          <a:cs typeface="+mn-cs"/>
                        </a:rPr>
                      </a:br>
                      <a:r>
                        <a:rPr lang="en-US" sz="1200" kern="1200" dirty="0" smtClean="0">
                          <a:solidFill>
                            <a:schemeClr val="dk1"/>
                          </a:solidFill>
                          <a:latin typeface="+mn-lt"/>
                          <a:ea typeface="+mn-ea"/>
                          <a:cs typeface="+mn-cs"/>
                        </a:rPr>
                        <a:t>user only needs to complete the template</a:t>
                      </a:r>
                    </a:p>
                  </a:txBody>
                  <a:tcPr/>
                </a:tc>
              </a:tr>
              <a:tr h="370840">
                <a:tc>
                  <a:txBody>
                    <a:bodyPr/>
                    <a:lstStyle/>
                    <a:p>
                      <a:pPr marL="342900" indent="-342900" algn="l" defTabSz="914400" rtl="0" eaLnBrk="1" latinLnBrk="0" hangingPunct="1">
                        <a:buFont typeface="+mj-lt"/>
                        <a:buAutoNum type="arabicPeriod" startAt="2"/>
                      </a:pPr>
                      <a:endParaRPr lang="en-US" sz="1200" kern="1200" dirty="0" smtClean="0">
                        <a:solidFill>
                          <a:schemeClr val="dk1"/>
                        </a:solidFill>
                        <a:latin typeface="+mn-lt"/>
                        <a:ea typeface="+mn-ea"/>
                        <a:cs typeface="+mn-cs"/>
                      </a:endParaRPr>
                    </a:p>
                  </a:txBody>
                  <a:tcPr/>
                </a:tc>
                <a:tc>
                  <a:txBody>
                    <a:bodyPr/>
                    <a:lstStyle/>
                    <a:p>
                      <a:r>
                        <a:rPr lang="en-US" sz="1200" dirty="0" smtClean="0"/>
                        <a:t>Plus:</a:t>
                      </a:r>
                      <a:r>
                        <a:rPr lang="en-US" sz="1200" baseline="0" dirty="0" smtClean="0"/>
                        <a:t> MathWorks </a:t>
                      </a:r>
                      <a:r>
                        <a:rPr lang="en-US" sz="1200" dirty="0" smtClean="0"/>
                        <a:t>provides additional utility</a:t>
                      </a:r>
                      <a:br>
                        <a:rPr lang="en-US" sz="1200" dirty="0" smtClean="0"/>
                      </a:br>
                      <a:r>
                        <a:rPr lang="en-US" sz="1200" dirty="0" smtClean="0"/>
                        <a:t>         functions (e.g. trace matrix export)</a:t>
                      </a:r>
                      <a:endParaRPr lang="en-US" sz="1200" dirty="0"/>
                    </a:p>
                  </a:txBody>
                  <a:tcPr/>
                </a:tc>
              </a:tr>
            </a:tbl>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6181344"/>
            <a:ext cx="8668512" cy="6766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5122" name="Rectangle 2"/>
          <p:cNvSpPr>
            <a:spLocks noGrp="1" noChangeArrowheads="1"/>
          </p:cNvSpPr>
          <p:nvPr>
            <p:ph type="title" idx="4294967295"/>
          </p:nvPr>
        </p:nvSpPr>
        <p:spPr>
          <a:xfrm>
            <a:off x="351216" y="476672"/>
            <a:ext cx="8973312" cy="682625"/>
          </a:xfrm>
        </p:spPr>
        <p:txBody>
          <a:bodyPr/>
          <a:lstStyle/>
          <a:p>
            <a:r>
              <a:rPr lang="en-US" sz="3200" dirty="0" smtClean="0"/>
              <a:t>MathWorks Support for ISO 26262</a:t>
            </a:r>
            <a:r>
              <a:rPr lang="en-US" dirty="0" smtClean="0"/>
              <a:t/>
            </a:r>
            <a:br>
              <a:rPr lang="en-US" dirty="0" smtClean="0"/>
            </a:br>
            <a:r>
              <a:rPr lang="en-US" sz="2800" dirty="0" smtClean="0">
                <a:solidFill>
                  <a:srgbClr val="FF9900"/>
                </a:solidFill>
              </a:rPr>
              <a:t>Summary</a:t>
            </a:r>
          </a:p>
        </p:txBody>
      </p:sp>
      <p:sp>
        <p:nvSpPr>
          <p:cNvPr id="17" name="Content Placeholder 2"/>
          <p:cNvSpPr txBox="1">
            <a:spLocks/>
          </p:cNvSpPr>
          <p:nvPr/>
        </p:nvSpPr>
        <p:spPr>
          <a:xfrm>
            <a:off x="411143" y="1524089"/>
            <a:ext cx="8509278" cy="4419600"/>
          </a:xfrm>
          <a:prstGeom prst="rect">
            <a:avLst/>
          </a:prstGeom>
        </p:spPr>
        <p:txBody>
          <a:bodyPr/>
          <a:lstStyle/>
          <a:p>
            <a:pPr marL="365760" indent="-365760" eaLnBrk="1" hangingPunct="1">
              <a:spcBef>
                <a:spcPts val="1200"/>
              </a:spcBef>
              <a:spcAft>
                <a:spcPts val="0"/>
              </a:spcAft>
              <a:buClr>
                <a:schemeClr val="tx2"/>
              </a:buClr>
              <a:buFont typeface="Wingdings" pitchFamily="2" charset="2"/>
              <a:buChar char="§"/>
            </a:pPr>
            <a:r>
              <a:rPr lang="en-US" sz="2000" b="1" dirty="0" smtClean="0">
                <a:solidFill>
                  <a:schemeClr val="tx2"/>
                </a:solidFill>
                <a:latin typeface="Arial"/>
              </a:rPr>
              <a:t>Development Process and Tool Chain</a:t>
            </a:r>
          </a:p>
          <a:p>
            <a:pPr marL="822960" lvl="1" indent="-365760" eaLnBrk="1" hangingPunct="1">
              <a:spcBef>
                <a:spcPts val="1200"/>
              </a:spcBef>
              <a:spcAft>
                <a:spcPts val="600"/>
              </a:spcAft>
              <a:buClr>
                <a:schemeClr val="tx2"/>
              </a:buClr>
              <a:buFont typeface="Wingdings" pitchFamily="2" charset="2"/>
              <a:buChar char="þ"/>
            </a:pPr>
            <a:r>
              <a:rPr lang="en-US" sz="2000" dirty="0" smtClean="0">
                <a:solidFill>
                  <a:prstClr val="black"/>
                </a:solidFill>
                <a:latin typeface="Arial"/>
              </a:rPr>
              <a:t>Integrated Model-Based Design tool chain for ISO 26262</a:t>
            </a:r>
          </a:p>
          <a:p>
            <a:pPr marL="1198563" lvl="2" indent="-284163" eaLnBrk="1" hangingPunct="1">
              <a:spcBef>
                <a:spcPts val="0"/>
              </a:spcBef>
              <a:spcAft>
                <a:spcPts val="400"/>
              </a:spcAft>
              <a:buClr>
                <a:srgbClr val="215383"/>
              </a:buClr>
              <a:buFont typeface="Wingdings" pitchFamily="2" charset="2"/>
              <a:buChar char="§"/>
            </a:pPr>
            <a:r>
              <a:rPr lang="en-US" sz="1800" dirty="0" smtClean="0">
                <a:solidFill>
                  <a:prstClr val="black"/>
                </a:solidFill>
                <a:latin typeface="Arial"/>
              </a:rPr>
              <a:t>Simulink, Stateflow</a:t>
            </a:r>
          </a:p>
          <a:p>
            <a:pPr marL="1198563" lvl="2" indent="-284163" eaLnBrk="1" hangingPunct="1">
              <a:spcBef>
                <a:spcPts val="0"/>
              </a:spcBef>
              <a:spcAft>
                <a:spcPts val="400"/>
              </a:spcAft>
              <a:buClr>
                <a:srgbClr val="215383"/>
              </a:buClr>
              <a:buFont typeface="Wingdings" pitchFamily="2" charset="2"/>
              <a:buChar char="§"/>
            </a:pPr>
            <a:r>
              <a:rPr lang="en-US" sz="1800" dirty="0" smtClean="0">
                <a:solidFill>
                  <a:prstClr val="black"/>
                </a:solidFill>
                <a:latin typeface="Arial"/>
              </a:rPr>
              <a:t>Real-Time Workshop Embedded Coder</a:t>
            </a:r>
          </a:p>
          <a:p>
            <a:pPr marL="1198563" lvl="2" indent="-284163" eaLnBrk="1" hangingPunct="1">
              <a:spcBef>
                <a:spcPts val="0"/>
              </a:spcBef>
              <a:spcAft>
                <a:spcPts val="400"/>
              </a:spcAft>
              <a:buClr>
                <a:srgbClr val="215383"/>
              </a:buClr>
              <a:buFont typeface="Wingdings" pitchFamily="2" charset="2"/>
              <a:buChar char="§"/>
            </a:pPr>
            <a:r>
              <a:rPr lang="en-US" sz="1800" dirty="0" smtClean="0">
                <a:solidFill>
                  <a:prstClr val="black"/>
                </a:solidFill>
                <a:latin typeface="Arial"/>
              </a:rPr>
              <a:t>Model V&amp;V tools, PolySpace code verification products</a:t>
            </a:r>
          </a:p>
          <a:p>
            <a:pPr marL="1198563" lvl="2" indent="-284163" eaLnBrk="1" hangingPunct="1">
              <a:spcBef>
                <a:spcPts val="0"/>
              </a:spcBef>
              <a:spcAft>
                <a:spcPts val="400"/>
              </a:spcAft>
              <a:buClr>
                <a:srgbClr val="215383"/>
              </a:buClr>
              <a:buFont typeface="Wingdings" pitchFamily="2" charset="2"/>
              <a:buChar char="§"/>
            </a:pPr>
            <a:r>
              <a:rPr lang="en-US" sz="1800" dirty="0" smtClean="0">
                <a:solidFill>
                  <a:prstClr val="black"/>
                </a:solidFill>
                <a:latin typeface="Arial"/>
              </a:rPr>
              <a:t>IEC Certification Kit</a:t>
            </a:r>
          </a:p>
          <a:p>
            <a:pPr marL="822960" lvl="1" indent="-365760" eaLnBrk="1" hangingPunct="1">
              <a:spcBef>
                <a:spcPts val="600"/>
              </a:spcBef>
              <a:spcAft>
                <a:spcPts val="600"/>
              </a:spcAft>
              <a:buClr>
                <a:schemeClr val="tx2"/>
              </a:buClr>
              <a:buFont typeface="Wingdings" pitchFamily="2" charset="2"/>
              <a:buChar char="þ"/>
            </a:pPr>
            <a:r>
              <a:rPr lang="en-US" sz="2000" dirty="0" smtClean="0">
                <a:solidFill>
                  <a:prstClr val="black"/>
                </a:solidFill>
                <a:latin typeface="Arial"/>
              </a:rPr>
              <a:t>ISO 26262 reference workflows</a:t>
            </a:r>
          </a:p>
          <a:p>
            <a:pPr marL="822960" lvl="1" indent="-365760" eaLnBrk="1" hangingPunct="1">
              <a:spcBef>
                <a:spcPts val="600"/>
              </a:spcBef>
              <a:spcAft>
                <a:spcPts val="600"/>
              </a:spcAft>
              <a:buClr>
                <a:schemeClr val="tx2"/>
              </a:buClr>
              <a:buFont typeface="Wingdings" pitchFamily="2" charset="2"/>
              <a:buChar char="þ"/>
            </a:pPr>
            <a:r>
              <a:rPr lang="en-US" sz="2000" dirty="0" smtClean="0">
                <a:solidFill>
                  <a:prstClr val="black"/>
                </a:solidFill>
                <a:latin typeface="Arial"/>
              </a:rPr>
              <a:t>ISO 26262 utilities (ISO 26262 checks, trace matrix generation)</a:t>
            </a:r>
          </a:p>
          <a:p>
            <a:pPr marL="365760" indent="-365760" eaLnBrk="1" hangingPunct="1">
              <a:spcBef>
                <a:spcPts val="1200"/>
              </a:spcBef>
              <a:spcAft>
                <a:spcPts val="0"/>
              </a:spcAft>
              <a:buClr>
                <a:schemeClr val="tx2"/>
              </a:buClr>
              <a:buFont typeface="Wingdings" pitchFamily="2" charset="2"/>
              <a:buChar char="§"/>
            </a:pPr>
            <a:r>
              <a:rPr lang="en-US" sz="2000" b="1" dirty="0" smtClean="0">
                <a:solidFill>
                  <a:schemeClr val="tx2"/>
                </a:solidFill>
                <a:latin typeface="Arial"/>
              </a:rPr>
              <a:t>Tool Qualification</a:t>
            </a:r>
          </a:p>
          <a:p>
            <a:pPr marL="822960" lvl="1" indent="-365760" eaLnBrk="1" hangingPunct="1">
              <a:spcBef>
                <a:spcPts val="1200"/>
              </a:spcBef>
              <a:spcAft>
                <a:spcPts val="600"/>
              </a:spcAft>
              <a:buClr>
                <a:schemeClr val="tx2"/>
              </a:buClr>
              <a:buFont typeface="Wingdings" pitchFamily="2" charset="2"/>
              <a:buChar char="þ"/>
            </a:pPr>
            <a:r>
              <a:rPr lang="en-US" sz="2000" dirty="0" smtClean="0">
                <a:solidFill>
                  <a:prstClr val="black"/>
                </a:solidFill>
                <a:latin typeface="Arial"/>
              </a:rPr>
              <a:t>Additional confidence  in MathWorks tools by tool qualification </a:t>
            </a:r>
            <a:br>
              <a:rPr lang="en-US" sz="2000" dirty="0" smtClean="0">
                <a:solidFill>
                  <a:prstClr val="black"/>
                </a:solidFill>
                <a:latin typeface="Arial"/>
              </a:rPr>
            </a:br>
            <a:r>
              <a:rPr lang="en-US" sz="2000" dirty="0" smtClean="0">
                <a:solidFill>
                  <a:prstClr val="black"/>
                </a:solidFill>
                <a:latin typeface="Arial"/>
              </a:rPr>
              <a:t>according to ISO 26262</a:t>
            </a:r>
          </a:p>
          <a:p>
            <a:pPr marL="365760" indent="-365760" eaLnBrk="1" hangingPunct="1">
              <a:spcBef>
                <a:spcPts val="1200"/>
              </a:spcBef>
              <a:spcAft>
                <a:spcPts val="0"/>
              </a:spcAft>
              <a:buClr>
                <a:schemeClr val="tx2"/>
              </a:buClr>
              <a:buFont typeface="Wingdings" pitchFamily="2" charset="2"/>
              <a:buChar char="§"/>
            </a:pPr>
            <a:r>
              <a:rPr lang="en-US" sz="2000" b="1" dirty="0" smtClean="0">
                <a:solidFill>
                  <a:schemeClr val="tx2"/>
                </a:solidFill>
                <a:latin typeface="Arial"/>
              </a:rPr>
              <a:t>We look forward to collaborating with you</a:t>
            </a:r>
          </a:p>
        </p:txBody>
      </p:sp>
    </p:spTree>
    <p:extLst>
      <p:ext uri="{BB962C8B-B14F-4D97-AF65-F5344CB8AC3E}">
        <p14:creationId xmlns:p14="http://schemas.microsoft.com/office/powerpoint/2010/main" xmlns="" val="206132661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87660" y="548680"/>
            <a:ext cx="8532812" cy="682625"/>
          </a:xfrm>
        </p:spPr>
        <p:txBody>
          <a:bodyPr/>
          <a:lstStyle/>
          <a:p>
            <a:r>
              <a:rPr lang="en-US" dirty="0" smtClean="0"/>
              <a:t>Agenda</a:t>
            </a:r>
            <a:endParaRPr lang="en-US" sz="2800" dirty="0" smtClean="0">
              <a:solidFill>
                <a:srgbClr val="FF9900"/>
              </a:solidFill>
            </a:endParaRPr>
          </a:p>
        </p:txBody>
      </p:sp>
      <p:sp>
        <p:nvSpPr>
          <p:cNvPr id="17" name="Content Placeholder 2"/>
          <p:cNvSpPr txBox="1">
            <a:spLocks/>
          </p:cNvSpPr>
          <p:nvPr/>
        </p:nvSpPr>
        <p:spPr>
          <a:xfrm>
            <a:off x="634722" y="2057400"/>
            <a:ext cx="8509278" cy="4419600"/>
          </a:xfrm>
          <a:prstGeom prst="rect">
            <a:avLst/>
          </a:prstGeom>
        </p:spPr>
        <p:txBody>
          <a:bodyPr/>
          <a:lstStyle/>
          <a:p>
            <a:r>
              <a:rPr lang="en-GB" sz="2400" dirty="0" smtClean="0"/>
              <a:t>10:00 - 11:00		Model-Based Design for ISO 26262</a:t>
            </a:r>
          </a:p>
          <a:p>
            <a:r>
              <a:rPr lang="en-GB" sz="2400" dirty="0" smtClean="0"/>
              <a:t>11:00 - 11:15		Coffee Break</a:t>
            </a:r>
          </a:p>
          <a:p>
            <a:r>
              <a:rPr lang="en-GB" sz="2400" dirty="0" smtClean="0"/>
              <a:t>11:15 - 12:30		Using </a:t>
            </a:r>
            <a:r>
              <a:rPr lang="en-GB" sz="2400" dirty="0" err="1" smtClean="0"/>
              <a:t>Simulink</a:t>
            </a:r>
            <a:r>
              <a:rPr lang="en-GB" sz="2400" dirty="0" smtClean="0"/>
              <a:t> for Software Design</a:t>
            </a:r>
          </a:p>
          <a:p>
            <a:r>
              <a:rPr lang="en-GB" sz="2400" dirty="0" smtClean="0"/>
              <a:t>12:30 - 13:30		Lunch</a:t>
            </a:r>
          </a:p>
          <a:p>
            <a:r>
              <a:rPr lang="en-GB" sz="2400" dirty="0" smtClean="0"/>
              <a:t>13:30 - 15:00		Design Verification</a:t>
            </a:r>
          </a:p>
          <a:p>
            <a:r>
              <a:rPr lang="en-GB" sz="2400" dirty="0" smtClean="0"/>
              <a:t>15:00 - 15:15		Coffee Break</a:t>
            </a:r>
          </a:p>
          <a:p>
            <a:r>
              <a:rPr lang="en-GB" sz="2400" dirty="0" smtClean="0"/>
              <a:t>15:15 - 16:15		Code Verification</a:t>
            </a:r>
          </a:p>
          <a:p>
            <a:r>
              <a:rPr lang="en-GB" sz="2400" dirty="0" smtClean="0"/>
              <a:t>16:15 - 16:30		Summary and Close</a:t>
            </a:r>
          </a:p>
        </p:txBody>
      </p:sp>
    </p:spTree>
    <p:extLst>
      <p:ext uri="{BB962C8B-B14F-4D97-AF65-F5344CB8AC3E}">
        <p14:creationId xmlns="" xmlns:p14="http://schemas.microsoft.com/office/powerpoint/2010/main" val="172985302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2" descr="TMW-logoMembran_4C-blue"/>
          <p:cNvPicPr>
            <a:picLocks noChangeAspect="1" noChangeArrowheads="1"/>
          </p:cNvPicPr>
          <p:nvPr/>
        </p:nvPicPr>
        <p:blipFill>
          <a:blip r:embed="rId2" cstate="print">
            <a:lum bright="44000" contrast="-52000"/>
          </a:blip>
          <a:srcRect/>
          <a:stretch>
            <a:fillRect/>
          </a:stretch>
        </p:blipFill>
        <p:spPr bwMode="auto">
          <a:xfrm>
            <a:off x="2411413" y="2074863"/>
            <a:ext cx="3529012" cy="3441700"/>
          </a:xfrm>
          <a:prstGeom prst="rect">
            <a:avLst/>
          </a:prstGeom>
          <a:noFill/>
          <a:ln w="9525">
            <a:noFill/>
            <a:miter lim="800000"/>
            <a:headEnd/>
            <a:tailEnd/>
          </a:ln>
        </p:spPr>
      </p:pic>
      <p:sp>
        <p:nvSpPr>
          <p:cNvPr id="33795" name="Rectangle 3"/>
          <p:cNvSpPr>
            <a:spLocks noGrp="1" noChangeArrowheads="1"/>
          </p:cNvSpPr>
          <p:nvPr>
            <p:ph type="title"/>
          </p:nvPr>
        </p:nvSpPr>
        <p:spPr/>
        <p:txBody>
          <a:bodyPr/>
          <a:lstStyle/>
          <a:p>
            <a:r>
              <a:rPr lang="en-US" smtClean="0"/>
              <a:t>The MathWorks</a:t>
            </a:r>
          </a:p>
        </p:txBody>
      </p:sp>
      <p:sp>
        <p:nvSpPr>
          <p:cNvPr id="6148" name="Rectangle 4"/>
          <p:cNvSpPr>
            <a:spLocks noGrp="1" noChangeArrowheads="1"/>
          </p:cNvSpPr>
          <p:nvPr>
            <p:ph type="body" idx="1"/>
          </p:nvPr>
        </p:nvSpPr>
        <p:spPr>
          <a:xfrm>
            <a:off x="603250" y="2778125"/>
            <a:ext cx="8362950" cy="1939925"/>
          </a:xfrm>
        </p:spPr>
        <p:txBody>
          <a:bodyPr/>
          <a:lstStyle/>
          <a:p>
            <a:pPr marL="0" indent="0" algn="ctr">
              <a:buFont typeface="Wingdings" pitchFamily="2" charset="2"/>
              <a:buNone/>
            </a:pPr>
            <a:r>
              <a:rPr lang="en-US" sz="1200" b="1" smtClean="0"/>
              <a:t>Change the world by</a:t>
            </a:r>
          </a:p>
          <a:p>
            <a:pPr marL="0" indent="0" algn="ctr">
              <a:buFont typeface="Wingdings" pitchFamily="2" charset="2"/>
              <a:buNone/>
            </a:pPr>
            <a:r>
              <a:rPr lang="en-US" sz="3200" b="1" smtClean="0"/>
              <a:t>Accelerating the pace</a:t>
            </a:r>
          </a:p>
          <a:p>
            <a:pPr marL="0" indent="0" algn="ctr">
              <a:buFont typeface="Wingdings" pitchFamily="2" charset="2"/>
              <a:buNone/>
            </a:pPr>
            <a:r>
              <a:rPr lang="en-US" sz="1200" b="1" smtClean="0"/>
              <a:t>of discovery, innovation, development, and learning</a:t>
            </a:r>
            <a:endParaRPr lang="en-US" b="1" smtClean="0"/>
          </a:p>
          <a:p>
            <a:pPr marL="0" indent="0" algn="ctr">
              <a:buFont typeface="Wingdings" pitchFamily="2" charset="2"/>
              <a:buNone/>
            </a:pPr>
            <a:r>
              <a:rPr lang="en-US" sz="3200" b="1" smtClean="0"/>
              <a:t>in engineering and science</a:t>
            </a:r>
          </a:p>
        </p:txBody>
      </p:sp>
    </p:spTree>
    <p:extLst>
      <p:ext uri="{BB962C8B-B14F-4D97-AF65-F5344CB8AC3E}">
        <p14:creationId xmlns:p14="http://schemas.microsoft.com/office/powerpoint/2010/main" xmlns="" val="686839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2000"/>
                                        <p:tgtEl>
                                          <p:spTgt spid="614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8">
                                            <p:txEl>
                                              <p:pRg st="1" end="1"/>
                                            </p:txEl>
                                          </p:spTgt>
                                        </p:tgtEl>
                                        <p:attrNameLst>
                                          <p:attrName>style.visibility</p:attrName>
                                        </p:attrNameLst>
                                      </p:cBhvr>
                                      <p:to>
                                        <p:strVal val="visible"/>
                                      </p:to>
                                    </p:set>
                                    <p:animEffect transition="in" filter="fade">
                                      <p:cBhvr>
                                        <p:cTn id="10" dur="2000"/>
                                        <p:tgtEl>
                                          <p:spTgt spid="614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animEffect transition="in" filter="fade">
                                      <p:cBhvr>
                                        <p:cTn id="13" dur="2000"/>
                                        <p:tgtEl>
                                          <p:spTgt spid="614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48">
                                            <p:txEl>
                                              <p:pRg st="3" end="3"/>
                                            </p:txEl>
                                          </p:spTgt>
                                        </p:tgtEl>
                                        <p:attrNameLst>
                                          <p:attrName>style.visibility</p:attrName>
                                        </p:attrNameLst>
                                      </p:cBhvr>
                                      <p:to>
                                        <p:strVal val="visible"/>
                                      </p:to>
                                    </p:set>
                                    <p:animEffect transition="in" filter="fade">
                                      <p:cBhvr>
                                        <p:cTn id="16" dur="2000"/>
                                        <p:tgtEl>
                                          <p:spTgt spid="6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456" y="548680"/>
            <a:ext cx="8382000" cy="1139825"/>
          </a:xfrm>
        </p:spPr>
        <p:txBody>
          <a:bodyPr/>
          <a:lstStyle/>
          <a:p>
            <a:r>
              <a:rPr lang="de-DE" dirty="0" smtClean="0"/>
              <a:t>High-</a:t>
            </a:r>
            <a:r>
              <a:rPr lang="de-DE" dirty="0" err="1" smtClean="0"/>
              <a:t>Integrity</a:t>
            </a:r>
            <a:r>
              <a:rPr lang="de-DE" dirty="0" smtClean="0"/>
              <a:t> Workflows (ISO 26262)</a:t>
            </a:r>
            <a:endParaRPr lang="en-US" dirty="0"/>
          </a:p>
        </p:txBody>
      </p:sp>
      <p:graphicFrame>
        <p:nvGraphicFramePr>
          <p:cNvPr id="4" name="Diagram 3"/>
          <p:cNvGraphicFramePr/>
          <p:nvPr/>
        </p:nvGraphicFramePr>
        <p:xfrm>
          <a:off x="608923" y="1465729"/>
          <a:ext cx="7714807" cy="31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66192"/>
            <a:ext cx="8077200" cy="990600"/>
          </a:xfrm>
        </p:spPr>
        <p:txBody>
          <a:bodyPr/>
          <a:lstStyle/>
          <a:p>
            <a:r>
              <a:rPr lang="en-US" noProof="0" dirty="0" smtClean="0"/>
              <a:t>New and Extended Model Advisor Capabilities</a:t>
            </a:r>
            <a:endParaRPr lang="en-US" noProof="0" dirty="0"/>
          </a:p>
        </p:txBody>
      </p:sp>
      <p:sp>
        <p:nvSpPr>
          <p:cNvPr id="3" name="Content Placeholder 2"/>
          <p:cNvSpPr>
            <a:spLocks noGrp="1"/>
          </p:cNvSpPr>
          <p:nvPr>
            <p:ph idx="1"/>
          </p:nvPr>
        </p:nvSpPr>
        <p:spPr>
          <a:xfrm>
            <a:off x="457200" y="2514599"/>
            <a:ext cx="8077200" cy="3657601"/>
          </a:xfrm>
        </p:spPr>
        <p:txBody>
          <a:bodyPr/>
          <a:lstStyle/>
          <a:p>
            <a:r>
              <a:rPr lang="en-US" sz="2400" noProof="0" smtClean="0"/>
              <a:t>Model Advisor Configuration Editor (R2009b)</a:t>
            </a:r>
          </a:p>
          <a:p>
            <a:r>
              <a:rPr lang="en-US" sz="2400" noProof="0" smtClean="0">
                <a:latin typeface="Arial" charset="0"/>
                <a:cs typeface="Arial" charset="0"/>
              </a:rPr>
              <a:t>More robust hyperlinks in HTML report (R2010a)</a:t>
            </a:r>
            <a:endParaRPr lang="en-US" sz="2400" noProof="0" smtClean="0"/>
          </a:p>
          <a:p>
            <a:r>
              <a:rPr lang="en-US" sz="2400" noProof="0" smtClean="0"/>
              <a:t>Model Advisor command line API (R2010b)</a:t>
            </a:r>
          </a:p>
          <a:p>
            <a:r>
              <a:rPr lang="en-US" sz="2400" noProof="0" smtClean="0"/>
              <a:t>Multicore support (R2010b)</a:t>
            </a:r>
          </a:p>
          <a:p>
            <a:endParaRPr lang="en-US" sz="2400" noProof="0" smtClean="0"/>
          </a:p>
          <a:p>
            <a:pPr>
              <a:buNone/>
            </a:pPr>
            <a:endParaRPr lang="en-US" sz="2400" noProof="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srcRect/>
          <a:stretch>
            <a:fillRect/>
          </a:stretch>
        </p:blipFill>
        <p:spPr bwMode="auto">
          <a:xfrm>
            <a:off x="4114800" y="1513820"/>
            <a:ext cx="3276600" cy="2900713"/>
          </a:xfrm>
          <a:prstGeom prst="rect">
            <a:avLst/>
          </a:prstGeom>
          <a:noFill/>
          <a:ln w="9525">
            <a:noFill/>
            <a:miter lim="800000"/>
            <a:headEnd/>
            <a:tailEnd/>
          </a:ln>
          <a:effectLst/>
        </p:spPr>
      </p:pic>
      <p:sp>
        <p:nvSpPr>
          <p:cNvPr id="2050" name="Rectangle 2"/>
          <p:cNvSpPr>
            <a:spLocks noGrp="1" noChangeArrowheads="1"/>
          </p:cNvSpPr>
          <p:nvPr>
            <p:ph type="title" idx="4294967295"/>
          </p:nvPr>
        </p:nvSpPr>
        <p:spPr>
          <a:xfrm>
            <a:off x="323528" y="586135"/>
            <a:ext cx="7088188" cy="682625"/>
          </a:xfrm>
        </p:spPr>
        <p:txBody>
          <a:bodyPr>
            <a:noAutofit/>
          </a:bodyPr>
          <a:lstStyle/>
          <a:p>
            <a:pPr eaLnBrk="1" hangingPunct="1"/>
            <a:r>
              <a:rPr lang="en-US" noProof="0" dirty="0" smtClean="0"/>
              <a:t>Model Advisor Configuration Editor</a:t>
            </a:r>
          </a:p>
        </p:txBody>
      </p:sp>
      <p:sp>
        <p:nvSpPr>
          <p:cNvPr id="2051" name="Rectangle 3"/>
          <p:cNvSpPr>
            <a:spLocks noGrp="1" noChangeArrowheads="1"/>
          </p:cNvSpPr>
          <p:nvPr>
            <p:ph type="body" sz="half" idx="4294967295"/>
          </p:nvPr>
        </p:nvSpPr>
        <p:spPr>
          <a:xfrm>
            <a:off x="471488" y="1981200"/>
            <a:ext cx="3567112" cy="4194175"/>
          </a:xfrm>
        </p:spPr>
        <p:txBody>
          <a:bodyPr>
            <a:normAutofit lnSpcReduction="10000"/>
          </a:bodyPr>
          <a:lstStyle/>
          <a:p>
            <a:pPr marL="0" indent="0" eaLnBrk="1" hangingPunct="1">
              <a:buFont typeface="Wingdings" pitchFamily="2" charset="2"/>
              <a:buNone/>
            </a:pPr>
            <a:r>
              <a:rPr lang="en-US" sz="2000" b="1" noProof="0" smtClean="0"/>
              <a:t>Create and maintain </a:t>
            </a:r>
            <a:br>
              <a:rPr lang="en-US" sz="2000" b="1" noProof="0" smtClean="0"/>
            </a:br>
            <a:r>
              <a:rPr lang="en-US" sz="2000" b="1" noProof="0" smtClean="0"/>
              <a:t>Model Advisor check configurations</a:t>
            </a:r>
          </a:p>
          <a:p>
            <a:pPr marL="0" indent="0" eaLnBrk="1" hangingPunct="1">
              <a:buFont typeface="Wingdings" pitchFamily="2" charset="2"/>
              <a:buNone/>
            </a:pPr>
            <a:endParaRPr lang="en-US" sz="1000" b="1" noProof="0" smtClean="0"/>
          </a:p>
          <a:p>
            <a:r>
              <a:rPr lang="en-US" sz="1700" noProof="0" smtClean="0"/>
              <a:t>GUI to create custom configurations</a:t>
            </a:r>
          </a:p>
          <a:p>
            <a:r>
              <a:rPr lang="en-US" sz="1700" noProof="0" smtClean="0"/>
              <a:t>GUI to browse available checks</a:t>
            </a:r>
          </a:p>
          <a:p>
            <a:r>
              <a:rPr lang="en-US" sz="1700" noProof="0" smtClean="0"/>
              <a:t>Configuration load and save (via MAT-file)</a:t>
            </a:r>
          </a:p>
          <a:p>
            <a:pPr>
              <a:buNone/>
            </a:pPr>
            <a:endParaRPr lang="en-US" sz="1700" noProof="0" smtClean="0"/>
          </a:p>
          <a:p>
            <a:pPr eaLnBrk="1" hangingPunct="1">
              <a:buFont typeface="Wingdings" pitchFamily="2" charset="2"/>
              <a:buNone/>
            </a:pPr>
            <a:r>
              <a:rPr lang="en-US" sz="1700" noProof="0" smtClean="0"/>
              <a:t>Benefits:</a:t>
            </a:r>
          </a:p>
          <a:p>
            <a:pPr eaLnBrk="1" hangingPunct="1"/>
            <a:r>
              <a:rPr lang="en-US" sz="1700" noProof="0" smtClean="0"/>
              <a:t>Saves time creating custom configurations</a:t>
            </a:r>
          </a:p>
          <a:p>
            <a:pPr eaLnBrk="1" hangingPunct="1"/>
            <a:r>
              <a:rPr lang="en-US" sz="1700" noProof="0" smtClean="0"/>
              <a:t>Allows deployment of multiple configurations</a:t>
            </a:r>
          </a:p>
          <a:p>
            <a:pPr eaLnBrk="1" hangingPunct="1"/>
            <a:endParaRPr lang="en-US" sz="1800" noProof="0" smtClean="0"/>
          </a:p>
        </p:txBody>
      </p:sp>
      <p:pic>
        <p:nvPicPr>
          <p:cNvPr id="3" name="Picture 3"/>
          <p:cNvPicPr>
            <a:picLocks noChangeAspect="1" noChangeArrowheads="1"/>
          </p:cNvPicPr>
          <p:nvPr/>
        </p:nvPicPr>
        <p:blipFill>
          <a:blip r:embed="rId4" cstate="print"/>
          <a:srcRect/>
          <a:stretch>
            <a:fillRect/>
          </a:stretch>
        </p:blipFill>
        <p:spPr bwMode="auto">
          <a:xfrm>
            <a:off x="5638800" y="2392492"/>
            <a:ext cx="3200400" cy="3845727"/>
          </a:xfrm>
          <a:prstGeom prst="rect">
            <a:avLst/>
          </a:prstGeom>
          <a:noFill/>
          <a:ln w="9525">
            <a:noFill/>
            <a:miter lim="800000"/>
            <a:headEnd/>
            <a:tailEnd/>
          </a:ln>
          <a:effectLst/>
        </p:spPr>
      </p:pic>
      <p:sp>
        <p:nvSpPr>
          <p:cNvPr id="11" name="Text Box 61"/>
          <p:cNvSpPr txBox="1">
            <a:spLocks noChangeArrowheads="1"/>
          </p:cNvSpPr>
          <p:nvPr/>
        </p:nvSpPr>
        <p:spPr bwMode="auto">
          <a:xfrm>
            <a:off x="4114800" y="4427095"/>
            <a:ext cx="914400" cy="523220"/>
          </a:xfrm>
          <a:prstGeom prst="rect">
            <a:avLst/>
          </a:prstGeom>
          <a:solidFill>
            <a:schemeClr val="bg1"/>
          </a:solidFill>
          <a:ln w="9525">
            <a:noFill/>
            <a:miter lim="800000"/>
            <a:headEnd/>
            <a:tailEnd/>
          </a:ln>
          <a:effectLst/>
        </p:spPr>
        <p:txBody>
          <a:bodyPr wrap="square">
            <a:spAutoFit/>
          </a:bodyPr>
          <a:lstStyle/>
          <a:p>
            <a:pPr eaLnBrk="1" fontAlgn="auto" hangingPunct="1">
              <a:spcBef>
                <a:spcPct val="50000"/>
              </a:spcBef>
              <a:spcAft>
                <a:spcPts val="0"/>
              </a:spcAft>
            </a:pPr>
            <a:r>
              <a:rPr lang="en-US" sz="1400" b="1" dirty="0" smtClean="0">
                <a:solidFill>
                  <a:prstClr val="black"/>
                </a:solidFill>
                <a:latin typeface="Arial" charset="0"/>
                <a:cs typeface="Arial" charset="0"/>
              </a:rPr>
              <a:t>Check Browser</a:t>
            </a:r>
            <a:endParaRPr lang="en-US" sz="1400" b="1" dirty="0">
              <a:solidFill>
                <a:prstClr val="black"/>
              </a:solidFill>
              <a:latin typeface="Arial" charset="0"/>
              <a:cs typeface="Arial" charset="0"/>
            </a:endParaRPr>
          </a:p>
        </p:txBody>
      </p:sp>
      <p:sp>
        <p:nvSpPr>
          <p:cNvPr id="12" name="Text Box 61"/>
          <p:cNvSpPr txBox="1">
            <a:spLocks noChangeArrowheads="1"/>
          </p:cNvSpPr>
          <p:nvPr/>
        </p:nvSpPr>
        <p:spPr bwMode="auto">
          <a:xfrm>
            <a:off x="5670030" y="5432685"/>
            <a:ext cx="1877292" cy="523220"/>
          </a:xfrm>
          <a:prstGeom prst="rect">
            <a:avLst/>
          </a:prstGeom>
          <a:noFill/>
          <a:ln w="9525">
            <a:noFill/>
            <a:miter lim="800000"/>
            <a:headEnd/>
            <a:tailEnd/>
          </a:ln>
          <a:effectLst/>
        </p:spPr>
        <p:txBody>
          <a:bodyPr wrap="square">
            <a:spAutoFit/>
          </a:bodyPr>
          <a:lstStyle/>
          <a:p>
            <a:pPr eaLnBrk="1" fontAlgn="auto" hangingPunct="1">
              <a:spcBef>
                <a:spcPct val="50000"/>
              </a:spcBef>
              <a:spcAft>
                <a:spcPts val="0"/>
              </a:spcAft>
            </a:pPr>
            <a:r>
              <a:rPr lang="en-US" sz="1400" b="1" dirty="0" smtClean="0">
                <a:solidFill>
                  <a:prstClr val="black"/>
                </a:solidFill>
                <a:latin typeface="Arial" charset="0"/>
                <a:cs typeface="Arial" charset="0"/>
              </a:rPr>
              <a:t>Configuration Editor</a:t>
            </a:r>
            <a:endParaRPr lang="en-US" sz="1400" b="1" dirty="0">
              <a:solidFill>
                <a:prstClr val="black"/>
              </a:solidFill>
              <a:latin typeface="Arial" charset="0"/>
              <a:cs typeface="Arial" charset="0"/>
            </a:endParaRPr>
          </a:p>
        </p:txBody>
      </p:sp>
      <p:sp>
        <p:nvSpPr>
          <p:cNvPr id="10" name="TextBox 9"/>
          <p:cNvSpPr txBox="1"/>
          <p:nvPr/>
        </p:nvSpPr>
        <p:spPr>
          <a:xfrm>
            <a:off x="7696200" y="857018"/>
            <a:ext cx="129540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eaLnBrk="1" fontAlgn="auto" hangingPunct="1">
              <a:spcBef>
                <a:spcPts val="0"/>
              </a:spcBef>
              <a:spcAft>
                <a:spcPts val="0"/>
              </a:spcAft>
            </a:pPr>
            <a:r>
              <a:rPr lang="en-US" sz="2200" b="1" dirty="0" smtClean="0">
                <a:solidFill>
                  <a:srgbClr val="D27809"/>
                </a:solidFill>
                <a:cs typeface="Arial" pitchFamily="34" charset="0"/>
              </a:rPr>
              <a:t>R</a:t>
            </a:r>
            <a:r>
              <a:rPr lang="en-US" sz="2200" dirty="0" smtClean="0">
                <a:solidFill>
                  <a:prstClr val="black">
                    <a:lumMod val="50000"/>
                    <a:lumOff val="50000"/>
                  </a:prstClr>
                </a:solidFill>
                <a:cs typeface="Arial" pitchFamily="34" charset="0"/>
              </a:rPr>
              <a:t>2009</a:t>
            </a:r>
            <a:r>
              <a:rPr lang="en-US" sz="2200" b="1" dirty="0" smtClean="0">
                <a:solidFill>
                  <a:srgbClr val="D27809"/>
                </a:solidFill>
                <a:cs typeface="Arial" pitchFamily="34" charset="0"/>
              </a:rPr>
              <a:t>b</a:t>
            </a:r>
            <a:endParaRPr lang="en-US" sz="2200" b="1" dirty="0">
              <a:solidFill>
                <a:srgbClr val="D27809"/>
              </a:solidFill>
              <a:latin typeface="ArborText"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p:cNvSpPr>
            <a:spLocks noGrp="1"/>
          </p:cNvSpPr>
          <p:nvPr>
            <p:ph type="title" idx="4294967295"/>
          </p:nvPr>
        </p:nvSpPr>
        <p:spPr>
          <a:xfrm>
            <a:off x="323528" y="548680"/>
            <a:ext cx="8077200" cy="990600"/>
          </a:xfrm>
        </p:spPr>
        <p:txBody>
          <a:bodyPr/>
          <a:lstStyle/>
          <a:p>
            <a:pPr eaLnBrk="1" hangingPunct="1"/>
            <a:r>
              <a:rPr lang="en-US" noProof="0" dirty="0" smtClean="0">
                <a:latin typeface="Arial" charset="0"/>
                <a:cs typeface="Arial" charset="0"/>
              </a:rPr>
              <a:t>Persistent Hyperlinks in Model</a:t>
            </a:r>
            <a:br>
              <a:rPr lang="en-US" noProof="0" dirty="0" smtClean="0">
                <a:latin typeface="Arial" charset="0"/>
                <a:cs typeface="Arial" charset="0"/>
              </a:rPr>
            </a:br>
            <a:r>
              <a:rPr lang="en-US" noProof="0" dirty="0" smtClean="0">
                <a:latin typeface="Arial" charset="0"/>
                <a:cs typeface="Arial" charset="0"/>
              </a:rPr>
              <a:t>Advisor HTML Report</a:t>
            </a:r>
          </a:p>
        </p:txBody>
      </p:sp>
      <p:sp>
        <p:nvSpPr>
          <p:cNvPr id="19458" name="Content Placeholder 2"/>
          <p:cNvSpPr>
            <a:spLocks noGrp="1"/>
          </p:cNvSpPr>
          <p:nvPr>
            <p:ph sz="half" idx="4294967295"/>
          </p:nvPr>
        </p:nvSpPr>
        <p:spPr>
          <a:xfrm>
            <a:off x="457200" y="2103438"/>
            <a:ext cx="3429000" cy="4297362"/>
          </a:xfrm>
        </p:spPr>
        <p:txBody>
          <a:bodyPr/>
          <a:lstStyle/>
          <a:p>
            <a:pPr marL="0" indent="0" eaLnBrk="1" hangingPunct="1">
              <a:buClr>
                <a:srgbClr val="125687"/>
              </a:buClr>
              <a:buSzTx/>
              <a:buFont typeface="Wingdings" pitchFamily="2" charset="2"/>
              <a:buNone/>
            </a:pPr>
            <a:r>
              <a:rPr lang="en-US" sz="2000" b="1" noProof="0" smtClean="0">
                <a:solidFill>
                  <a:srgbClr val="000000"/>
                </a:solidFill>
                <a:latin typeface="Arial" charset="0"/>
                <a:cs typeface="Arial" charset="0"/>
              </a:rPr>
              <a:t>Robust hyperlinks across MATLAB sessions</a:t>
            </a:r>
          </a:p>
          <a:p>
            <a:pPr>
              <a:buClr>
                <a:srgbClr val="125687"/>
              </a:buClr>
              <a:buSzTx/>
            </a:pPr>
            <a:r>
              <a:rPr lang="en-US" sz="1800" noProof="0" smtClean="0">
                <a:solidFill>
                  <a:prstClr val="black"/>
                </a:solidFill>
              </a:rPr>
              <a:t>Most HTML hyperlinks to Simulink and Stateflow objects in Model Advisor report are now persistent across MATLAB sessions</a:t>
            </a:r>
          </a:p>
          <a:p>
            <a:pPr>
              <a:buClr>
                <a:srgbClr val="125687"/>
              </a:buClr>
              <a:buSzTx/>
            </a:pPr>
            <a:r>
              <a:rPr lang="en-US" sz="1800" noProof="0" smtClean="0">
                <a:solidFill>
                  <a:prstClr val="black"/>
                </a:solidFill>
              </a:rPr>
              <a:t>Leverages Simulink Identifier technology</a:t>
            </a:r>
          </a:p>
          <a:p>
            <a:pPr>
              <a:buClr>
                <a:srgbClr val="125687"/>
              </a:buClr>
              <a:buSzTx/>
            </a:pPr>
            <a:r>
              <a:rPr lang="en-US" sz="1800" noProof="0" smtClean="0">
                <a:solidFill>
                  <a:prstClr val="black"/>
                </a:solidFill>
              </a:rPr>
              <a:t>Increases usability of stored Model Advisor reports</a:t>
            </a:r>
          </a:p>
          <a:p>
            <a:pPr>
              <a:buClr>
                <a:srgbClr val="125687"/>
              </a:buClr>
              <a:buSzTx/>
            </a:pPr>
            <a:endParaRPr lang="en-US" sz="1800" noProof="0" smtClean="0">
              <a:solidFill>
                <a:prstClr val="black"/>
              </a:solidFill>
            </a:endParaRPr>
          </a:p>
          <a:p>
            <a:pPr marL="0" indent="0" eaLnBrk="1" hangingPunct="1">
              <a:buClr>
                <a:srgbClr val="125687"/>
              </a:buClr>
              <a:buSzTx/>
            </a:pPr>
            <a:endParaRPr lang="en-US" sz="1800" noProof="0" smtClean="0">
              <a:solidFill>
                <a:srgbClr val="000000"/>
              </a:solidFill>
              <a:latin typeface="Arial" charset="0"/>
              <a:cs typeface="Arial" charset="0"/>
            </a:endParaRPr>
          </a:p>
        </p:txBody>
      </p:sp>
      <p:pic>
        <p:nvPicPr>
          <p:cNvPr id="19461" name="Picture 7"/>
          <p:cNvPicPr>
            <a:picLocks noChangeAspect="1" noChangeArrowheads="1"/>
          </p:cNvPicPr>
          <p:nvPr/>
        </p:nvPicPr>
        <p:blipFill>
          <a:blip r:embed="rId3" cstate="print"/>
          <a:srcRect/>
          <a:stretch>
            <a:fillRect/>
          </a:stretch>
        </p:blipFill>
        <p:spPr bwMode="auto">
          <a:xfrm>
            <a:off x="3938049" y="2057400"/>
            <a:ext cx="4858314" cy="3657600"/>
          </a:xfrm>
          <a:prstGeom prst="rect">
            <a:avLst/>
          </a:prstGeom>
          <a:noFill/>
          <a:ln w="9525">
            <a:noFill/>
            <a:miter lim="800000"/>
            <a:headEnd/>
            <a:tailEnd/>
          </a:ln>
        </p:spPr>
      </p:pic>
      <p:pic>
        <p:nvPicPr>
          <p:cNvPr id="7" name="Picture 6" descr="r2010a.gif"/>
          <p:cNvPicPr preferRelativeResize="0">
            <a:picLocks noChangeAspect="1"/>
          </p:cNvPicPr>
          <p:nvPr/>
        </p:nvPicPr>
        <p:blipFill>
          <a:blip r:embed="rId4" cstate="print"/>
          <a:stretch>
            <a:fillRect/>
          </a:stretch>
        </p:blipFill>
        <p:spPr>
          <a:xfrm>
            <a:off x="7772400" y="838200"/>
            <a:ext cx="1103754" cy="262796"/>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R2010b.png"/>
          <p:cNvPicPr>
            <a:picLocks noChangeAspect="1"/>
          </p:cNvPicPr>
          <p:nvPr/>
        </p:nvPicPr>
        <p:blipFill>
          <a:blip r:embed="rId3" cstate="print"/>
          <a:stretch>
            <a:fillRect/>
          </a:stretch>
        </p:blipFill>
        <p:spPr>
          <a:xfrm>
            <a:off x="7685841" y="845695"/>
            <a:ext cx="1305759" cy="384048"/>
          </a:xfrm>
          <a:prstGeom prst="rect">
            <a:avLst/>
          </a:prstGeom>
        </p:spPr>
      </p:pic>
      <p:sp>
        <p:nvSpPr>
          <p:cNvPr id="2" name="Title 1"/>
          <p:cNvSpPr>
            <a:spLocks noGrp="1"/>
          </p:cNvSpPr>
          <p:nvPr>
            <p:ph type="title"/>
          </p:nvPr>
        </p:nvSpPr>
        <p:spPr>
          <a:xfrm>
            <a:off x="323528" y="566192"/>
            <a:ext cx="8077200" cy="990600"/>
          </a:xfrm>
        </p:spPr>
        <p:txBody>
          <a:bodyPr/>
          <a:lstStyle/>
          <a:p>
            <a:r>
              <a:rPr lang="en-US" noProof="0" dirty="0" smtClean="0"/>
              <a:t>Model Advisor Batch Mode</a:t>
            </a:r>
            <a:br>
              <a:rPr lang="en-US" noProof="0" dirty="0" smtClean="0"/>
            </a:br>
            <a:r>
              <a:rPr lang="en-US" noProof="0" dirty="0" smtClean="0"/>
              <a:t>Operation</a:t>
            </a:r>
            <a:endParaRPr lang="en-US" noProof="0" dirty="0"/>
          </a:p>
        </p:txBody>
      </p:sp>
      <p:sp>
        <p:nvSpPr>
          <p:cNvPr id="3" name="Content Placeholder 2"/>
          <p:cNvSpPr>
            <a:spLocks noGrp="1"/>
          </p:cNvSpPr>
          <p:nvPr>
            <p:ph sz="half" idx="1"/>
          </p:nvPr>
        </p:nvSpPr>
        <p:spPr>
          <a:xfrm>
            <a:off x="381000" y="2027237"/>
            <a:ext cx="3429000" cy="4297363"/>
          </a:xfrm>
        </p:spPr>
        <p:txBody>
          <a:bodyPr/>
          <a:lstStyle/>
          <a:p>
            <a:pPr marL="0" indent="0">
              <a:buClr>
                <a:srgbClr val="125687"/>
              </a:buClr>
              <a:buSzTx/>
              <a:buNone/>
            </a:pPr>
            <a:r>
              <a:rPr lang="en-US" sz="2000" b="1" noProof="0" smtClean="0">
                <a:solidFill>
                  <a:prstClr val="black"/>
                </a:solidFill>
              </a:rPr>
              <a:t>New Model Advisor </a:t>
            </a:r>
            <a:br>
              <a:rPr lang="en-US" sz="2000" b="1" noProof="0" smtClean="0">
                <a:solidFill>
                  <a:prstClr val="black"/>
                </a:solidFill>
              </a:rPr>
            </a:br>
            <a:r>
              <a:rPr lang="en-US" sz="2000" b="1" noProof="0" smtClean="0">
                <a:solidFill>
                  <a:prstClr val="black"/>
                </a:solidFill>
              </a:rPr>
              <a:t>Command Line API</a:t>
            </a:r>
          </a:p>
          <a:p>
            <a:pPr marL="0" indent="0">
              <a:buClr>
                <a:srgbClr val="125687"/>
              </a:buClr>
              <a:buSzTx/>
              <a:buNone/>
            </a:pPr>
            <a:endParaRPr lang="en-US" sz="1800" noProof="0" smtClean="0">
              <a:solidFill>
                <a:prstClr val="black"/>
              </a:solidFill>
            </a:endParaRPr>
          </a:p>
          <a:p>
            <a:pPr>
              <a:buClr>
                <a:srgbClr val="125687"/>
              </a:buClr>
              <a:buSzTx/>
            </a:pPr>
            <a:r>
              <a:rPr lang="en-US" sz="1800" noProof="0" smtClean="0">
                <a:solidFill>
                  <a:prstClr val="black"/>
                </a:solidFill>
              </a:rPr>
              <a:t>Run any set of Model Advisor checks on any number of models</a:t>
            </a:r>
          </a:p>
          <a:p>
            <a:pPr>
              <a:buClr>
                <a:srgbClr val="125687"/>
              </a:buClr>
              <a:buSzTx/>
            </a:pPr>
            <a:r>
              <a:rPr lang="en-US" sz="1800" noProof="0" smtClean="0">
                <a:solidFill>
                  <a:prstClr val="black"/>
                </a:solidFill>
              </a:rPr>
              <a:t>Specify checks by ID or based on a Model Advisor configuration</a:t>
            </a:r>
          </a:p>
          <a:p>
            <a:r>
              <a:rPr lang="en-US" sz="1800" noProof="0" smtClean="0"/>
              <a:t>Multicore enabled with Parallel Computing Toolbox</a:t>
            </a:r>
            <a:endParaRPr lang="en-US" sz="1800" noProof="0" smtClean="0">
              <a:solidFill>
                <a:prstClr val="black"/>
              </a:solidFill>
            </a:endParaRPr>
          </a:p>
          <a:p>
            <a:pPr lvl="0">
              <a:buClr>
                <a:srgbClr val="125687"/>
              </a:buClr>
              <a:buSzTx/>
            </a:pPr>
            <a:endParaRPr lang="en-US" sz="1800" noProof="0" smtClean="0">
              <a:solidFill>
                <a:prstClr val="black"/>
              </a:solidFill>
            </a:endParaRPr>
          </a:p>
        </p:txBody>
      </p:sp>
      <p:sp>
        <p:nvSpPr>
          <p:cNvPr id="6" name="Content Placeholder 2"/>
          <p:cNvSpPr>
            <a:spLocks noGrp="1"/>
          </p:cNvSpPr>
          <p:nvPr>
            <p:ph idx="1"/>
          </p:nvPr>
        </p:nvSpPr>
        <p:spPr>
          <a:xfrm>
            <a:off x="3657599" y="1447800"/>
            <a:ext cx="5174105" cy="4191000"/>
          </a:xfrm>
          <a:ln>
            <a:solidFill>
              <a:schemeClr val="tx1"/>
            </a:solidFill>
          </a:ln>
        </p:spPr>
        <p:txBody>
          <a:bodyPr/>
          <a:lstStyle/>
          <a:p>
            <a:pPr>
              <a:spcBef>
                <a:spcPts val="0"/>
              </a:spcBef>
              <a:buNone/>
            </a:pPr>
            <a:r>
              <a:rPr lang="en-US" sz="800" b="1" noProof="0" smtClean="0"/>
              <a:t>&gt;&gt; ResultObjs = ModelAdvisor.run(mdlList,checkIDList,'DisplayResults','Details')</a:t>
            </a:r>
          </a:p>
          <a:p>
            <a:pPr>
              <a:spcBef>
                <a:spcPts val="0"/>
              </a:spcBef>
              <a:buNone/>
            </a:pPr>
            <a:endParaRPr lang="en-US" sz="800" b="1" noProof="0" smtClean="0"/>
          </a:p>
          <a:p>
            <a:pPr>
              <a:spcBef>
                <a:spcPts val="0"/>
              </a:spcBef>
              <a:buNone/>
            </a:pPr>
            <a:r>
              <a:rPr lang="en-US" sz="800" noProof="0" smtClean="0"/>
              <a:t>         Running Model Advisor</a:t>
            </a:r>
          </a:p>
          <a:p>
            <a:pPr>
              <a:spcBef>
                <a:spcPts val="0"/>
              </a:spcBef>
              <a:buNone/>
            </a:pPr>
            <a:r>
              <a:rPr lang="en-US" sz="800" noProof="0" smtClean="0"/>
              <a:t>         Running Model Advisor on vdp</a:t>
            </a:r>
          </a:p>
          <a:p>
            <a:pPr>
              <a:spcBef>
                <a:spcPts val="0"/>
              </a:spcBef>
              <a:buNone/>
            </a:pPr>
            <a:r>
              <a:rPr lang="en-US" sz="800" noProof="0" smtClean="0"/>
              <a:t>         Running Model Advisor on f14</a:t>
            </a:r>
          </a:p>
          <a:p>
            <a:pPr>
              <a:spcBef>
                <a:spcPts val="0"/>
              </a:spcBef>
              <a:buNone/>
            </a:pPr>
            <a:endParaRPr lang="en-US" sz="800" noProof="0" smtClean="0"/>
          </a:p>
          <a:p>
            <a:pPr>
              <a:spcBef>
                <a:spcPts val="0"/>
              </a:spcBef>
              <a:buNone/>
            </a:pPr>
            <a:r>
              <a:rPr lang="en-US" sz="800" noProof="0" smtClean="0"/>
              <a:t>         ============================================================</a:t>
            </a:r>
          </a:p>
          <a:p>
            <a:pPr>
              <a:spcBef>
                <a:spcPts val="0"/>
              </a:spcBef>
              <a:buNone/>
            </a:pPr>
            <a:r>
              <a:rPr lang="en-US" sz="800" noProof="0" smtClean="0"/>
              <a:t>         Model Advisor run: 19-May-2010 13:42:15</a:t>
            </a:r>
          </a:p>
          <a:p>
            <a:pPr>
              <a:spcBef>
                <a:spcPts val="0"/>
              </a:spcBef>
              <a:buNone/>
            </a:pPr>
            <a:r>
              <a:rPr lang="en-US" sz="800" noProof="0" smtClean="0"/>
              <a:t>         Configuration: None</a:t>
            </a:r>
          </a:p>
          <a:p>
            <a:pPr>
              <a:spcBef>
                <a:spcPts val="0"/>
              </a:spcBef>
              <a:buNone/>
            </a:pPr>
            <a:r>
              <a:rPr lang="en-US" sz="800" noProof="0" smtClean="0"/>
              <a:t>         System: f14</a:t>
            </a:r>
          </a:p>
          <a:p>
            <a:pPr>
              <a:spcBef>
                <a:spcPts val="0"/>
              </a:spcBef>
              <a:buNone/>
            </a:pPr>
            <a:r>
              <a:rPr lang="en-US" sz="800" noProof="0" smtClean="0"/>
              <a:t>         System version: 7.6</a:t>
            </a:r>
          </a:p>
          <a:p>
            <a:pPr>
              <a:spcBef>
                <a:spcPts val="0"/>
              </a:spcBef>
              <a:buNone/>
            </a:pPr>
            <a:r>
              <a:rPr lang="en-US" sz="800" noProof="0" smtClean="0"/>
              <a:t>         Created by: The MathWorks Inc.</a:t>
            </a:r>
          </a:p>
          <a:p>
            <a:pPr>
              <a:spcBef>
                <a:spcPts val="0"/>
              </a:spcBef>
              <a:buNone/>
            </a:pPr>
            <a:r>
              <a:rPr lang="en-US" sz="800" noProof="0" smtClean="0"/>
              <a:t>         ============================================================</a:t>
            </a:r>
          </a:p>
          <a:p>
            <a:pPr>
              <a:spcBef>
                <a:spcPts val="0"/>
              </a:spcBef>
              <a:buNone/>
            </a:pPr>
            <a:r>
              <a:rPr lang="en-US" sz="800" noProof="0" smtClean="0"/>
              <a:t>         (1) </a:t>
            </a:r>
            <a:r>
              <a:rPr lang="en-US" sz="800" u="sng" noProof="0" smtClean="0">
                <a:hlinkClick r:id="rId4"/>
              </a:rPr>
              <a:t>Warning</a:t>
            </a:r>
            <a:r>
              <a:rPr lang="en-US" sz="800" noProof="0" smtClean="0"/>
              <a:t>: Check model, local libraries, and referenced models for known upgrade issues [check ID: …]</a:t>
            </a:r>
          </a:p>
          <a:p>
            <a:pPr>
              <a:spcBef>
                <a:spcPts val="0"/>
              </a:spcBef>
              <a:buNone/>
            </a:pPr>
            <a:r>
              <a:rPr lang="en-US" sz="800" noProof="0" smtClean="0"/>
              <a:t>         ------------------------------------------------------------</a:t>
            </a:r>
          </a:p>
          <a:p>
            <a:pPr>
              <a:spcBef>
                <a:spcPts val="0"/>
              </a:spcBef>
              <a:buNone/>
            </a:pPr>
            <a:r>
              <a:rPr lang="en-US" sz="800" noProof="0" smtClean="0"/>
              <a:t>         (2) </a:t>
            </a:r>
            <a:r>
              <a:rPr lang="en-US" sz="800" u="sng" noProof="0" smtClean="0">
                <a:hlinkClick r:id="rId4"/>
              </a:rPr>
              <a:t>Pass</a:t>
            </a:r>
            <a:r>
              <a:rPr lang="en-US" sz="800" noProof="0" smtClean="0"/>
              <a:t>: Identify unconnected lines, input ports, and output ports [check ID: …]</a:t>
            </a:r>
          </a:p>
          <a:p>
            <a:pPr>
              <a:spcBef>
                <a:spcPts val="0"/>
              </a:spcBef>
              <a:buNone/>
            </a:pPr>
            <a:r>
              <a:rPr lang="en-US" sz="800" noProof="0" smtClean="0"/>
              <a:t>         ------------------------------------------------------------</a:t>
            </a:r>
          </a:p>
          <a:p>
            <a:pPr>
              <a:spcBef>
                <a:spcPts val="0"/>
              </a:spcBef>
              <a:buNone/>
            </a:pPr>
            <a:r>
              <a:rPr lang="en-US" sz="800" noProof="0" smtClean="0"/>
              <a:t>         (3) </a:t>
            </a:r>
            <a:r>
              <a:rPr lang="en-US" sz="800" u="sng" noProof="0" smtClean="0">
                <a:hlinkClick r:id="rId4"/>
              </a:rPr>
              <a:t>Warning</a:t>
            </a:r>
            <a:r>
              <a:rPr lang="en-US" sz="800" noProof="0" smtClean="0"/>
              <a:t>: Check root model Inport block specifications [check ID: …]</a:t>
            </a:r>
          </a:p>
          <a:p>
            <a:pPr>
              <a:spcBef>
                <a:spcPts val="0"/>
              </a:spcBef>
              <a:buNone/>
            </a:pPr>
            <a:r>
              <a:rPr lang="en-US" sz="800" noProof="0" smtClean="0"/>
              <a:t>         ------------------------------------------------------------</a:t>
            </a:r>
          </a:p>
          <a:p>
            <a:pPr>
              <a:spcBef>
                <a:spcPts val="0"/>
              </a:spcBef>
              <a:buNone/>
            </a:pPr>
            <a:r>
              <a:rPr lang="en-US" sz="800" noProof="0" smtClean="0"/>
              <a:t>         Summary:    Pass    Warning    Fail    Not Run</a:t>
            </a:r>
          </a:p>
          <a:p>
            <a:pPr>
              <a:spcBef>
                <a:spcPts val="0"/>
              </a:spcBef>
              <a:buNone/>
            </a:pPr>
            <a:r>
              <a:rPr lang="en-US" sz="800" noProof="0" smtClean="0"/>
              <a:t>                      	1             2            0         0      </a:t>
            </a:r>
          </a:p>
          <a:p>
            <a:pPr>
              <a:spcBef>
                <a:spcPts val="0"/>
              </a:spcBef>
              <a:buNone/>
            </a:pPr>
            <a:r>
              <a:rPr lang="en-US" sz="800" noProof="0" smtClean="0"/>
              <a:t>         ============================================================</a:t>
            </a:r>
          </a:p>
          <a:p>
            <a:pPr>
              <a:spcBef>
                <a:spcPts val="0"/>
              </a:spcBef>
              <a:buNone/>
            </a:pPr>
            <a:r>
              <a:rPr lang="en-US" sz="800" noProof="0" smtClean="0"/>
              <a:t> </a:t>
            </a:r>
          </a:p>
          <a:p>
            <a:pPr>
              <a:spcBef>
                <a:spcPts val="0"/>
              </a:spcBef>
              <a:buNone/>
            </a:pPr>
            <a:r>
              <a:rPr lang="en-US" sz="800" noProof="0" smtClean="0"/>
              <a:t>        […]</a:t>
            </a:r>
          </a:p>
          <a:p>
            <a:pPr>
              <a:spcBef>
                <a:spcPts val="0"/>
              </a:spcBef>
              <a:buNone/>
            </a:pPr>
            <a:r>
              <a:rPr lang="en-US" sz="800" noProof="0" smtClean="0"/>
              <a:t> </a:t>
            </a:r>
          </a:p>
          <a:p>
            <a:pPr>
              <a:spcBef>
                <a:spcPts val="0"/>
              </a:spcBef>
              <a:buNone/>
            </a:pPr>
            <a:r>
              <a:rPr lang="en-US" sz="800" noProof="0" smtClean="0"/>
              <a:t>         Systems passed: 1 of 2</a:t>
            </a:r>
          </a:p>
          <a:p>
            <a:pPr>
              <a:spcBef>
                <a:spcPts val="0"/>
              </a:spcBef>
              <a:buNone/>
            </a:pPr>
            <a:r>
              <a:rPr lang="en-US" sz="800" noProof="0" smtClean="0"/>
              <a:t>         Systems with warnings: 1 of 2</a:t>
            </a:r>
          </a:p>
          <a:p>
            <a:pPr>
              <a:spcBef>
                <a:spcPts val="0"/>
              </a:spcBef>
              <a:buNone/>
            </a:pPr>
            <a:r>
              <a:rPr lang="en-US" sz="800" noProof="0" smtClean="0"/>
              <a:t>         Systems failed: 0 of 2</a:t>
            </a:r>
          </a:p>
          <a:p>
            <a:pPr>
              <a:spcBef>
                <a:spcPts val="0"/>
              </a:spcBef>
              <a:buNone/>
            </a:pPr>
            <a:r>
              <a:rPr lang="en-US" sz="800" noProof="0" smtClean="0"/>
              <a:t>         </a:t>
            </a:r>
            <a:r>
              <a:rPr lang="en-US" sz="800" u="sng" noProof="0" smtClean="0">
                <a:hlinkClick r:id="rId5"/>
              </a:rPr>
              <a:t>Summary Report</a:t>
            </a:r>
            <a:endParaRPr lang="en-US" sz="800" noProof="0" smtClean="0"/>
          </a:p>
          <a:p>
            <a:pPr>
              <a:spcBef>
                <a:spcPts val="0"/>
              </a:spcBef>
              <a:buNone/>
            </a:pPr>
            <a:r>
              <a:rPr lang="en-US" sz="800" noProof="0" smtClean="0"/>
              <a:t> </a:t>
            </a:r>
          </a:p>
          <a:p>
            <a:pPr>
              <a:spcBef>
                <a:spcPts val="0"/>
              </a:spcBef>
              <a:buNone/>
            </a:pPr>
            <a:r>
              <a:rPr lang="en-US" sz="800" noProof="0" smtClean="0"/>
              <a:t>ResultObjs = </a:t>
            </a:r>
          </a:p>
          <a:p>
            <a:pPr>
              <a:spcBef>
                <a:spcPts val="0"/>
              </a:spcBef>
              <a:buNone/>
            </a:pPr>
            <a:r>
              <a:rPr lang="en-US" sz="800" noProof="0" smtClean="0"/>
              <a:t> </a:t>
            </a:r>
          </a:p>
          <a:p>
            <a:pPr>
              <a:spcBef>
                <a:spcPts val="0"/>
              </a:spcBef>
              <a:buNone/>
            </a:pPr>
            <a:r>
              <a:rPr lang="en-US" sz="800" noProof="0" smtClean="0"/>
              <a:t>    [1x1 ModelAdvisor.SystemResult]    [1x1 ModelAdvisor.SystemResult]</a:t>
            </a:r>
            <a:endParaRPr lang="en-US" sz="800" noProof="0"/>
          </a:p>
        </p:txBody>
      </p:sp>
      <p:pic>
        <p:nvPicPr>
          <p:cNvPr id="1026" name="Picture 2"/>
          <p:cNvPicPr>
            <a:picLocks noChangeAspect="1" noChangeArrowheads="1"/>
          </p:cNvPicPr>
          <p:nvPr/>
        </p:nvPicPr>
        <p:blipFill>
          <a:blip r:embed="rId6" cstate="print"/>
          <a:stretch>
            <a:fillRect/>
          </a:stretch>
        </p:blipFill>
        <p:spPr bwMode="auto">
          <a:xfrm>
            <a:off x="5715000" y="1676400"/>
            <a:ext cx="3276600" cy="1685823"/>
          </a:xfrm>
          <a:prstGeom prst="rect">
            <a:avLst/>
          </a:prstGeom>
          <a:noFill/>
          <a:ln w="9525">
            <a:noFill/>
            <a:miter lim="800000"/>
            <a:headEnd/>
            <a:tailEnd/>
          </a:ln>
        </p:spPr>
      </p:pic>
      <p:pic>
        <p:nvPicPr>
          <p:cNvPr id="1027" name="Picture 3"/>
          <p:cNvPicPr>
            <a:picLocks noChangeAspect="1" noChangeArrowheads="1"/>
          </p:cNvPicPr>
          <p:nvPr/>
        </p:nvPicPr>
        <p:blipFill>
          <a:blip r:embed="rId7" cstate="print"/>
          <a:srcRect/>
          <a:stretch>
            <a:fillRect/>
          </a:stretch>
        </p:blipFill>
        <p:spPr bwMode="auto">
          <a:xfrm>
            <a:off x="5638800" y="4334097"/>
            <a:ext cx="2859983" cy="2142903"/>
          </a:xfrm>
          <a:prstGeom prst="rect">
            <a:avLst/>
          </a:prstGeom>
          <a:noFill/>
          <a:ln w="9525">
            <a:noFill/>
            <a:miter lim="800000"/>
            <a:headEnd/>
            <a:tailEnd/>
          </a:ln>
        </p:spPr>
      </p:pic>
      <p:cxnSp>
        <p:nvCxnSpPr>
          <p:cNvPr id="11" name="Straight Connector 10"/>
          <p:cNvCxnSpPr/>
          <p:nvPr/>
        </p:nvCxnSpPr>
        <p:spPr>
          <a:xfrm flipV="1">
            <a:off x="4800600" y="4724400"/>
            <a:ext cx="838200" cy="228600"/>
          </a:xfrm>
          <a:prstGeom prst="line">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315200" y="3352800"/>
            <a:ext cx="914400" cy="267326"/>
          </a:xfrm>
          <a:prstGeom prst="line">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48680"/>
            <a:ext cx="8077200" cy="1020762"/>
          </a:xfrm>
        </p:spPr>
        <p:txBody>
          <a:bodyPr/>
          <a:lstStyle/>
          <a:p>
            <a:r>
              <a:rPr lang="en-US" noProof="0" dirty="0" smtClean="0"/>
              <a:t>Model Advisor Batch Reports</a:t>
            </a:r>
            <a:endParaRPr lang="en-US" noProof="0" dirty="0"/>
          </a:p>
        </p:txBody>
      </p:sp>
      <p:sp>
        <p:nvSpPr>
          <p:cNvPr id="11" name="Content Placeholder 2"/>
          <p:cNvSpPr txBox="1">
            <a:spLocks/>
          </p:cNvSpPr>
          <p:nvPr/>
        </p:nvSpPr>
        <p:spPr>
          <a:xfrm>
            <a:off x="457200" y="1722437"/>
            <a:ext cx="3657600" cy="4297363"/>
          </a:xfrm>
          <a:prstGeom prst="rect">
            <a:avLst/>
          </a:prstGeom>
        </p:spPr>
        <p:txBody>
          <a:bodyPr vert="horz" lIns="91440" tIns="45720" rIns="91440" bIns="45720" rtlCol="0">
            <a:noAutofit/>
          </a:bodyPr>
          <a:lstStyle/>
          <a:p>
            <a:pPr eaLnBrk="1" fontAlgn="auto" hangingPunct="1">
              <a:spcBef>
                <a:spcPts val="0"/>
              </a:spcBef>
              <a:spcAft>
                <a:spcPts val="0"/>
              </a:spcAft>
              <a:buClr>
                <a:srgbClr val="125687"/>
              </a:buClr>
            </a:pPr>
            <a:r>
              <a:rPr lang="en-US" sz="1800" b="1" dirty="0" smtClean="0">
                <a:solidFill>
                  <a:prstClr val="black"/>
                </a:solidFill>
                <a:latin typeface="Arial"/>
              </a:rPr>
              <a:t>Flexible reporting and archiving capabilities</a:t>
            </a:r>
          </a:p>
          <a:p>
            <a:pPr eaLnBrk="1" fontAlgn="auto" hangingPunct="1">
              <a:spcBef>
                <a:spcPts val="0"/>
              </a:spcBef>
              <a:spcAft>
                <a:spcPts val="0"/>
              </a:spcAft>
              <a:buClr>
                <a:srgbClr val="125687"/>
              </a:buClr>
            </a:pPr>
            <a:endParaRPr lang="en-US" sz="1800" dirty="0" smtClean="0">
              <a:solidFill>
                <a:prstClr val="black"/>
              </a:solidFill>
              <a:latin typeface="Arial" pitchFamily="34" charset="0"/>
              <a:cs typeface="Arial" pitchFamily="34" charset="0"/>
            </a:endParaRPr>
          </a:p>
          <a:p>
            <a:pPr marL="342900" indent="-342900" eaLnBrk="1" fontAlgn="auto" hangingPunct="1">
              <a:spcBef>
                <a:spcPct val="20000"/>
              </a:spcBef>
              <a:spcAft>
                <a:spcPts val="0"/>
              </a:spcAft>
              <a:buClr>
                <a:srgbClr val="125687"/>
              </a:buClr>
              <a:buFont typeface="Wingdings" pitchFamily="2" charset="2"/>
              <a:buChar char="§"/>
              <a:defRPr/>
            </a:pPr>
            <a:r>
              <a:rPr lang="en-US" sz="1800" dirty="0" smtClean="0">
                <a:solidFill>
                  <a:prstClr val="black"/>
                </a:solidFill>
                <a:latin typeface="Arial"/>
              </a:rPr>
              <a:t>Review and archive results from command line runs</a:t>
            </a:r>
          </a:p>
          <a:p>
            <a:pPr marL="342900" indent="-342900" eaLnBrk="1" fontAlgn="auto" hangingPunct="1">
              <a:spcBef>
                <a:spcPct val="20000"/>
              </a:spcBef>
              <a:spcAft>
                <a:spcPts val="0"/>
              </a:spcAft>
              <a:buClr>
                <a:srgbClr val="125687"/>
              </a:buClr>
              <a:buFont typeface="Wingdings" pitchFamily="2" charset="2"/>
              <a:buChar char="§"/>
              <a:defRPr/>
            </a:pPr>
            <a:r>
              <a:rPr lang="en-US" sz="1800" dirty="0" smtClean="0">
                <a:solidFill>
                  <a:prstClr val="black"/>
                </a:solidFill>
                <a:latin typeface="Arial"/>
              </a:rPr>
              <a:t>View results in command window or Web browser</a:t>
            </a:r>
          </a:p>
          <a:p>
            <a:pPr marL="342900" indent="-342900" eaLnBrk="1" fontAlgn="auto" hangingPunct="1">
              <a:spcBef>
                <a:spcPct val="20000"/>
              </a:spcBef>
              <a:spcAft>
                <a:spcPts val="0"/>
              </a:spcAft>
              <a:buClr>
                <a:srgbClr val="125687"/>
              </a:buClr>
              <a:buFont typeface="Wingdings" pitchFamily="2" charset="2"/>
              <a:buChar char="§"/>
              <a:defRPr/>
            </a:pPr>
            <a:r>
              <a:rPr lang="en-US" sz="1800" dirty="0" smtClean="0">
                <a:solidFill>
                  <a:prstClr val="black"/>
                </a:solidFill>
                <a:latin typeface="Arial"/>
              </a:rPr>
              <a:t>Export archived results to Web browser or Model Advisor</a:t>
            </a:r>
          </a:p>
          <a:p>
            <a:pPr marL="342900" indent="-342900" eaLnBrk="1" fontAlgn="auto" hangingPunct="1">
              <a:spcBef>
                <a:spcPct val="20000"/>
              </a:spcBef>
              <a:spcAft>
                <a:spcPts val="0"/>
              </a:spcAft>
              <a:buClr>
                <a:srgbClr val="125687"/>
              </a:buClr>
              <a:buFont typeface="Wingdings" pitchFamily="2" charset="2"/>
              <a:buChar char="§"/>
              <a:defRPr/>
            </a:pPr>
            <a:r>
              <a:rPr lang="en-US" sz="1800" dirty="0" smtClean="0">
                <a:solidFill>
                  <a:prstClr val="black"/>
                </a:solidFill>
                <a:latin typeface="Arial"/>
              </a:rPr>
              <a:t>New summary report for multiple models</a:t>
            </a:r>
          </a:p>
          <a:p>
            <a:pPr marL="342900" indent="-342900" eaLnBrk="1" fontAlgn="auto" hangingPunct="1">
              <a:spcBef>
                <a:spcPct val="20000"/>
              </a:spcBef>
              <a:spcAft>
                <a:spcPts val="0"/>
              </a:spcAft>
              <a:buClr>
                <a:srgbClr val="125687"/>
              </a:buClr>
              <a:buFont typeface="Wingdings" pitchFamily="2" charset="2"/>
              <a:buChar char="§"/>
              <a:defRPr/>
            </a:pPr>
            <a:endParaRPr lang="en-US" sz="1800" dirty="0" smtClean="0">
              <a:solidFill>
                <a:prstClr val="black"/>
              </a:solidFill>
              <a:latin typeface="Arial"/>
            </a:endParaRPr>
          </a:p>
          <a:p>
            <a:pPr marL="342900" indent="-342900" eaLnBrk="1" fontAlgn="auto" hangingPunct="1">
              <a:spcBef>
                <a:spcPct val="20000"/>
              </a:spcBef>
              <a:spcAft>
                <a:spcPts val="0"/>
              </a:spcAft>
              <a:buClr>
                <a:srgbClr val="125687"/>
              </a:buClr>
              <a:buFont typeface="Wingdings" pitchFamily="2" charset="2"/>
              <a:buChar char="§"/>
              <a:defRPr/>
            </a:pPr>
            <a:endParaRPr lang="en-US" sz="1800" dirty="0" smtClean="0">
              <a:solidFill>
                <a:prstClr val="black"/>
              </a:solidFill>
              <a:latin typeface="Arial"/>
            </a:endParaRPr>
          </a:p>
          <a:p>
            <a:pPr marL="342900" indent="-342900" eaLnBrk="1" fontAlgn="auto" hangingPunct="1">
              <a:spcBef>
                <a:spcPct val="20000"/>
              </a:spcBef>
              <a:spcAft>
                <a:spcPts val="0"/>
              </a:spcAft>
              <a:buClr>
                <a:srgbClr val="125687"/>
              </a:buClr>
              <a:buFont typeface="Wingdings" pitchFamily="2" charset="2"/>
              <a:buChar char="§"/>
              <a:defRPr/>
            </a:pPr>
            <a:endParaRPr lang="en-US" sz="1800" dirty="0" smtClean="0">
              <a:solidFill>
                <a:prstClr val="black"/>
              </a:solidFill>
              <a:latin typeface="Arial" pitchFamily="34" charset="0"/>
              <a:cs typeface="Arial" pitchFamily="34" charset="0"/>
            </a:endParaRPr>
          </a:p>
        </p:txBody>
      </p:sp>
      <p:pic>
        <p:nvPicPr>
          <p:cNvPr id="13" name="Picture 12" descr="R2010b.png"/>
          <p:cNvPicPr>
            <a:picLocks noChangeAspect="1"/>
          </p:cNvPicPr>
          <p:nvPr/>
        </p:nvPicPr>
        <p:blipFill>
          <a:blip r:embed="rId3" cstate="print"/>
          <a:stretch>
            <a:fillRect/>
          </a:stretch>
        </p:blipFill>
        <p:spPr>
          <a:xfrm>
            <a:off x="7696200" y="838200"/>
            <a:ext cx="1305759" cy="384048"/>
          </a:xfrm>
          <a:prstGeom prst="rect">
            <a:avLst/>
          </a:prstGeom>
        </p:spPr>
      </p:pic>
      <p:pic>
        <p:nvPicPr>
          <p:cNvPr id="21" name="Picture 20" descr="summaryReport.jpg"/>
          <p:cNvPicPr>
            <a:picLocks noChangeAspect="1"/>
          </p:cNvPicPr>
          <p:nvPr/>
        </p:nvPicPr>
        <p:blipFill>
          <a:blip r:embed="rId4" cstate="print"/>
          <a:stretch>
            <a:fillRect/>
          </a:stretch>
        </p:blipFill>
        <p:spPr>
          <a:xfrm>
            <a:off x="4876800" y="1691417"/>
            <a:ext cx="3733800" cy="4633183"/>
          </a:xfrm>
          <a:prstGeom prst="rect">
            <a:avLst/>
          </a:prstGeom>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23528" y="566192"/>
            <a:ext cx="8077200" cy="990600"/>
          </a:xfrm>
        </p:spPr>
        <p:txBody>
          <a:bodyPr/>
          <a:lstStyle/>
          <a:p>
            <a:r>
              <a:rPr lang="en-US" noProof="0" dirty="0" smtClean="0"/>
              <a:t>Guidelines and Guideline Checks</a:t>
            </a:r>
            <a:endParaRPr lang="en-US" noProof="0" dirty="0"/>
          </a:p>
        </p:txBody>
      </p:sp>
      <p:sp>
        <p:nvSpPr>
          <p:cNvPr id="161795" name="Rectangle 3"/>
          <p:cNvSpPr>
            <a:spLocks noGrp="1" noChangeArrowheads="1"/>
          </p:cNvSpPr>
          <p:nvPr>
            <p:ph type="body" idx="1"/>
          </p:nvPr>
        </p:nvSpPr>
        <p:spPr>
          <a:xfrm>
            <a:off x="381000" y="1905000"/>
            <a:ext cx="5943600" cy="4419600"/>
          </a:xfrm>
        </p:spPr>
        <p:txBody>
          <a:bodyPr/>
          <a:lstStyle/>
          <a:p>
            <a:pPr>
              <a:spcBef>
                <a:spcPts val="0"/>
              </a:spcBef>
              <a:spcAft>
                <a:spcPts val="1200"/>
              </a:spcAft>
            </a:pPr>
            <a:r>
              <a:rPr lang="en-US" sz="2000" noProof="0" dirty="0" smtClean="0"/>
              <a:t>Guidelines</a:t>
            </a:r>
          </a:p>
          <a:p>
            <a:pPr lvl="1">
              <a:spcBef>
                <a:spcPts val="0"/>
              </a:spcBef>
              <a:spcAft>
                <a:spcPts val="1200"/>
              </a:spcAft>
            </a:pPr>
            <a:r>
              <a:rPr lang="en-US" sz="1600" b="1" noProof="0" dirty="0" smtClean="0"/>
              <a:t>MAAB</a:t>
            </a:r>
            <a:r>
              <a:rPr lang="en-US" sz="1600" noProof="0" dirty="0" smtClean="0"/>
              <a:t> modeling guidelines (minor update for 9b)</a:t>
            </a:r>
          </a:p>
          <a:p>
            <a:pPr lvl="1">
              <a:spcBef>
                <a:spcPts val="0"/>
              </a:spcBef>
              <a:spcAft>
                <a:spcPts val="1200"/>
              </a:spcAft>
            </a:pPr>
            <a:r>
              <a:rPr lang="en-US" sz="1600" noProof="0" dirty="0" smtClean="0"/>
              <a:t>MathWorks modeling</a:t>
            </a:r>
            <a:r>
              <a:rPr lang="en-US" sz="1400" noProof="0" dirty="0" smtClean="0"/>
              <a:t> </a:t>
            </a:r>
            <a:r>
              <a:rPr lang="en-US" sz="1600" noProof="0" dirty="0" smtClean="0"/>
              <a:t>guidelines</a:t>
            </a:r>
            <a:r>
              <a:rPr lang="en-US" sz="1400" noProof="0" dirty="0" smtClean="0"/>
              <a:t> </a:t>
            </a:r>
            <a:r>
              <a:rPr lang="en-US" sz="1600" noProof="0" dirty="0" smtClean="0"/>
              <a:t>for</a:t>
            </a:r>
            <a:r>
              <a:rPr lang="en-US" sz="1400" noProof="0" dirty="0" smtClean="0"/>
              <a:t> </a:t>
            </a:r>
            <a:br>
              <a:rPr lang="en-US" sz="1400" noProof="0" dirty="0" smtClean="0"/>
            </a:br>
            <a:r>
              <a:rPr lang="en-US" sz="1600" b="1" noProof="0" dirty="0" smtClean="0"/>
              <a:t>high-integrity</a:t>
            </a:r>
            <a:r>
              <a:rPr lang="en-US" sz="1400" b="1" noProof="0" dirty="0" smtClean="0"/>
              <a:t> </a:t>
            </a:r>
            <a:r>
              <a:rPr lang="en-US" sz="1600" b="1" noProof="0" dirty="0" smtClean="0"/>
              <a:t>systems</a:t>
            </a:r>
            <a:r>
              <a:rPr lang="en-US" sz="1600" noProof="0" dirty="0" smtClean="0"/>
              <a:t> (new in 9b)</a:t>
            </a:r>
          </a:p>
          <a:p>
            <a:pPr lvl="1">
              <a:spcBef>
                <a:spcPts val="0"/>
              </a:spcBef>
              <a:spcAft>
                <a:spcPts val="1200"/>
              </a:spcAft>
            </a:pPr>
            <a:r>
              <a:rPr lang="en-US" sz="1600" noProof="0" dirty="0" smtClean="0"/>
              <a:t>MathWorks modeling</a:t>
            </a:r>
            <a:r>
              <a:rPr lang="en-US" sz="1400" noProof="0" dirty="0" smtClean="0"/>
              <a:t> </a:t>
            </a:r>
            <a:r>
              <a:rPr lang="en-US" sz="1600" noProof="0" dirty="0" smtClean="0"/>
              <a:t>guidelines</a:t>
            </a:r>
            <a:r>
              <a:rPr lang="en-US" sz="1400" noProof="0" dirty="0" smtClean="0"/>
              <a:t> </a:t>
            </a:r>
            <a:r>
              <a:rPr lang="en-US" sz="1600" noProof="0" dirty="0" smtClean="0"/>
              <a:t>for </a:t>
            </a:r>
            <a:r>
              <a:rPr lang="en-US" sz="1600" b="1" noProof="0" dirty="0" smtClean="0"/>
              <a:t>Real-Time Workshop Embedded Coder </a:t>
            </a:r>
            <a:r>
              <a:rPr lang="en-US" sz="1600" noProof="0" dirty="0" smtClean="0"/>
              <a:t>(new in 10b)</a:t>
            </a:r>
            <a:endParaRPr lang="en-US" sz="2000" noProof="0" dirty="0" smtClean="0"/>
          </a:p>
          <a:p>
            <a:pPr>
              <a:spcBef>
                <a:spcPts val="0"/>
              </a:spcBef>
              <a:spcAft>
                <a:spcPts val="1200"/>
              </a:spcAft>
            </a:pPr>
            <a:r>
              <a:rPr lang="en-US" sz="2000" noProof="0" dirty="0" smtClean="0"/>
              <a:t>Standards Checks</a:t>
            </a:r>
          </a:p>
          <a:p>
            <a:pPr lvl="1">
              <a:spcBef>
                <a:spcPts val="0"/>
              </a:spcBef>
              <a:spcAft>
                <a:spcPts val="1200"/>
              </a:spcAft>
            </a:pPr>
            <a:r>
              <a:rPr lang="en-US" sz="1600" b="1" noProof="0" dirty="0" smtClean="0"/>
              <a:t>MAAB</a:t>
            </a:r>
            <a:endParaRPr lang="en-US" sz="2000" b="1" noProof="0" dirty="0" smtClean="0"/>
          </a:p>
          <a:p>
            <a:pPr lvl="1">
              <a:spcBef>
                <a:spcPts val="0"/>
              </a:spcBef>
              <a:spcAft>
                <a:spcPts val="1200"/>
              </a:spcAft>
            </a:pPr>
            <a:r>
              <a:rPr lang="en-US" sz="1600" b="1" noProof="0" dirty="0" smtClean="0"/>
              <a:t>ISO 26262</a:t>
            </a:r>
          </a:p>
          <a:p>
            <a:pPr lvl="1">
              <a:spcBef>
                <a:spcPts val="0"/>
              </a:spcBef>
              <a:spcAft>
                <a:spcPts val="1200"/>
              </a:spcAft>
            </a:pPr>
            <a:r>
              <a:rPr lang="en-US" sz="1600" b="1" noProof="0" dirty="0" smtClean="0"/>
              <a:t>IEC 61508</a:t>
            </a:r>
          </a:p>
          <a:p>
            <a:pPr lvl="1">
              <a:spcBef>
                <a:spcPts val="0"/>
              </a:spcBef>
              <a:spcAft>
                <a:spcPts val="1200"/>
              </a:spcAft>
            </a:pPr>
            <a:r>
              <a:rPr lang="en-US" sz="1600" b="1" noProof="0" dirty="0" smtClean="0"/>
              <a:t>MISRA-C </a:t>
            </a:r>
            <a:r>
              <a:rPr lang="en-US" sz="1600" noProof="0" dirty="0" smtClean="0"/>
              <a:t>(new in 10a)</a:t>
            </a:r>
          </a:p>
        </p:txBody>
      </p:sp>
      <p:pic>
        <p:nvPicPr>
          <p:cNvPr id="161797" name="Picture 5"/>
          <p:cNvPicPr>
            <a:picLocks noChangeAspect="1" noChangeArrowheads="1"/>
          </p:cNvPicPr>
          <p:nvPr/>
        </p:nvPicPr>
        <p:blipFill>
          <a:blip r:embed="rId3" cstate="print"/>
          <a:srcRect/>
          <a:stretch>
            <a:fillRect/>
          </a:stretch>
        </p:blipFill>
        <p:spPr bwMode="auto">
          <a:xfrm>
            <a:off x="5940152" y="3749327"/>
            <a:ext cx="2784475" cy="18399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66192"/>
            <a:ext cx="8077200" cy="990600"/>
          </a:xfrm>
        </p:spPr>
        <p:txBody>
          <a:bodyPr/>
          <a:lstStyle/>
          <a:p>
            <a:r>
              <a:rPr lang="en-US" noProof="0" dirty="0" smtClean="0"/>
              <a:t>Modeling</a:t>
            </a:r>
            <a:r>
              <a:rPr lang="en-US" sz="2800" noProof="0" dirty="0" smtClean="0"/>
              <a:t> </a:t>
            </a:r>
            <a:r>
              <a:rPr lang="en-US" noProof="0" dirty="0" smtClean="0"/>
              <a:t>Guidelines</a:t>
            </a:r>
            <a:r>
              <a:rPr lang="en-US" sz="2800" noProof="0" dirty="0" smtClean="0"/>
              <a:t> </a:t>
            </a:r>
            <a:r>
              <a:rPr lang="en-US" noProof="0" dirty="0" smtClean="0"/>
              <a:t>for</a:t>
            </a:r>
            <a:r>
              <a:rPr lang="en-US" sz="2800" noProof="0" dirty="0" smtClean="0"/>
              <a:t> </a:t>
            </a:r>
            <a:br>
              <a:rPr lang="en-US" sz="2800" noProof="0" dirty="0" smtClean="0"/>
            </a:br>
            <a:r>
              <a:rPr lang="en-US" noProof="0" dirty="0" smtClean="0"/>
              <a:t>High-Integrity</a:t>
            </a:r>
            <a:r>
              <a:rPr lang="en-US" sz="2800" noProof="0" dirty="0" smtClean="0"/>
              <a:t> </a:t>
            </a:r>
            <a:r>
              <a:rPr lang="en-US" noProof="0" dirty="0" smtClean="0"/>
              <a:t>Systems</a:t>
            </a:r>
            <a:endParaRPr lang="en-US" noProof="0" dirty="0"/>
          </a:p>
        </p:txBody>
      </p:sp>
      <p:sp>
        <p:nvSpPr>
          <p:cNvPr id="3" name="Content Placeholder 2"/>
          <p:cNvSpPr>
            <a:spLocks noGrp="1"/>
          </p:cNvSpPr>
          <p:nvPr>
            <p:ph sz="half" idx="1"/>
          </p:nvPr>
        </p:nvSpPr>
        <p:spPr>
          <a:xfrm>
            <a:off x="457200" y="2103437"/>
            <a:ext cx="3886200" cy="4297363"/>
          </a:xfrm>
        </p:spPr>
        <p:txBody>
          <a:bodyPr/>
          <a:lstStyle/>
          <a:p>
            <a:pPr marL="0" indent="0">
              <a:buClr>
                <a:srgbClr val="125687"/>
              </a:buClr>
              <a:buSzTx/>
              <a:buNone/>
            </a:pPr>
            <a:r>
              <a:rPr lang="en-US" sz="2000" b="1" noProof="0" dirty="0" smtClean="0"/>
              <a:t>Leverage industry best practices and MathWorks tool expertise when developing high-integrity systems</a:t>
            </a:r>
            <a:br>
              <a:rPr lang="en-US" sz="2000" b="1" noProof="0" dirty="0" smtClean="0"/>
            </a:br>
            <a:endParaRPr lang="en-US" sz="1800" b="1" noProof="0" dirty="0" smtClean="0">
              <a:solidFill>
                <a:prstClr val="black"/>
              </a:solidFill>
            </a:endParaRPr>
          </a:p>
          <a:p>
            <a:pPr lvl="0">
              <a:buClr>
                <a:srgbClr val="125687"/>
              </a:buClr>
              <a:buSzTx/>
            </a:pPr>
            <a:r>
              <a:rPr lang="en-US" sz="1800" noProof="0" dirty="0" smtClean="0">
                <a:solidFill>
                  <a:prstClr val="black"/>
                </a:solidFill>
              </a:rPr>
              <a:t>Modeling Guidelines and corresponding Model Advisor checks to facilitate </a:t>
            </a:r>
            <a:r>
              <a:rPr lang="en-US" sz="1800" noProof="0" dirty="0" smtClean="0"/>
              <a:t>modeling standards and guidelines objectives of </a:t>
            </a:r>
            <a:r>
              <a:rPr lang="en-US" sz="1800" dirty="0" smtClean="0"/>
              <a:t>ISO 26262, </a:t>
            </a:r>
            <a:br>
              <a:rPr lang="en-US" sz="1800" dirty="0" smtClean="0"/>
            </a:br>
            <a:r>
              <a:rPr lang="en-US" sz="1800" dirty="0" smtClean="0"/>
              <a:t>IEC </a:t>
            </a:r>
            <a:r>
              <a:rPr lang="en-US" sz="1800" noProof="0" dirty="0" smtClean="0"/>
              <a:t>61508,, and DO-178B</a:t>
            </a:r>
            <a:endParaRPr lang="en-US" sz="1800" noProof="0" dirty="0" smtClean="0">
              <a:solidFill>
                <a:prstClr val="black"/>
              </a:solidFill>
            </a:endParaRPr>
          </a:p>
        </p:txBody>
      </p:sp>
      <p:sp>
        <p:nvSpPr>
          <p:cNvPr id="6" name="TextBox 5"/>
          <p:cNvSpPr txBox="1"/>
          <p:nvPr/>
        </p:nvSpPr>
        <p:spPr>
          <a:xfrm>
            <a:off x="7777576" y="682098"/>
            <a:ext cx="129540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eaLnBrk="1" fontAlgn="auto" hangingPunct="1">
              <a:spcBef>
                <a:spcPts val="0"/>
              </a:spcBef>
              <a:spcAft>
                <a:spcPts val="0"/>
              </a:spcAft>
            </a:pPr>
            <a:r>
              <a:rPr lang="en-US" sz="2200" b="1" dirty="0" smtClean="0">
                <a:solidFill>
                  <a:srgbClr val="D27809"/>
                </a:solidFill>
                <a:cs typeface="Arial" pitchFamily="34" charset="0"/>
              </a:rPr>
              <a:t>R</a:t>
            </a:r>
            <a:r>
              <a:rPr lang="en-US" sz="2200" dirty="0" smtClean="0">
                <a:solidFill>
                  <a:prstClr val="black">
                    <a:lumMod val="50000"/>
                    <a:lumOff val="50000"/>
                  </a:prstClr>
                </a:solidFill>
                <a:cs typeface="Arial" pitchFamily="34" charset="0"/>
              </a:rPr>
              <a:t>2009</a:t>
            </a:r>
            <a:r>
              <a:rPr lang="en-US" sz="2200" b="1" dirty="0" smtClean="0">
                <a:solidFill>
                  <a:srgbClr val="D27809"/>
                </a:solidFill>
                <a:cs typeface="Arial" pitchFamily="34" charset="0"/>
              </a:rPr>
              <a:t>b</a:t>
            </a:r>
            <a:endParaRPr lang="en-US" sz="2200" b="1" dirty="0">
              <a:solidFill>
                <a:srgbClr val="D27809"/>
              </a:solidFill>
              <a:latin typeface="ArborText"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4275941" y="1828800"/>
            <a:ext cx="3115459" cy="3631480"/>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4" cstate="print"/>
          <a:srcRect l="7636" b="16667"/>
          <a:stretch>
            <a:fillRect/>
          </a:stretch>
        </p:blipFill>
        <p:spPr bwMode="auto">
          <a:xfrm>
            <a:off x="6019800" y="2895600"/>
            <a:ext cx="2895600" cy="3048000"/>
          </a:xfrm>
          <a:prstGeom prst="rect">
            <a:avLst/>
          </a:prstGeom>
          <a:noFill/>
          <a:ln w="9525">
            <a:solidFill>
              <a:schemeClr val="tx1"/>
            </a:solidFill>
            <a:miter lim="800000"/>
            <a:headEnd/>
            <a:tailEnd/>
          </a:ln>
        </p:spPr>
      </p:pic>
      <p:pic>
        <p:nvPicPr>
          <p:cNvPr id="11" name="Picture 10" descr="r2010a.gif"/>
          <p:cNvPicPr preferRelativeResize="0">
            <a:picLocks noChangeAspect="1"/>
          </p:cNvPicPr>
          <p:nvPr/>
        </p:nvPicPr>
        <p:blipFill>
          <a:blip r:embed="rId5" cstate="print"/>
          <a:stretch>
            <a:fillRect/>
          </a:stretch>
        </p:blipFill>
        <p:spPr>
          <a:xfrm>
            <a:off x="7951434" y="1077152"/>
            <a:ext cx="1103754" cy="262796"/>
          </a:xfrm>
          <a:prstGeom prst="rect">
            <a:avLst/>
          </a:prstGeom>
        </p:spPr>
      </p:pic>
      <p:pic>
        <p:nvPicPr>
          <p:cNvPr id="12" name="Picture 11" descr="R2010b.png"/>
          <p:cNvPicPr>
            <a:picLocks noChangeAspect="1"/>
          </p:cNvPicPr>
          <p:nvPr/>
        </p:nvPicPr>
        <p:blipFill>
          <a:blip r:embed="rId6" cstate="print"/>
          <a:stretch>
            <a:fillRect/>
          </a:stretch>
        </p:blipFill>
        <p:spPr>
          <a:xfrm>
            <a:off x="7838241" y="1359674"/>
            <a:ext cx="1305759" cy="384048"/>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620688"/>
            <a:ext cx="8077200" cy="1077218"/>
          </a:xfrm>
          <a:prstGeom prst="rect">
            <a:avLst/>
          </a:prstGeom>
        </p:spPr>
        <p:txBody>
          <a:bodyPr vert="horz" lIns="91440" tIns="45720" rIns="91440" bIns="45720" rtlCol="0" anchor="t" anchorCtr="0">
            <a:noAutofit/>
          </a:bodyPr>
          <a:lstStyle/>
          <a:p>
            <a:pPr>
              <a:buClr>
                <a:schemeClr val="tx2"/>
              </a:buClr>
              <a:buSzPct val="75000"/>
            </a:pPr>
            <a:r>
              <a:rPr lang="en-US" noProof="0" dirty="0" smtClean="0"/>
              <a:t>Modeling Guidelines for Real-Time</a:t>
            </a:r>
            <a:br>
              <a:rPr lang="en-US" noProof="0" dirty="0" smtClean="0"/>
            </a:br>
            <a:r>
              <a:rPr lang="en-US" noProof="0" dirty="0" smtClean="0"/>
              <a:t>Workshop Embedded Coder</a:t>
            </a:r>
          </a:p>
        </p:txBody>
      </p:sp>
      <p:pic>
        <p:nvPicPr>
          <p:cNvPr id="6" name="Picture 5" descr="R2010b.png"/>
          <p:cNvPicPr>
            <a:picLocks noChangeAspect="1"/>
          </p:cNvPicPr>
          <p:nvPr/>
        </p:nvPicPr>
        <p:blipFill>
          <a:blip r:embed="rId2" cstate="print"/>
          <a:stretch>
            <a:fillRect/>
          </a:stretch>
        </p:blipFill>
        <p:spPr>
          <a:xfrm>
            <a:off x="7685841" y="845695"/>
            <a:ext cx="1305759" cy="384048"/>
          </a:xfrm>
          <a:prstGeom prst="rect">
            <a:avLst/>
          </a:prstGeom>
        </p:spPr>
      </p:pic>
      <p:sp>
        <p:nvSpPr>
          <p:cNvPr id="8" name="Content Placeholder 2"/>
          <p:cNvSpPr>
            <a:spLocks noGrp="1"/>
          </p:cNvSpPr>
          <p:nvPr>
            <p:ph sz="half" idx="1"/>
          </p:nvPr>
        </p:nvSpPr>
        <p:spPr>
          <a:xfrm>
            <a:off x="533400" y="1981200"/>
            <a:ext cx="4267200" cy="4297363"/>
          </a:xfrm>
        </p:spPr>
        <p:txBody>
          <a:bodyPr/>
          <a:lstStyle/>
          <a:p>
            <a:pPr marL="0" indent="0">
              <a:buClr>
                <a:srgbClr val="125687"/>
              </a:buClr>
              <a:buSzTx/>
              <a:buNone/>
            </a:pPr>
            <a:r>
              <a:rPr lang="en-US" sz="2000" b="1" noProof="0" smtClean="0"/>
              <a:t>Leverage industry and MathWorks tool code generation expertise</a:t>
            </a:r>
          </a:p>
          <a:p>
            <a:pPr lvl="0">
              <a:buClr>
                <a:srgbClr val="125687"/>
              </a:buClr>
              <a:buSzTx/>
            </a:pPr>
            <a:endParaRPr lang="en-US" sz="1800" noProof="0" smtClean="0"/>
          </a:p>
          <a:p>
            <a:pPr>
              <a:buClr>
                <a:srgbClr val="125687"/>
              </a:buClr>
              <a:buSzTx/>
            </a:pPr>
            <a:r>
              <a:rPr lang="en-US" sz="1800" noProof="0" smtClean="0"/>
              <a:t>Modeling patterns for efficent code</a:t>
            </a:r>
          </a:p>
          <a:p>
            <a:pPr>
              <a:buClr>
                <a:srgbClr val="125687"/>
              </a:buClr>
              <a:buSzTx/>
            </a:pPr>
            <a:r>
              <a:rPr lang="en-US" sz="1800" noProof="0" smtClean="0"/>
              <a:t>Tradeoffs in design decisions</a:t>
            </a:r>
          </a:p>
          <a:p>
            <a:pPr lvl="0">
              <a:buClr>
                <a:srgbClr val="125687"/>
              </a:buClr>
              <a:buSzTx/>
              <a:buNone/>
            </a:pPr>
            <a:endParaRPr lang="en-US" sz="1800" noProof="0" smtClean="0"/>
          </a:p>
          <a:p>
            <a:pPr lvl="0">
              <a:buClr>
                <a:srgbClr val="125687"/>
              </a:buClr>
              <a:buSzTx/>
              <a:buNone/>
            </a:pPr>
            <a:r>
              <a:rPr lang="en-US" sz="1800" noProof="0" smtClean="0"/>
              <a:t>Guidelines provide:</a:t>
            </a:r>
          </a:p>
          <a:p>
            <a:pPr>
              <a:buClr>
                <a:srgbClr val="125687"/>
              </a:buClr>
              <a:buSzTx/>
            </a:pPr>
            <a:r>
              <a:rPr lang="en-US" sz="1800" noProof="0" smtClean="0"/>
              <a:t>Concise actionable summary of recommendations</a:t>
            </a:r>
          </a:p>
          <a:p>
            <a:pPr>
              <a:buClr>
                <a:srgbClr val="125687"/>
              </a:buClr>
              <a:buSzTx/>
            </a:pPr>
            <a:r>
              <a:rPr lang="en-US" sz="1800" noProof="0" smtClean="0"/>
              <a:t>Rationale behind recommendations</a:t>
            </a:r>
          </a:p>
        </p:txBody>
      </p:sp>
      <p:pic>
        <p:nvPicPr>
          <p:cNvPr id="10" name="Picture 9" descr="cgsl_0010_p2.jpg"/>
          <p:cNvPicPr>
            <a:picLocks noChangeAspect="1"/>
          </p:cNvPicPr>
          <p:nvPr/>
        </p:nvPicPr>
        <p:blipFill>
          <a:blip r:embed="rId3" cstate="print"/>
          <a:stretch>
            <a:fillRect/>
          </a:stretch>
        </p:blipFill>
        <p:spPr>
          <a:xfrm>
            <a:off x="6087981" y="3352800"/>
            <a:ext cx="2903619" cy="3062287"/>
          </a:xfrm>
          <a:prstGeom prst="rect">
            <a:avLst/>
          </a:prstGeom>
        </p:spPr>
      </p:pic>
      <p:pic>
        <p:nvPicPr>
          <p:cNvPr id="9" name="Picture 8" descr="cgsl_0010_p1.jpg"/>
          <p:cNvPicPr>
            <a:picLocks noChangeAspect="1"/>
          </p:cNvPicPr>
          <p:nvPr/>
        </p:nvPicPr>
        <p:blipFill>
          <a:blip r:embed="rId4" cstate="print"/>
          <a:stretch>
            <a:fillRect/>
          </a:stretch>
        </p:blipFill>
        <p:spPr>
          <a:xfrm>
            <a:off x="4944981" y="1828800"/>
            <a:ext cx="3047251" cy="2881312"/>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66192"/>
            <a:ext cx="8077200" cy="990600"/>
          </a:xfrm>
        </p:spPr>
        <p:txBody>
          <a:bodyPr/>
          <a:lstStyle/>
          <a:p>
            <a:r>
              <a:rPr lang="en-US" noProof="0" dirty="0" smtClean="0"/>
              <a:t>Enhanced </a:t>
            </a:r>
            <a:r>
              <a:rPr lang="en-US" noProof="0" dirty="0" err="1" smtClean="0"/>
              <a:t>Stateflow</a:t>
            </a:r>
            <a:r>
              <a:rPr lang="en-US" noProof="0" dirty="0" smtClean="0"/>
              <a:t> Checking</a:t>
            </a:r>
            <a:endParaRPr lang="en-US" noProof="0" dirty="0"/>
          </a:p>
        </p:txBody>
      </p:sp>
      <p:sp>
        <p:nvSpPr>
          <p:cNvPr id="3" name="Content Placeholder 2"/>
          <p:cNvSpPr>
            <a:spLocks noGrp="1"/>
          </p:cNvSpPr>
          <p:nvPr>
            <p:ph sz="half" idx="1"/>
          </p:nvPr>
        </p:nvSpPr>
        <p:spPr>
          <a:xfrm>
            <a:off x="304800" y="2057400"/>
            <a:ext cx="3886200" cy="4297363"/>
          </a:xfrm>
        </p:spPr>
        <p:txBody>
          <a:bodyPr/>
          <a:lstStyle/>
          <a:p>
            <a:pPr marL="0" indent="0">
              <a:buClr>
                <a:srgbClr val="125687"/>
              </a:buClr>
              <a:buSzTx/>
              <a:buNone/>
            </a:pPr>
            <a:r>
              <a:rPr lang="en-US" sz="2000" b="1" noProof="0" dirty="0" smtClean="0">
                <a:solidFill>
                  <a:prstClr val="black"/>
                </a:solidFill>
              </a:rPr>
              <a:t>Check </a:t>
            </a:r>
            <a:r>
              <a:rPr lang="en-US" sz="2000" b="1" noProof="0" dirty="0" err="1" smtClean="0">
                <a:solidFill>
                  <a:prstClr val="black"/>
                </a:solidFill>
              </a:rPr>
              <a:t>Stateflow</a:t>
            </a:r>
            <a:r>
              <a:rPr lang="en-US" sz="2000" b="1" noProof="0" dirty="0" smtClean="0">
                <a:solidFill>
                  <a:prstClr val="black"/>
                </a:solidFill>
              </a:rPr>
              <a:t> charts for compliance with MAAB rules and High-Integrity guidelines</a:t>
            </a:r>
          </a:p>
          <a:p>
            <a:pPr lvl="0">
              <a:buClr>
                <a:srgbClr val="125687"/>
              </a:buClr>
              <a:buSzTx/>
              <a:buNone/>
            </a:pPr>
            <a:endParaRPr lang="en-US" sz="1800" noProof="0" dirty="0" smtClean="0">
              <a:solidFill>
                <a:prstClr val="black"/>
              </a:solidFill>
            </a:endParaRPr>
          </a:p>
          <a:p>
            <a:pPr lvl="0">
              <a:buClr>
                <a:srgbClr val="125687"/>
              </a:buClr>
              <a:buSzTx/>
            </a:pPr>
            <a:r>
              <a:rPr lang="en-US" sz="1800" noProof="0" dirty="0" smtClean="0">
                <a:solidFill>
                  <a:prstClr val="black"/>
                </a:solidFill>
              </a:rPr>
              <a:t>Enhanced semantics analysis of </a:t>
            </a:r>
            <a:r>
              <a:rPr lang="en-US" sz="1800" noProof="0" dirty="0" err="1" smtClean="0">
                <a:solidFill>
                  <a:prstClr val="black"/>
                </a:solidFill>
              </a:rPr>
              <a:t>Stateflow</a:t>
            </a:r>
            <a:r>
              <a:rPr lang="en-US" sz="1800" noProof="0" dirty="0" smtClean="0">
                <a:solidFill>
                  <a:prstClr val="black"/>
                </a:solidFill>
              </a:rPr>
              <a:t> charts</a:t>
            </a:r>
          </a:p>
          <a:p>
            <a:pPr lvl="0">
              <a:buClr>
                <a:srgbClr val="125687"/>
              </a:buClr>
              <a:buSzTx/>
            </a:pPr>
            <a:r>
              <a:rPr lang="en-US" sz="1800" noProof="0" dirty="0" smtClean="0">
                <a:solidFill>
                  <a:prstClr val="black"/>
                </a:solidFill>
              </a:rPr>
              <a:t>11 new or improved </a:t>
            </a:r>
            <a:r>
              <a:rPr lang="en-US" sz="1800" noProof="0" dirty="0" err="1" smtClean="0">
                <a:solidFill>
                  <a:prstClr val="black"/>
                </a:solidFill>
              </a:rPr>
              <a:t>Stateflow</a:t>
            </a:r>
            <a:r>
              <a:rPr lang="en-US" sz="1800" noProof="0" dirty="0" smtClean="0">
                <a:solidFill>
                  <a:prstClr val="black"/>
                </a:solidFill>
              </a:rPr>
              <a:t> checks for MAAB rules</a:t>
            </a:r>
          </a:p>
          <a:p>
            <a:pPr lvl="0">
              <a:buClr>
                <a:srgbClr val="125687"/>
              </a:buClr>
              <a:buSzTx/>
            </a:pPr>
            <a:r>
              <a:rPr lang="en-US" sz="1800" noProof="0" dirty="0" smtClean="0">
                <a:solidFill>
                  <a:prstClr val="black"/>
                </a:solidFill>
              </a:rPr>
              <a:t>2 new or improved </a:t>
            </a:r>
            <a:r>
              <a:rPr lang="en-US" sz="1800" noProof="0" dirty="0" err="1" smtClean="0">
                <a:solidFill>
                  <a:prstClr val="black"/>
                </a:solidFill>
              </a:rPr>
              <a:t>Stateflow</a:t>
            </a:r>
            <a:r>
              <a:rPr lang="en-US" sz="1800" noProof="0" dirty="0" smtClean="0">
                <a:solidFill>
                  <a:prstClr val="black"/>
                </a:solidFill>
              </a:rPr>
              <a:t> checks for IEC 61508</a:t>
            </a:r>
          </a:p>
        </p:txBody>
      </p:sp>
      <p:pic>
        <p:nvPicPr>
          <p:cNvPr id="12" name="Picture 3"/>
          <p:cNvPicPr>
            <a:picLocks noChangeAspect="1" noChangeArrowheads="1"/>
          </p:cNvPicPr>
          <p:nvPr/>
        </p:nvPicPr>
        <p:blipFill>
          <a:blip r:embed="rId3" cstate="print"/>
          <a:srcRect/>
          <a:stretch>
            <a:fillRect/>
          </a:stretch>
        </p:blipFill>
        <p:spPr bwMode="auto">
          <a:xfrm>
            <a:off x="4038600" y="1447800"/>
            <a:ext cx="4953000" cy="4953000"/>
          </a:xfrm>
          <a:prstGeom prst="rect">
            <a:avLst/>
          </a:prstGeom>
          <a:noFill/>
          <a:ln w="9525">
            <a:noFill/>
            <a:miter lim="800000"/>
            <a:headEnd/>
            <a:tailEnd/>
          </a:ln>
        </p:spPr>
      </p:pic>
      <p:pic>
        <p:nvPicPr>
          <p:cNvPr id="8" name="Picture 7" descr="r2010a.gif"/>
          <p:cNvPicPr preferRelativeResize="0">
            <a:picLocks noChangeAspect="1"/>
          </p:cNvPicPr>
          <p:nvPr/>
        </p:nvPicPr>
        <p:blipFill>
          <a:blip r:embed="rId4" cstate="print"/>
          <a:stretch>
            <a:fillRect/>
          </a:stretch>
        </p:blipFill>
        <p:spPr>
          <a:xfrm>
            <a:off x="7809393" y="705030"/>
            <a:ext cx="1103754" cy="262796"/>
          </a:xfrm>
          <a:prstGeom prst="rect">
            <a:avLst/>
          </a:prstGeom>
        </p:spPr>
      </p:pic>
      <p:pic>
        <p:nvPicPr>
          <p:cNvPr id="9" name="Picture 8" descr="R2010b.png"/>
          <p:cNvPicPr>
            <a:picLocks noChangeAspect="1"/>
          </p:cNvPicPr>
          <p:nvPr/>
        </p:nvPicPr>
        <p:blipFill>
          <a:blip r:embed="rId5" cstate="print"/>
          <a:stretch>
            <a:fillRect/>
          </a:stretch>
        </p:blipFill>
        <p:spPr>
          <a:xfrm>
            <a:off x="7696200" y="987552"/>
            <a:ext cx="1305759" cy="384048"/>
          </a:xfrm>
          <a:prstGeom prst="rect">
            <a:avLst/>
          </a:prstGeom>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66192"/>
            <a:ext cx="8077200" cy="990600"/>
          </a:xfrm>
        </p:spPr>
        <p:txBody>
          <a:bodyPr/>
          <a:lstStyle/>
          <a:p>
            <a:r>
              <a:rPr lang="en-US" noProof="0" dirty="0" smtClean="0"/>
              <a:t>MISRA-C:2004 Compliance Checks</a:t>
            </a:r>
            <a:endParaRPr lang="en-US" noProof="0" dirty="0"/>
          </a:p>
        </p:txBody>
      </p:sp>
      <p:sp>
        <p:nvSpPr>
          <p:cNvPr id="3" name="Content Placeholder 2"/>
          <p:cNvSpPr>
            <a:spLocks noGrp="1"/>
          </p:cNvSpPr>
          <p:nvPr>
            <p:ph sz="half" idx="1"/>
          </p:nvPr>
        </p:nvSpPr>
        <p:spPr>
          <a:xfrm>
            <a:off x="381000" y="1828800"/>
            <a:ext cx="3886200" cy="4297363"/>
          </a:xfrm>
        </p:spPr>
        <p:txBody>
          <a:bodyPr/>
          <a:lstStyle/>
          <a:p>
            <a:pPr marL="0" indent="0">
              <a:buClr>
                <a:srgbClr val="125687"/>
              </a:buClr>
              <a:buSzTx/>
              <a:buNone/>
            </a:pPr>
            <a:r>
              <a:rPr lang="en-US" sz="2000" b="1" noProof="0" smtClean="0">
                <a:solidFill>
                  <a:prstClr val="black"/>
                </a:solidFill>
              </a:rPr>
              <a:t>Increase MISRA-C:2004 compliance of generated code</a:t>
            </a:r>
          </a:p>
          <a:p>
            <a:pPr lvl="0">
              <a:buClr>
                <a:srgbClr val="125687"/>
              </a:buClr>
              <a:buSzTx/>
              <a:buNone/>
            </a:pPr>
            <a:endParaRPr lang="en-US" sz="1800" noProof="0" smtClean="0">
              <a:solidFill>
                <a:prstClr val="black"/>
              </a:solidFill>
            </a:endParaRPr>
          </a:p>
          <a:p>
            <a:pPr lvl="0">
              <a:buClr>
                <a:srgbClr val="125687"/>
              </a:buClr>
              <a:buSzTx/>
            </a:pPr>
            <a:r>
              <a:rPr lang="en-US" sz="1800" noProof="0" smtClean="0">
                <a:solidFill>
                  <a:prstClr val="black"/>
                </a:solidFill>
              </a:rPr>
              <a:t>New Model Advisor checks to</a:t>
            </a:r>
          </a:p>
          <a:p>
            <a:pPr lvl="1">
              <a:buClr>
                <a:srgbClr val="125687"/>
              </a:buClr>
            </a:pPr>
            <a:r>
              <a:rPr lang="en-US" sz="1600" noProof="0" smtClean="0">
                <a:solidFill>
                  <a:prstClr val="black"/>
                </a:solidFill>
              </a:rPr>
              <a:t>Identify blocks not recommended for MISRA-C:2004 compliance</a:t>
            </a:r>
          </a:p>
          <a:p>
            <a:pPr lvl="1">
              <a:buClr>
                <a:srgbClr val="125687"/>
              </a:buClr>
            </a:pPr>
            <a:r>
              <a:rPr lang="en-US" sz="1600" noProof="0" smtClean="0">
                <a:solidFill>
                  <a:prstClr val="black"/>
                </a:solidFill>
              </a:rPr>
              <a:t>Recommend configuration</a:t>
            </a:r>
            <a:br>
              <a:rPr lang="en-US" sz="1600" noProof="0" smtClean="0">
                <a:solidFill>
                  <a:prstClr val="black"/>
                </a:solidFill>
              </a:rPr>
            </a:br>
            <a:r>
              <a:rPr lang="en-US" sz="1600" noProof="0" smtClean="0">
                <a:solidFill>
                  <a:prstClr val="black"/>
                </a:solidFill>
              </a:rPr>
              <a:t>parameter settings </a:t>
            </a:r>
          </a:p>
          <a:p>
            <a:pPr>
              <a:buClr>
                <a:srgbClr val="125687"/>
              </a:buClr>
            </a:pPr>
            <a:r>
              <a:rPr lang="en-US" sz="1800" noProof="0" smtClean="0">
                <a:solidFill>
                  <a:prstClr val="black"/>
                </a:solidFill>
              </a:rPr>
              <a:t>Enhance MISRA-C:2004 compliance of Real-Time Workshop Embedded Coder code at the model level </a:t>
            </a:r>
          </a:p>
        </p:txBody>
      </p:sp>
      <p:pic>
        <p:nvPicPr>
          <p:cNvPr id="27650" name="Picture 2"/>
          <p:cNvPicPr>
            <a:picLocks noChangeAspect="1" noChangeArrowheads="1"/>
          </p:cNvPicPr>
          <p:nvPr/>
        </p:nvPicPr>
        <p:blipFill>
          <a:blip r:embed="rId3" cstate="print"/>
          <a:srcRect l="32746" t="7822" r="22910" b="25226"/>
          <a:stretch>
            <a:fillRect/>
          </a:stretch>
        </p:blipFill>
        <p:spPr bwMode="auto">
          <a:xfrm>
            <a:off x="4227029" y="1672102"/>
            <a:ext cx="4688371" cy="4423898"/>
          </a:xfrm>
          <a:prstGeom prst="rect">
            <a:avLst/>
          </a:prstGeom>
          <a:noFill/>
          <a:ln w="9525">
            <a:solidFill>
              <a:schemeClr val="tx1"/>
            </a:solid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6978444" y="4139697"/>
            <a:ext cx="2057400" cy="2261103"/>
          </a:xfrm>
          <a:prstGeom prst="rect">
            <a:avLst/>
          </a:prstGeom>
          <a:noFill/>
          <a:ln w="9525">
            <a:solidFill>
              <a:schemeClr val="tx1"/>
            </a:solidFill>
            <a:miter lim="800000"/>
            <a:headEnd/>
            <a:tailEnd/>
          </a:ln>
        </p:spPr>
      </p:pic>
      <p:pic>
        <p:nvPicPr>
          <p:cNvPr id="8" name="Picture 7" descr="r2010a.gif"/>
          <p:cNvPicPr preferRelativeResize="0">
            <a:picLocks noChangeAspect="1"/>
          </p:cNvPicPr>
          <p:nvPr/>
        </p:nvPicPr>
        <p:blipFill>
          <a:blip r:embed="rId5" cstate="print"/>
          <a:stretch>
            <a:fillRect/>
          </a:stretch>
        </p:blipFill>
        <p:spPr>
          <a:xfrm>
            <a:off x="7772400" y="914400"/>
            <a:ext cx="1103754" cy="262796"/>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11224" y="548680"/>
            <a:ext cx="8077200" cy="990600"/>
          </a:xfrm>
        </p:spPr>
        <p:txBody>
          <a:bodyPr/>
          <a:lstStyle/>
          <a:p>
            <a:r>
              <a:rPr lang="de-DE" dirty="0" smtClean="0"/>
              <a:t>High-</a:t>
            </a:r>
            <a:r>
              <a:rPr lang="de-DE" dirty="0" err="1" smtClean="0"/>
              <a:t>Integrity</a:t>
            </a:r>
            <a:r>
              <a:rPr lang="de-DE" dirty="0" smtClean="0">
                <a:solidFill>
                  <a:srgbClr val="000099"/>
                </a:solidFill>
              </a:rPr>
              <a:t> </a:t>
            </a:r>
            <a:r>
              <a:rPr lang="de-DE" dirty="0" err="1" smtClean="0"/>
              <a:t>Applications</a:t>
            </a:r>
            <a:endParaRPr lang="en-US" dirty="0" smtClean="0"/>
          </a:p>
        </p:txBody>
      </p:sp>
      <p:sp>
        <p:nvSpPr>
          <p:cNvPr id="7175" name="Rectangle 22"/>
          <p:cNvSpPr>
            <a:spLocks noChangeArrowheads="1"/>
          </p:cNvSpPr>
          <p:nvPr/>
        </p:nvSpPr>
        <p:spPr bwMode="auto">
          <a:xfrm>
            <a:off x="1089209" y="6271617"/>
            <a:ext cx="7207624" cy="153888"/>
          </a:xfrm>
          <a:prstGeom prst="rect">
            <a:avLst/>
          </a:prstGeom>
          <a:noFill/>
          <a:ln w="12700" algn="ctr">
            <a:noFill/>
            <a:miter lim="800000"/>
            <a:headEnd/>
            <a:tailEnd/>
          </a:ln>
        </p:spPr>
        <p:txBody>
          <a:bodyPr wrap="square" lIns="0" tIns="0" rIns="0" bIns="0">
            <a:spAutoFit/>
          </a:bodyPr>
          <a:lstStyle/>
          <a:p>
            <a:pPr>
              <a:spcBef>
                <a:spcPct val="20000"/>
              </a:spcBef>
              <a:buClr>
                <a:srgbClr val="215383"/>
              </a:buClr>
              <a:buFont typeface="Wingdings" pitchFamily="2" charset="2"/>
              <a:buNone/>
            </a:pPr>
            <a:r>
              <a:rPr lang="en-US" sz="1000" dirty="0" smtClean="0">
                <a:solidFill>
                  <a:srgbClr val="000000"/>
                </a:solidFill>
                <a:latin typeface="Arial"/>
              </a:rPr>
              <a:t>cf</a:t>
            </a:r>
            <a:r>
              <a:rPr lang="en-US" sz="1000" dirty="0">
                <a:solidFill>
                  <a:srgbClr val="000000"/>
                </a:solidFill>
                <a:latin typeface="Arial"/>
              </a:rPr>
              <a:t>. </a:t>
            </a:r>
            <a:r>
              <a:rPr lang="en-US" sz="1000" dirty="0" err="1">
                <a:solidFill>
                  <a:srgbClr val="000000"/>
                </a:solidFill>
                <a:latin typeface="Arial"/>
              </a:rPr>
              <a:t>Buncefield</a:t>
            </a:r>
            <a:r>
              <a:rPr lang="en-US" sz="1000" dirty="0">
                <a:solidFill>
                  <a:srgbClr val="000000"/>
                </a:solidFill>
                <a:latin typeface="Arial"/>
              </a:rPr>
              <a:t> Investigation Glossary </a:t>
            </a:r>
            <a:r>
              <a:rPr lang="en-US" sz="1000" dirty="0" smtClean="0">
                <a:solidFill>
                  <a:srgbClr val="000000"/>
                </a:solidFill>
                <a:latin typeface="Arial"/>
                <a:hlinkClick r:id="rId3"/>
              </a:rPr>
              <a:t>www.buncefieldinvestigation.gov.uk/glossary.htm</a:t>
            </a:r>
            <a:endParaRPr lang="en-US" sz="1000" dirty="0">
              <a:solidFill>
                <a:srgbClr val="000000"/>
              </a:solidFill>
              <a:latin typeface="Arial"/>
            </a:endParaRPr>
          </a:p>
        </p:txBody>
      </p:sp>
      <p:sp>
        <p:nvSpPr>
          <p:cNvPr id="7188" name="Oval 22"/>
          <p:cNvSpPr>
            <a:spLocks noChangeArrowheads="1"/>
          </p:cNvSpPr>
          <p:nvPr/>
        </p:nvSpPr>
        <p:spPr bwMode="auto">
          <a:xfrm>
            <a:off x="0" y="1376363"/>
            <a:ext cx="225425" cy="87312"/>
          </a:xfrm>
          <a:prstGeom prst="ellipse">
            <a:avLst/>
          </a:prstGeom>
          <a:noFill/>
          <a:ln w="9525" algn="ctr">
            <a:noFill/>
            <a:round/>
            <a:headEnd/>
            <a:tailEnd/>
          </a:ln>
        </p:spPr>
        <p:txBody>
          <a:bodyPr/>
          <a:lstStyle/>
          <a:p>
            <a:pPr>
              <a:spcBef>
                <a:spcPct val="20000"/>
              </a:spcBef>
              <a:buClr>
                <a:srgbClr val="215383"/>
              </a:buClr>
              <a:buFont typeface="Wingdings" pitchFamily="2" charset="2"/>
              <a:buChar char="§"/>
            </a:pPr>
            <a:endParaRPr lang="en-US">
              <a:solidFill>
                <a:srgbClr val="000000"/>
              </a:solidFill>
              <a:latin typeface="Arial"/>
            </a:endParaRPr>
          </a:p>
        </p:txBody>
      </p:sp>
      <p:sp>
        <p:nvSpPr>
          <p:cNvPr id="7189" name="Oval 23"/>
          <p:cNvSpPr>
            <a:spLocks noChangeArrowheads="1"/>
          </p:cNvSpPr>
          <p:nvPr/>
        </p:nvSpPr>
        <p:spPr bwMode="auto">
          <a:xfrm>
            <a:off x="0" y="1689100"/>
            <a:ext cx="3506788" cy="2763838"/>
          </a:xfrm>
          <a:prstGeom prst="ellipse">
            <a:avLst/>
          </a:prstGeom>
          <a:noFill/>
          <a:ln w="9525" algn="ctr">
            <a:noFill/>
            <a:round/>
            <a:headEnd/>
            <a:tailEnd/>
          </a:ln>
        </p:spPr>
        <p:txBody>
          <a:bodyPr/>
          <a:lstStyle/>
          <a:p>
            <a:pPr>
              <a:spcBef>
                <a:spcPct val="20000"/>
              </a:spcBef>
              <a:buClr>
                <a:srgbClr val="215383"/>
              </a:buClr>
              <a:buFont typeface="Wingdings" pitchFamily="2" charset="2"/>
              <a:buChar char="§"/>
            </a:pPr>
            <a:endParaRPr lang="en-US">
              <a:solidFill>
                <a:srgbClr val="000000"/>
              </a:solidFill>
              <a:latin typeface="Arial"/>
            </a:endParaRPr>
          </a:p>
        </p:txBody>
      </p:sp>
      <p:pic>
        <p:nvPicPr>
          <p:cNvPr id="26" name="Picture 25" descr="Aero.jpg"/>
          <p:cNvPicPr>
            <a:picLocks noChangeAspect="1"/>
          </p:cNvPicPr>
          <p:nvPr/>
        </p:nvPicPr>
        <p:blipFill>
          <a:blip r:embed="rId4" cstate="print"/>
          <a:stretch>
            <a:fillRect/>
          </a:stretch>
        </p:blipFill>
        <p:spPr>
          <a:xfrm>
            <a:off x="1089212" y="1487781"/>
            <a:ext cx="7059424" cy="897784"/>
          </a:xfrm>
          <a:prstGeom prst="rect">
            <a:avLst/>
          </a:prstGeom>
        </p:spPr>
      </p:pic>
      <p:pic>
        <p:nvPicPr>
          <p:cNvPr id="27" name="Picture 26" descr="Auto.jpg"/>
          <p:cNvPicPr>
            <a:picLocks noChangeAspect="1"/>
          </p:cNvPicPr>
          <p:nvPr/>
        </p:nvPicPr>
        <p:blipFill>
          <a:blip r:embed="rId5" cstate="print"/>
          <a:stretch>
            <a:fillRect/>
          </a:stretch>
        </p:blipFill>
        <p:spPr>
          <a:xfrm>
            <a:off x="1114701" y="2437103"/>
            <a:ext cx="7031067" cy="878883"/>
          </a:xfrm>
          <a:prstGeom prst="rect">
            <a:avLst/>
          </a:prstGeom>
        </p:spPr>
      </p:pic>
      <p:pic>
        <p:nvPicPr>
          <p:cNvPr id="28" name="Picture 27" descr="IAM.jpg"/>
          <p:cNvPicPr>
            <a:picLocks noChangeAspect="1"/>
          </p:cNvPicPr>
          <p:nvPr/>
        </p:nvPicPr>
        <p:blipFill>
          <a:blip r:embed="rId6" cstate="print"/>
          <a:stretch>
            <a:fillRect/>
          </a:stretch>
        </p:blipFill>
        <p:spPr>
          <a:xfrm>
            <a:off x="1116106" y="3370371"/>
            <a:ext cx="7067437" cy="897784"/>
          </a:xfrm>
          <a:prstGeom prst="rect">
            <a:avLst/>
          </a:prstGeom>
        </p:spPr>
      </p:pic>
      <p:pic>
        <p:nvPicPr>
          <p:cNvPr id="29" name="Picture 28" descr="Other.jpg"/>
          <p:cNvPicPr>
            <a:picLocks noChangeAspect="1"/>
          </p:cNvPicPr>
          <p:nvPr/>
        </p:nvPicPr>
        <p:blipFill>
          <a:blip r:embed="rId7" cstate="print"/>
          <a:stretch>
            <a:fillRect/>
          </a:stretch>
        </p:blipFill>
        <p:spPr>
          <a:xfrm>
            <a:off x="1133568" y="4329126"/>
            <a:ext cx="7049970" cy="888334"/>
          </a:xfrm>
          <a:prstGeom prst="rect">
            <a:avLst/>
          </a:prstGeom>
        </p:spPr>
      </p:pic>
      <p:sp>
        <p:nvSpPr>
          <p:cNvPr id="30" name="TextBox 29"/>
          <p:cNvSpPr txBox="1"/>
          <p:nvPr/>
        </p:nvSpPr>
        <p:spPr>
          <a:xfrm>
            <a:off x="1078226" y="5425054"/>
            <a:ext cx="7164822" cy="646331"/>
          </a:xfrm>
          <a:prstGeom prst="rect">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eaLnBrk="1" hangingPunct="1"/>
            <a:r>
              <a:rPr lang="en-US" sz="1800" dirty="0" smtClean="0">
                <a:solidFill>
                  <a:srgbClr val="000000"/>
                </a:solidFill>
              </a:rPr>
              <a:t>Software-based systems that are designed and maintained such that they have a high probability of carrying out their intended function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23528" y="586135"/>
            <a:ext cx="8532812" cy="682625"/>
          </a:xfrm>
        </p:spPr>
        <p:txBody>
          <a:bodyPr/>
          <a:lstStyle/>
          <a:p>
            <a:r>
              <a:rPr lang="en-US" dirty="0" smtClean="0"/>
              <a:t>MathWorks Support for ISO 26262 </a:t>
            </a:r>
            <a:br>
              <a:rPr lang="en-US" dirty="0" smtClean="0"/>
            </a:br>
            <a:r>
              <a:rPr lang="en-US" sz="2800" dirty="0" smtClean="0">
                <a:solidFill>
                  <a:srgbClr val="FF9900"/>
                </a:solidFill>
              </a:rPr>
              <a:t>Summary</a:t>
            </a:r>
          </a:p>
        </p:txBody>
      </p:sp>
      <p:sp>
        <p:nvSpPr>
          <p:cNvPr id="17" name="Content Placeholder 2"/>
          <p:cNvSpPr txBox="1">
            <a:spLocks/>
          </p:cNvSpPr>
          <p:nvPr/>
        </p:nvSpPr>
        <p:spPr>
          <a:xfrm>
            <a:off x="459911" y="1938617"/>
            <a:ext cx="8509278" cy="4419600"/>
          </a:xfrm>
          <a:prstGeom prst="rect">
            <a:avLst/>
          </a:prstGeom>
        </p:spPr>
        <p:txBody>
          <a:bodyPr/>
          <a:lstStyle/>
          <a:p>
            <a:pPr marL="284163"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Integrated Model-Based Design tool chain for ISO 26262</a:t>
            </a:r>
          </a:p>
          <a:p>
            <a:pPr marL="741363" lvl="1" indent="-284163" eaLnBrk="1" hangingPunct="1">
              <a:spcBef>
                <a:spcPts val="0"/>
              </a:spcBef>
              <a:spcAft>
                <a:spcPts val="600"/>
              </a:spcAft>
              <a:buClr>
                <a:srgbClr val="215383"/>
              </a:buClr>
              <a:buFont typeface="Wingdings" pitchFamily="2" charset="2"/>
              <a:buChar char="§"/>
            </a:pPr>
            <a:r>
              <a:rPr lang="en-US" sz="1800" dirty="0" smtClean="0">
                <a:solidFill>
                  <a:prstClr val="black"/>
                </a:solidFill>
                <a:latin typeface="Arial"/>
              </a:rPr>
              <a:t>Simulink, Stateflow</a:t>
            </a:r>
          </a:p>
          <a:p>
            <a:pPr marL="741363" lvl="1" indent="-284163" eaLnBrk="1" hangingPunct="1">
              <a:spcBef>
                <a:spcPts val="0"/>
              </a:spcBef>
              <a:spcAft>
                <a:spcPts val="600"/>
              </a:spcAft>
              <a:buClr>
                <a:srgbClr val="215383"/>
              </a:buClr>
              <a:buFont typeface="Wingdings" pitchFamily="2" charset="2"/>
              <a:buChar char="§"/>
            </a:pPr>
            <a:r>
              <a:rPr lang="en-US" sz="1800" dirty="0" smtClean="0">
                <a:solidFill>
                  <a:prstClr val="black"/>
                </a:solidFill>
                <a:latin typeface="Arial"/>
              </a:rPr>
              <a:t>Model V&amp;V tools</a:t>
            </a:r>
          </a:p>
          <a:p>
            <a:pPr marL="741363" lvl="1" indent="-284163" eaLnBrk="1" hangingPunct="1">
              <a:spcBef>
                <a:spcPts val="0"/>
              </a:spcBef>
              <a:spcAft>
                <a:spcPts val="600"/>
              </a:spcAft>
              <a:buClr>
                <a:srgbClr val="215383"/>
              </a:buClr>
              <a:buFont typeface="Wingdings" pitchFamily="2" charset="2"/>
              <a:buChar char="§"/>
            </a:pPr>
            <a:r>
              <a:rPr lang="en-US" sz="1800" dirty="0" smtClean="0">
                <a:solidFill>
                  <a:prstClr val="black"/>
                </a:solidFill>
                <a:latin typeface="Arial"/>
              </a:rPr>
              <a:t>Real-Time Workshop Embedded Coder</a:t>
            </a:r>
          </a:p>
          <a:p>
            <a:pPr marL="741363" lvl="1" indent="-284163" eaLnBrk="1" hangingPunct="1">
              <a:spcBef>
                <a:spcPts val="0"/>
              </a:spcBef>
              <a:spcAft>
                <a:spcPts val="600"/>
              </a:spcAft>
              <a:buClr>
                <a:srgbClr val="215383"/>
              </a:buClr>
              <a:buFont typeface="Wingdings" pitchFamily="2" charset="2"/>
              <a:buChar char="§"/>
            </a:pPr>
            <a:r>
              <a:rPr lang="en-US" sz="1800" dirty="0" smtClean="0">
                <a:solidFill>
                  <a:prstClr val="black"/>
                </a:solidFill>
                <a:latin typeface="Arial"/>
              </a:rPr>
              <a:t>Polyspace code verification products</a:t>
            </a:r>
          </a:p>
          <a:p>
            <a:pPr marL="741363" lvl="1" indent="-284163" eaLnBrk="1" hangingPunct="1">
              <a:spcBef>
                <a:spcPts val="0"/>
              </a:spcBef>
              <a:spcAft>
                <a:spcPts val="600"/>
              </a:spcAft>
              <a:buClr>
                <a:srgbClr val="215383"/>
              </a:buClr>
              <a:buFont typeface="Wingdings" pitchFamily="2" charset="2"/>
              <a:buChar char="§"/>
            </a:pPr>
            <a:r>
              <a:rPr lang="en-US" sz="1800" dirty="0" smtClean="0">
                <a:solidFill>
                  <a:prstClr val="black"/>
                </a:solidFill>
                <a:latin typeface="Arial"/>
              </a:rPr>
              <a:t>IEC Certification Kit</a:t>
            </a:r>
          </a:p>
          <a:p>
            <a:pPr marL="284163"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Tool qualification and certification support with IEC Certification Kit </a:t>
            </a:r>
            <a:endParaRPr lang="en-US" sz="2000" dirty="0" smtClean="0">
              <a:solidFill>
                <a:srgbClr val="000000"/>
              </a:solidFill>
              <a:latin typeface="Arial"/>
            </a:endParaRPr>
          </a:p>
          <a:p>
            <a:pPr marL="284163" indent="-284163" eaLnBrk="1" hangingPunct="1">
              <a:spcBef>
                <a:spcPts val="1200"/>
              </a:spcBef>
              <a:spcAft>
                <a:spcPts val="600"/>
              </a:spcAft>
              <a:buClr>
                <a:srgbClr val="215383"/>
              </a:buClr>
              <a:buFont typeface="Wingdings" pitchFamily="2" charset="2"/>
              <a:buChar char="§"/>
            </a:pPr>
            <a:r>
              <a:rPr lang="en-US" sz="2000" dirty="0" smtClean="0">
                <a:solidFill>
                  <a:srgbClr val="000000"/>
                </a:solidFill>
                <a:latin typeface="Arial"/>
              </a:rPr>
              <a:t>Connection partners for ISO 26262</a:t>
            </a:r>
          </a:p>
          <a:p>
            <a:pPr marL="284163" indent="-284163" eaLnBrk="1" hangingPunct="1">
              <a:spcBef>
                <a:spcPts val="1200"/>
              </a:spcBef>
              <a:spcAft>
                <a:spcPts val="600"/>
              </a:spcAft>
              <a:buClr>
                <a:srgbClr val="215383"/>
              </a:buClr>
              <a:buFont typeface="Wingdings" pitchFamily="2" charset="2"/>
              <a:buChar char="§"/>
            </a:pPr>
            <a:r>
              <a:rPr lang="en-US" sz="2000" dirty="0" smtClean="0">
                <a:solidFill>
                  <a:srgbClr val="000000"/>
                </a:solidFill>
                <a:latin typeface="Arial"/>
              </a:rPr>
              <a:t>Various improvements regarding workflows &amp; guidelines for HIS</a:t>
            </a:r>
            <a:endParaRPr lang="en-US" sz="2000" dirty="0" smtClean="0">
              <a:solidFill>
                <a:prstClr val="black"/>
              </a:solidFill>
              <a:latin typeface="Arial"/>
            </a:endParaRPr>
          </a:p>
          <a:p>
            <a:pPr marL="284163" indent="-284163" eaLnBrk="1" hangingPunct="1">
              <a:spcBef>
                <a:spcPts val="1200"/>
              </a:spcBef>
              <a:spcAft>
                <a:spcPts val="600"/>
              </a:spcAft>
              <a:buClr>
                <a:srgbClr val="215383"/>
              </a:buClr>
              <a:buFont typeface="Wingdings" pitchFamily="2" charset="2"/>
              <a:buChar char="§"/>
            </a:pPr>
            <a:r>
              <a:rPr lang="en-US" sz="2000" dirty="0" smtClean="0">
                <a:solidFill>
                  <a:prstClr val="black"/>
                </a:solidFill>
                <a:latin typeface="Arial"/>
              </a:rPr>
              <a:t>Participation in the standardization activities for ISO 26262-6/8 and discussions with automotive companies</a:t>
            </a:r>
            <a:endParaRPr lang="en-US" sz="2000" dirty="0" smtClean="0">
              <a:solidFill>
                <a:srgbClr val="000000"/>
              </a:solidFill>
              <a:latin typeface="Aria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1224" y="566192"/>
            <a:ext cx="8077200" cy="990600"/>
          </a:xfrm>
        </p:spPr>
        <p:txBody>
          <a:bodyPr/>
          <a:lstStyle/>
          <a:p>
            <a:r>
              <a:rPr lang="en-US" dirty="0" smtClean="0"/>
              <a:t>High-Integrity Applications </a:t>
            </a:r>
            <a:endParaRPr lang="en-US" sz="2800" kern="1200" dirty="0" smtClean="0">
              <a:solidFill>
                <a:srgbClr val="FF9900"/>
              </a:solidFill>
              <a:latin typeface="+mn-lt"/>
              <a:ea typeface="+mn-ea"/>
              <a:cs typeface="+mn-cs"/>
            </a:endParaRPr>
          </a:p>
        </p:txBody>
      </p:sp>
      <p:sp>
        <p:nvSpPr>
          <p:cNvPr id="7171" name="Rectangle 3"/>
          <p:cNvSpPr>
            <a:spLocks noGrp="1" noChangeArrowheads="1"/>
          </p:cNvSpPr>
          <p:nvPr>
            <p:ph type="body" idx="4294967295"/>
          </p:nvPr>
        </p:nvSpPr>
        <p:spPr>
          <a:xfrm>
            <a:off x="781050" y="2133600"/>
            <a:ext cx="8362950" cy="4192588"/>
          </a:xfrm>
        </p:spPr>
        <p:txBody>
          <a:bodyPr/>
          <a:lstStyle/>
          <a:p>
            <a:pPr>
              <a:spcBef>
                <a:spcPts val="1200"/>
              </a:spcBef>
              <a:spcAft>
                <a:spcPts val="600"/>
              </a:spcAft>
              <a:buNone/>
            </a:pPr>
            <a:r>
              <a:rPr lang="en-US" sz="2000" b="1" kern="1200" dirty="0" smtClean="0"/>
              <a:t>Following</a:t>
            </a:r>
            <a:r>
              <a:rPr lang="en-US" sz="2000" b="1" kern="1200" dirty="0" smtClean="0">
                <a:solidFill>
                  <a:srgbClr val="FF9900"/>
                </a:solidFill>
              </a:rPr>
              <a:t> Standards and Guidelines</a:t>
            </a:r>
            <a:endParaRPr lang="en-US" sz="2000" b="1" dirty="0" smtClean="0"/>
          </a:p>
          <a:p>
            <a:pPr>
              <a:spcBef>
                <a:spcPts val="1200"/>
              </a:spcBef>
              <a:spcAft>
                <a:spcPts val="600"/>
              </a:spcAft>
            </a:pPr>
            <a:r>
              <a:rPr lang="en-US" sz="2000" dirty="0" smtClean="0"/>
              <a:t>Regulate development of high-integrity applications</a:t>
            </a:r>
          </a:p>
          <a:p>
            <a:pPr>
              <a:spcBef>
                <a:spcPts val="1200"/>
              </a:spcBef>
              <a:spcAft>
                <a:spcPts val="600"/>
              </a:spcAft>
            </a:pPr>
            <a:r>
              <a:rPr lang="en-US" sz="2000" dirty="0" smtClean="0"/>
              <a:t>Define: </a:t>
            </a:r>
          </a:p>
          <a:p>
            <a:pPr lvl="1">
              <a:spcBef>
                <a:spcPts val="0"/>
              </a:spcBef>
              <a:spcAft>
                <a:spcPts val="600"/>
              </a:spcAft>
            </a:pPr>
            <a:r>
              <a:rPr lang="en-US" b="1" kern="1200" dirty="0" smtClean="0">
                <a:solidFill>
                  <a:srgbClr val="FF9900"/>
                </a:solidFill>
                <a:ea typeface="+mn-ea"/>
                <a:cs typeface="+mn-cs"/>
              </a:rPr>
              <a:t>Objectives for development process activities</a:t>
            </a:r>
          </a:p>
          <a:p>
            <a:pPr lvl="1">
              <a:spcBef>
                <a:spcPts val="1200"/>
              </a:spcBef>
              <a:spcAft>
                <a:spcPts val="600"/>
              </a:spcAft>
            </a:pPr>
            <a:r>
              <a:rPr lang="en-US" dirty="0" smtClean="0"/>
              <a:t>Requirements for tools used in these development processes (</a:t>
            </a:r>
            <a:r>
              <a:rPr lang="en-US" b="1" kern="1200" dirty="0" smtClean="0">
                <a:solidFill>
                  <a:srgbClr val="FF9900"/>
                </a:solidFill>
                <a:ea typeface="+mn-ea"/>
                <a:cs typeface="+mn-cs"/>
              </a:rPr>
              <a:t>tool qualification</a:t>
            </a:r>
            <a:r>
              <a:rPr lang="en-US" dirty="0" smtClean="0"/>
              <a:t>)</a:t>
            </a:r>
          </a:p>
          <a:p>
            <a:pPr>
              <a:spcBef>
                <a:spcPts val="1200"/>
              </a:spcBef>
              <a:spcAft>
                <a:spcPts val="600"/>
              </a:spcAft>
            </a:pPr>
            <a:r>
              <a:rPr lang="en-US" sz="2000" dirty="0" smtClean="0"/>
              <a:t>User needs to demonstrate that the objectives and requirements </a:t>
            </a:r>
            <a:br>
              <a:rPr lang="en-US" sz="2000" dirty="0" smtClean="0"/>
            </a:br>
            <a:r>
              <a:rPr lang="en-US" sz="2000" dirty="0" smtClean="0"/>
              <a:t>were met (compliance demonstration)</a:t>
            </a:r>
          </a:p>
          <a:p>
            <a:pPr lvl="1">
              <a:lnSpc>
                <a:spcPct val="90000"/>
              </a:lnSpc>
              <a:spcBef>
                <a:spcPct val="40000"/>
              </a:spcBef>
            </a:pP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381000" y="719138"/>
            <a:ext cx="8763000" cy="1139825"/>
          </a:xfrm>
        </p:spPr>
        <p:txBody>
          <a:bodyPr/>
          <a:lstStyle/>
          <a:p>
            <a:r>
              <a:rPr lang="en-US" kern="1200" dirty="0" smtClean="0">
                <a:latin typeface="+mn-lt"/>
                <a:ea typeface="+mn-ea"/>
                <a:cs typeface="+mn-cs"/>
              </a:rPr>
              <a:t>ISO 26262 </a:t>
            </a:r>
            <a:r>
              <a:rPr lang="en-US" sz="2800" kern="1200" dirty="0" smtClean="0">
                <a:solidFill>
                  <a:srgbClr val="FF9900"/>
                </a:solidFill>
                <a:latin typeface="+mn-lt"/>
                <a:ea typeface="+mn-ea"/>
                <a:cs typeface="+mn-cs"/>
              </a:rPr>
              <a:t>“Road Vehicles - Functional Safety”</a:t>
            </a:r>
          </a:p>
        </p:txBody>
      </p:sp>
      <p:sp>
        <p:nvSpPr>
          <p:cNvPr id="15363" name="Inhaltsplatzhalter 2"/>
          <p:cNvSpPr>
            <a:spLocks noGrp="1"/>
          </p:cNvSpPr>
          <p:nvPr>
            <p:ph idx="4294967295"/>
          </p:nvPr>
        </p:nvSpPr>
        <p:spPr>
          <a:xfrm>
            <a:off x="304800" y="2734232"/>
            <a:ext cx="8839200" cy="4419600"/>
          </a:xfrm>
        </p:spPr>
        <p:txBody>
          <a:bodyPr/>
          <a:lstStyle/>
          <a:p>
            <a:pPr>
              <a:spcBef>
                <a:spcPts val="1200"/>
              </a:spcBef>
              <a:spcAft>
                <a:spcPts val="600"/>
              </a:spcAft>
            </a:pPr>
            <a:r>
              <a:rPr lang="en-US" sz="2000" dirty="0" smtClean="0"/>
              <a:t>Emerging functional safety standard for passenger cars</a:t>
            </a:r>
          </a:p>
          <a:p>
            <a:pPr>
              <a:spcBef>
                <a:spcPts val="1200"/>
              </a:spcBef>
              <a:spcAft>
                <a:spcPts val="600"/>
              </a:spcAft>
            </a:pPr>
            <a:r>
              <a:rPr lang="en-US" sz="2000" dirty="0" smtClean="0"/>
              <a:t>Facilitates modern software engineering concepts such as</a:t>
            </a:r>
          </a:p>
          <a:p>
            <a:pPr lvl="1">
              <a:spcBef>
                <a:spcPct val="0"/>
              </a:spcBef>
              <a:spcAft>
                <a:spcPts val="600"/>
              </a:spcAft>
            </a:pPr>
            <a:r>
              <a:rPr lang="en-US" sz="1800" b="1" dirty="0" smtClean="0">
                <a:solidFill>
                  <a:srgbClr val="265787"/>
                </a:solidFill>
                <a:latin typeface="+mj-lt"/>
                <a:ea typeface="+mj-ea"/>
                <a:cs typeface="+mj-cs"/>
              </a:rPr>
              <a:t>Model-Based Design</a:t>
            </a:r>
          </a:p>
          <a:p>
            <a:pPr lvl="1">
              <a:spcBef>
                <a:spcPct val="0"/>
              </a:spcBef>
              <a:spcAft>
                <a:spcPts val="600"/>
              </a:spcAft>
            </a:pPr>
            <a:r>
              <a:rPr lang="en-US" sz="1800" b="1" dirty="0" smtClean="0">
                <a:solidFill>
                  <a:srgbClr val="265787"/>
                </a:solidFill>
                <a:latin typeface="+mj-lt"/>
                <a:ea typeface="+mj-ea"/>
                <a:cs typeface="+mj-cs"/>
              </a:rPr>
              <a:t>Early verification and validation </a:t>
            </a:r>
          </a:p>
          <a:p>
            <a:pPr lvl="1">
              <a:spcBef>
                <a:spcPct val="0"/>
              </a:spcBef>
              <a:spcAft>
                <a:spcPts val="600"/>
              </a:spcAft>
            </a:pPr>
            <a:r>
              <a:rPr lang="en-US" sz="1800" b="1" dirty="0" smtClean="0">
                <a:solidFill>
                  <a:srgbClr val="265787"/>
                </a:solidFill>
                <a:latin typeface="+mj-lt"/>
                <a:ea typeface="+mj-ea"/>
                <a:cs typeface="+mj-cs"/>
              </a:rPr>
              <a:t>Code generation</a:t>
            </a:r>
          </a:p>
          <a:p>
            <a:pPr>
              <a:spcBef>
                <a:spcPts val="1200"/>
              </a:spcBef>
              <a:spcAft>
                <a:spcPts val="600"/>
              </a:spcAft>
            </a:pPr>
            <a:r>
              <a:rPr lang="en-US" sz="2000" dirty="0" smtClean="0"/>
              <a:t>Provides objectives / requirements for</a:t>
            </a:r>
          </a:p>
          <a:p>
            <a:pPr lvl="1">
              <a:spcBef>
                <a:spcPct val="0"/>
              </a:spcBef>
              <a:spcAft>
                <a:spcPts val="600"/>
              </a:spcAft>
            </a:pPr>
            <a:r>
              <a:rPr lang="en-US" sz="1800" dirty="0" smtClean="0">
                <a:latin typeface="+mj-lt"/>
                <a:ea typeface="+mj-ea"/>
                <a:cs typeface="+mj-cs"/>
              </a:rPr>
              <a:t>Development process activities (software safety life cycle)</a:t>
            </a:r>
          </a:p>
          <a:p>
            <a:pPr lvl="1">
              <a:spcBef>
                <a:spcPct val="0"/>
              </a:spcBef>
              <a:spcAft>
                <a:spcPts val="600"/>
              </a:spcAft>
            </a:pPr>
            <a:r>
              <a:rPr lang="en-US" sz="1800" dirty="0" smtClean="0">
                <a:latin typeface="+mj-lt"/>
                <a:ea typeface="+mj-ea"/>
                <a:cs typeface="+mj-cs"/>
              </a:rPr>
              <a:t>Development and verification tools (tool qualification)</a:t>
            </a:r>
          </a:p>
        </p:txBody>
      </p:sp>
      <p:pic>
        <p:nvPicPr>
          <p:cNvPr id="4" name="Picture 3" descr="Auto.jpg"/>
          <p:cNvPicPr>
            <a:picLocks noChangeAspect="1"/>
          </p:cNvPicPr>
          <p:nvPr/>
        </p:nvPicPr>
        <p:blipFill>
          <a:blip r:embed="rId3" cstate="print"/>
          <a:stretch>
            <a:fillRect/>
          </a:stretch>
        </p:blipFill>
        <p:spPr>
          <a:xfrm>
            <a:off x="423583" y="1426227"/>
            <a:ext cx="8169100" cy="1021137"/>
          </a:xfrm>
          <a:prstGeom prst="rect">
            <a:avLst/>
          </a:prstGeom>
        </p:spPr>
      </p:pic>
    </p:spTree>
    <p:extLst>
      <p:ext uri="{BB962C8B-B14F-4D97-AF65-F5344CB8AC3E}">
        <p14:creationId xmlns:p14="http://schemas.microsoft.com/office/powerpoint/2010/main" xmlns="" val="41971258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431800" y="1781175"/>
            <a:ext cx="8953500" cy="4968875"/>
          </a:xfrm>
          <a:prstGeom prst="rect">
            <a:avLst/>
          </a:prstGeom>
          <a:noFill/>
          <a:ln w="9525">
            <a:noFill/>
            <a:miter lim="800000"/>
            <a:headEnd/>
            <a:tailEnd/>
          </a:ln>
          <a:effectLst/>
        </p:spPr>
        <p:txBody>
          <a:bodyPr/>
          <a:lstStyle/>
          <a:p>
            <a:pPr eaLnBrk="1" hangingPunct="1">
              <a:spcBef>
                <a:spcPct val="20000"/>
              </a:spcBef>
              <a:buClr>
                <a:srgbClr val="215383"/>
              </a:buClr>
              <a:buFont typeface="Wingdings" pitchFamily="2" charset="2"/>
              <a:buNone/>
              <a:defRPr/>
            </a:pPr>
            <a:endParaRPr lang="de-DE" sz="2000" kern="0" dirty="0">
              <a:solidFill>
                <a:srgbClr val="000000"/>
              </a:solidFill>
              <a:latin typeface="Arial"/>
            </a:endParaRPr>
          </a:p>
        </p:txBody>
      </p:sp>
      <p:sp>
        <p:nvSpPr>
          <p:cNvPr id="51203" name="Titel 1"/>
          <p:cNvSpPr>
            <a:spLocks noGrp="1"/>
          </p:cNvSpPr>
          <p:nvPr>
            <p:ph type="title"/>
          </p:nvPr>
        </p:nvSpPr>
        <p:spPr>
          <a:xfrm>
            <a:off x="311224" y="566192"/>
            <a:ext cx="8077200" cy="990600"/>
          </a:xfrm>
        </p:spPr>
        <p:txBody>
          <a:bodyPr/>
          <a:lstStyle/>
          <a:p>
            <a:r>
              <a:rPr lang="en-US" dirty="0" smtClean="0"/>
              <a:t>ISO 26262 </a:t>
            </a:r>
            <a:r>
              <a:rPr lang="en-US" sz="2800" kern="1200" dirty="0" smtClean="0">
                <a:solidFill>
                  <a:srgbClr val="FF9900"/>
                </a:solidFill>
                <a:latin typeface="+mn-lt"/>
                <a:ea typeface="+mn-ea"/>
                <a:cs typeface="+mn-cs"/>
              </a:rPr>
              <a:t>Structure</a:t>
            </a:r>
            <a:r>
              <a:rPr lang="de-DE" dirty="0" smtClean="0">
                <a:solidFill>
                  <a:srgbClr val="FF9900"/>
                </a:solidFill>
              </a:rPr>
              <a:t/>
            </a:r>
            <a:br>
              <a:rPr lang="de-DE" dirty="0" smtClean="0">
                <a:solidFill>
                  <a:srgbClr val="FF9900"/>
                </a:solidFill>
              </a:rPr>
            </a:br>
            <a:r>
              <a:rPr lang="en-US" dirty="0" smtClean="0"/>
              <a:t/>
            </a:r>
            <a:br>
              <a:rPr lang="en-US" dirty="0" smtClean="0"/>
            </a:br>
            <a:endParaRPr lang="en-US" dirty="0" smtClean="0"/>
          </a:p>
        </p:txBody>
      </p:sp>
      <p:graphicFrame>
        <p:nvGraphicFramePr>
          <p:cNvPr id="7" name="Content Placeholder 6"/>
          <p:cNvGraphicFramePr>
            <a:graphicFrameLocks noGrp="1"/>
          </p:cNvGraphicFramePr>
          <p:nvPr>
            <p:ph idx="1"/>
          </p:nvPr>
        </p:nvGraphicFramePr>
        <p:xfrm>
          <a:off x="-551650" y="1745325"/>
          <a:ext cx="836295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6963481" y="3717843"/>
            <a:ext cx="2028119" cy="954107"/>
          </a:xfrm>
          <a:prstGeom prst="rect">
            <a:avLst/>
          </a:prstGeom>
        </p:spPr>
        <p:txBody>
          <a:bodyPr wrap="none">
            <a:spAutoFit/>
          </a:bodyPr>
          <a:lstStyle/>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Model-Based Design</a:t>
            </a:r>
          </a:p>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Early verification and </a:t>
            </a:r>
            <a:br>
              <a:rPr lang="en-US" sz="1400" dirty="0" smtClean="0">
                <a:solidFill>
                  <a:srgbClr val="000000"/>
                </a:solidFill>
                <a:latin typeface="Arial"/>
              </a:rPr>
            </a:br>
            <a:r>
              <a:rPr lang="en-US" sz="1400" dirty="0" smtClean="0">
                <a:solidFill>
                  <a:srgbClr val="000000"/>
                </a:solidFill>
                <a:latin typeface="Arial"/>
              </a:rPr>
              <a:t>   validation</a:t>
            </a:r>
          </a:p>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Code generation</a:t>
            </a:r>
            <a:endParaRPr lang="en-US" sz="1400" dirty="0">
              <a:solidFill>
                <a:srgbClr val="000000"/>
              </a:solidFill>
              <a:latin typeface="Arial"/>
            </a:endParaRPr>
          </a:p>
        </p:txBody>
      </p:sp>
      <p:sp>
        <p:nvSpPr>
          <p:cNvPr id="12" name="Rectangle 11"/>
          <p:cNvSpPr/>
          <p:nvPr/>
        </p:nvSpPr>
        <p:spPr>
          <a:xfrm>
            <a:off x="6934200" y="4841175"/>
            <a:ext cx="1756506" cy="523220"/>
          </a:xfrm>
          <a:prstGeom prst="rect">
            <a:avLst/>
          </a:prstGeom>
        </p:spPr>
        <p:txBody>
          <a:bodyPr wrap="none">
            <a:spAutoFit/>
          </a:bodyPr>
          <a:lstStyle/>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Tool classification </a:t>
            </a:r>
            <a:br>
              <a:rPr lang="en-US" sz="1400" dirty="0" smtClean="0">
                <a:solidFill>
                  <a:srgbClr val="000000"/>
                </a:solidFill>
                <a:latin typeface="Arial"/>
              </a:rPr>
            </a:br>
            <a:r>
              <a:rPr lang="en-US" sz="1400" dirty="0" smtClean="0">
                <a:solidFill>
                  <a:srgbClr val="000000"/>
                </a:solidFill>
                <a:latin typeface="Arial"/>
              </a:rPr>
              <a:t>   and qualification</a:t>
            </a:r>
            <a:endParaRPr lang="en-US" sz="1400" dirty="0">
              <a:solidFill>
                <a:srgbClr val="000000"/>
              </a:solidFill>
              <a:latin typeface="Arial"/>
            </a:endParaRPr>
          </a:p>
        </p:txBody>
      </p:sp>
      <p:sp>
        <p:nvSpPr>
          <p:cNvPr id="14" name="Left Brace 44"/>
          <p:cNvSpPr>
            <a:spLocks/>
          </p:cNvSpPr>
          <p:nvPr/>
        </p:nvSpPr>
        <p:spPr bwMode="auto">
          <a:xfrm>
            <a:off x="6705600" y="3810001"/>
            <a:ext cx="228600" cy="762000"/>
          </a:xfrm>
          <a:prstGeom prst="leftBrace">
            <a:avLst>
              <a:gd name="adj1" fmla="val 8297"/>
              <a:gd name="adj2" fmla="val 50259"/>
            </a:avLst>
          </a:prstGeom>
          <a:noFill/>
          <a:ln w="9525" algn="ctr">
            <a:solidFill>
              <a:schemeClr val="tx1"/>
            </a:solidFill>
            <a:round/>
            <a:headEnd/>
            <a:tailEnd/>
          </a:ln>
        </p:spPr>
        <p:txBody>
          <a:bodyPr anchor="ctr"/>
          <a:lstStyle/>
          <a:p>
            <a:pPr algn="ctr">
              <a:spcBef>
                <a:spcPct val="20000"/>
              </a:spcBef>
              <a:buClr>
                <a:srgbClr val="215383"/>
              </a:buClr>
              <a:buFont typeface="Wingdings" pitchFamily="2" charset="2"/>
              <a:buChar char="§"/>
            </a:pPr>
            <a:endParaRPr lang="de-DE">
              <a:solidFill>
                <a:srgbClr val="000000"/>
              </a:solidFill>
            </a:endParaRPr>
          </a:p>
        </p:txBody>
      </p:sp>
      <p:sp>
        <p:nvSpPr>
          <p:cNvPr id="15" name="Left Brace 44"/>
          <p:cNvSpPr>
            <a:spLocks/>
          </p:cNvSpPr>
          <p:nvPr/>
        </p:nvSpPr>
        <p:spPr bwMode="auto">
          <a:xfrm>
            <a:off x="6705600" y="4876799"/>
            <a:ext cx="228600" cy="457201"/>
          </a:xfrm>
          <a:prstGeom prst="leftBrace">
            <a:avLst>
              <a:gd name="adj1" fmla="val 8297"/>
              <a:gd name="adj2" fmla="val 50259"/>
            </a:avLst>
          </a:prstGeom>
          <a:noFill/>
          <a:ln w="9525" algn="ctr">
            <a:solidFill>
              <a:schemeClr val="tx1"/>
            </a:solidFill>
            <a:round/>
            <a:headEnd/>
            <a:tailEnd/>
          </a:ln>
        </p:spPr>
        <p:txBody>
          <a:bodyPr anchor="ctr"/>
          <a:lstStyle/>
          <a:p>
            <a:pPr algn="ctr">
              <a:spcBef>
                <a:spcPct val="20000"/>
              </a:spcBef>
              <a:buClr>
                <a:srgbClr val="215383"/>
              </a:buClr>
              <a:buFont typeface="Wingdings" pitchFamily="2" charset="2"/>
              <a:buChar char="§"/>
            </a:pPr>
            <a:endParaRPr lang="de-DE">
              <a:solidFill>
                <a:srgbClr val="000000"/>
              </a:solidFill>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1"/>
  <p:tag name="COLORS" val="-1;White;Black426;White;-1;-2"/>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 val="-1;White;Black426;White;-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426;White;-1;-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426;White;-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Black426;White;-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ack426;White;-1;-2"/>
</p:tagLst>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E5C81C03ED46845B43C65CA6A9086C9" ma:contentTypeVersion="12" ma:contentTypeDescription="Create a new document." ma:contentTypeScope="" ma:versionID="c8af98ebaf9e6b57f2acfe67657e595c">
  <xsd:schema xmlns:xsd="http://www.w3.org/2001/XMLSchema" xmlns:xs="http://www.w3.org/2001/XMLSchema" xmlns:p="http://schemas.microsoft.com/office/2006/metadata/properties" xmlns:ns2="5c85acdc-a394-4ae0-8c72-fb4a95b3d573" targetNamespace="http://schemas.microsoft.com/office/2006/metadata/properties" ma:root="true" ma:fieldsID="47a6d4c5d304a83a5a87c56277e3b94c"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7c50fe4-4c86-4d33-a0d3-ad29cfb7378a" ContentTypeId="0x0101" PreviousValue="false"/>
</file>

<file path=customXml/item5.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DCA77F-F4C5-4AAA-83C7-9C4603FB7BD5}">
  <ds:schemaRefs>
    <ds:schemaRef ds:uri="http://schemas.microsoft.com/sharepoint/events"/>
  </ds:schemaRefs>
</ds:datastoreItem>
</file>

<file path=customXml/itemProps2.xml><?xml version="1.0" encoding="utf-8"?>
<ds:datastoreItem xmlns:ds="http://schemas.openxmlformats.org/officeDocument/2006/customXml" ds:itemID="{7F5F9B3D-2C55-46E1-A545-DA7CCE3BA094}">
  <ds:schemaRefs>
    <ds:schemaRef ds:uri="http://schemas.microsoft.com/sharepoint/v3/contenttype/forms"/>
  </ds:schemaRefs>
</ds:datastoreItem>
</file>

<file path=customXml/itemProps3.xml><?xml version="1.0" encoding="utf-8"?>
<ds:datastoreItem xmlns:ds="http://schemas.openxmlformats.org/officeDocument/2006/customXml" ds:itemID="{7217F76F-5461-4A3B-BFA1-560268837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85acdc-a394-4ae0-8c72-fb4a95b3d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21F3F63-4A9D-413E-A829-6520E943E70B}">
  <ds:schemaRefs>
    <ds:schemaRef ds:uri="Microsoft.SharePoint.Taxonomy.ContentTypeSync"/>
  </ds:schemaRefs>
</ds:datastoreItem>
</file>

<file path=customXml/itemProps5.xml><?xml version="1.0" encoding="utf-8"?>
<ds:datastoreItem xmlns:ds="http://schemas.openxmlformats.org/officeDocument/2006/customXml" ds:itemID="{DF8088DA-7AB9-4E0C-9C6F-286B902647CA}">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MW_Public</Template>
  <TotalTime>106</TotalTime>
  <Words>4856</Words>
  <Application>Microsoft Office PowerPoint</Application>
  <PresentationFormat>On-screen Show (4:3)</PresentationFormat>
  <Paragraphs>952</Paragraphs>
  <Slides>60</Slides>
  <Notes>45</Notes>
  <HiddenSlides>16</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MW_Public</vt:lpstr>
      <vt:lpstr>Simulink for Production Software Development: ISO 26262</vt:lpstr>
      <vt:lpstr>Agenda</vt:lpstr>
      <vt:lpstr>Agenda: Model-Based Design for ISO 26262</vt:lpstr>
      <vt:lpstr>High-Integrity Workflows (ISO 26262)</vt:lpstr>
      <vt:lpstr>High-Integrity Workflows (ISO 26262)</vt:lpstr>
      <vt:lpstr>High-Integrity Applications</vt:lpstr>
      <vt:lpstr>High-Integrity Applications </vt:lpstr>
      <vt:lpstr>ISO 26262 “Road Vehicles - Functional Safety”</vt:lpstr>
      <vt:lpstr>ISO 26262 Structure  </vt:lpstr>
      <vt:lpstr>High-Integrity Workflows (ISO 26262)</vt:lpstr>
      <vt:lpstr>ISO 26262 and Model-Based Design</vt:lpstr>
      <vt:lpstr>ISO 26262 and Model-Based Design </vt:lpstr>
      <vt:lpstr>ISO 26262 and Model-Based Design </vt:lpstr>
      <vt:lpstr>ISO 26262 and Model-Based Design </vt:lpstr>
      <vt:lpstr>ISO 26262 and Model-Based Design </vt:lpstr>
      <vt:lpstr>ISO 26262 and Model-Based Design </vt:lpstr>
      <vt:lpstr>Model-Based Design and ISO 26262 Summary</vt:lpstr>
      <vt:lpstr>High-Integrity Workflows (ISO 26262)</vt:lpstr>
      <vt:lpstr>ISO 26262 Reference Workflow  </vt:lpstr>
      <vt:lpstr>ISO 26262 Reference Workflow  Verification and Validation of Models and Generated Code     </vt:lpstr>
      <vt:lpstr>ISO 26262 Reference Workflow  Example Tool Chain    </vt:lpstr>
      <vt:lpstr>ISO 26262 Modeling Standard Checks</vt:lpstr>
      <vt:lpstr>Slide 23</vt:lpstr>
      <vt:lpstr>Traceability Matrix Generation</vt:lpstr>
      <vt:lpstr>Slide 25</vt:lpstr>
      <vt:lpstr>Numeric Code Generation Verification </vt:lpstr>
      <vt:lpstr>Code Generation Verification in the context of ISO 26262</vt:lpstr>
      <vt:lpstr>Slide 28</vt:lpstr>
      <vt:lpstr>Slide 29</vt:lpstr>
      <vt:lpstr>Slide 30</vt:lpstr>
      <vt:lpstr>Slide 31</vt:lpstr>
      <vt:lpstr>ISO 26262 Reference Workflow  Distributed Development - Example   </vt:lpstr>
      <vt:lpstr>ISO 26262 Reference Workflow  Distributed Development – Example II   </vt:lpstr>
      <vt:lpstr>Slide 34</vt:lpstr>
      <vt:lpstr>High-Integrity Workflows (ISO 26262)</vt:lpstr>
      <vt:lpstr>Tool Qualification Approach    </vt:lpstr>
      <vt:lpstr>Tool Qualification Approach</vt:lpstr>
      <vt:lpstr>Tool Qualification Methods</vt:lpstr>
      <vt:lpstr>Tool Qualification Methods </vt:lpstr>
      <vt:lpstr>Tool Qualification for COTS Tools Workshare</vt:lpstr>
      <vt:lpstr>Tool Qualification Workshare </vt:lpstr>
      <vt:lpstr>Tool Qualification Assessment Results for Embedded Coder</vt:lpstr>
      <vt:lpstr>Slide 43</vt:lpstr>
      <vt:lpstr>The IEC Certification Kit product allows users to re-use and adapt the pre-qualification results for their ISO 26262 projects </vt:lpstr>
      <vt:lpstr>Slide 45</vt:lpstr>
      <vt:lpstr>IEC Certification Kit Benefits</vt:lpstr>
      <vt:lpstr>MathWorks Support for ISO 26262 Summary</vt:lpstr>
      <vt:lpstr>Agenda</vt:lpstr>
      <vt:lpstr>The MathWorks</vt:lpstr>
      <vt:lpstr>New and Extended Model Advisor Capabilities</vt:lpstr>
      <vt:lpstr>Model Advisor Configuration Editor</vt:lpstr>
      <vt:lpstr>Persistent Hyperlinks in Model Advisor HTML Report</vt:lpstr>
      <vt:lpstr>Model Advisor Batch Mode Operation</vt:lpstr>
      <vt:lpstr>Model Advisor Batch Reports</vt:lpstr>
      <vt:lpstr>Guidelines and Guideline Checks</vt:lpstr>
      <vt:lpstr>Modeling Guidelines for  High-Integrity Systems</vt:lpstr>
      <vt:lpstr>Modeling Guidelines for Real-Time Workshop Embedded Coder</vt:lpstr>
      <vt:lpstr>Enhanced Stateflow Checking</vt:lpstr>
      <vt:lpstr>MISRA-C:2004 Compliance Checks</vt:lpstr>
      <vt:lpstr>MathWorks Support for ISO 26262  Summary</vt:lpstr>
    </vt:vector>
  </TitlesOfParts>
  <Company>The MathWorks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Integrity Workflows for ISO 26262</dc:title>
  <dc:creator>gsandman</dc:creator>
  <cp:keywords>Version 11.1</cp:keywords>
  <cp:lastModifiedBy>mwalker</cp:lastModifiedBy>
  <cp:revision>18</cp:revision>
  <dcterms:created xsi:type="dcterms:W3CDTF">2011-02-07T08:02:21Z</dcterms:created>
  <dcterms:modified xsi:type="dcterms:W3CDTF">2012-03-09T11:16:51Z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0x0101006E5C81C03ED46845B43C65CA6A9086C9</vt:lpwstr>
  </property>
</Properties>
</file>